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7010400" cy="9296400"/>
  <p:embeddedFontLst>
    <p:embeddedFont>
      <p:font typeface="Playfair Display" panose="020B0604020202020204" charset="0"/>
      <p:regular r:id="rId10"/>
      <p:bold r:id="rId11"/>
      <p:italic r:id="rId12"/>
      <p:boldItalic r:id="rId13"/>
    </p:embeddedFont>
    <p:embeddedFont>
      <p:font typeface="Lato" panose="020F0502020204030203" pitchFamily="34" charset="0"/>
      <p:regular r:id="rId14"/>
      <p:bold r:id="rId15"/>
    </p:embeddedFont>
  </p:embeddedFontLst>
  <p:custDataLst>
    <p:tags r:id="rId1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120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6806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Clr>
                <a:schemeClr val="lt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4771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3751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7644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7852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5253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"/>
              <a:t>Frontenac PS (2nd floor unit)</a:t>
            </a:r>
            <a:endParaRPr dirty="0"/>
          </a:p>
          <a:p>
            <a:pPr marL="0" indent="0">
              <a:buNone/>
            </a:pPr>
            <a:r>
              <a:rPr lang="en"/>
              <a:t>Oakville Trafalgar HS (Main Office)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6417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3818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 sz="3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 sz="3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 sz="3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 sz="3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 sz="3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 sz="3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 sz="3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 sz="3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 sz="3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Lato"/>
              <a:buNone/>
              <a:defRPr sz="100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Lato"/>
              <a:buNone/>
              <a:defRPr sz="100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Lato"/>
              <a:buNone/>
              <a:defRPr sz="100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Lato"/>
              <a:buNone/>
              <a:defRPr sz="100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Lato"/>
              <a:buNone/>
              <a:defRPr sz="100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Lato"/>
              <a:buNone/>
              <a:defRPr sz="100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Lato"/>
              <a:buNone/>
              <a:defRPr sz="100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Lato"/>
              <a:buNone/>
              <a:defRPr sz="100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Lato"/>
              <a:buNone/>
              <a:defRPr sz="100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None/>
              <a:defRPr sz="24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None/>
              <a:defRPr sz="24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None/>
              <a:defRPr sz="24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None/>
              <a:defRPr sz="24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None/>
              <a:defRPr sz="24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None/>
              <a:defRPr sz="24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None/>
              <a:defRPr sz="24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None/>
              <a:defRPr sz="24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None/>
              <a:defRPr sz="24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"/>
              <a:buNone/>
              <a:defRPr sz="4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"/>
              <a:buNone/>
              <a:defRPr sz="4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"/>
              <a:buNone/>
              <a:defRPr sz="4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"/>
              <a:buNone/>
              <a:defRPr sz="4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"/>
              <a:buNone/>
              <a:defRPr sz="4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"/>
              <a:buNone/>
              <a:defRPr sz="4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"/>
              <a:buNone/>
              <a:defRPr sz="4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"/>
              <a:buNone/>
              <a:defRPr sz="4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"/>
              <a:buNone/>
              <a:defRPr sz="4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</a:pPr>
            <a:endParaRPr sz="1800" b="1" i="0" u="none" strike="noStrike" cap="none" dirty="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60" name="Shape 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1717"/>
            <a:ext cx="9144000" cy="5426583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/>
          <p:nvPr/>
        </p:nvSpPr>
        <p:spPr>
          <a:xfrm>
            <a:off x="5000625" y="1768475"/>
            <a:ext cx="9144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77700" y="85300"/>
            <a:ext cx="2134200" cy="15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</a:pPr>
            <a:r>
              <a:rPr lang="en" sz="26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Defibrillator Program</a:t>
            </a:r>
            <a:endParaRPr sz="2600" b="1" i="0" u="none" strike="noStrike" cap="none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</a:pPr>
            <a:r>
              <a:rPr lang="en" sz="26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Awareness</a:t>
            </a:r>
            <a:endParaRPr sz="1400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</a:pPr>
            <a:endParaRPr sz="1400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3" name="Shape 63"/>
          <p:cNvSpPr txBox="1"/>
          <p:nvPr/>
        </p:nvSpPr>
        <p:spPr>
          <a:xfrm>
            <a:off x="7125325" y="5004000"/>
            <a:ext cx="20208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</a:pPr>
            <a:r>
              <a:rPr lang="en" sz="1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Facilities Services Version</a:t>
            </a:r>
            <a:endParaRPr sz="1200" dirty="0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</a:pPr>
            <a:r>
              <a:rPr lang="en"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Defibrillator Facts</a:t>
            </a:r>
            <a:endParaRPr sz="3200" b="1" i="0" u="none" strike="noStrike" cap="none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349825"/>
            <a:ext cx="8520600" cy="3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●"/>
            </a:pPr>
            <a:r>
              <a:rPr lang="en" sz="2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Usually referred to as the “AED”. This stands for </a:t>
            </a:r>
            <a:r>
              <a:rPr lang="en" sz="2400" b="0" i="1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Automated External Defibrillator.</a:t>
            </a:r>
            <a:endParaRPr sz="2400" b="0" i="1" u="none" strike="noStrike" cap="none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i="1" dirty="0"/>
          </a:p>
          <a:p>
            <a:pPr marL="457200" marR="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●"/>
            </a:pPr>
            <a:r>
              <a:rPr lang="en" sz="2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The unit completes self tests daily and will chirp if there is an issue to address</a:t>
            </a:r>
            <a:endParaRPr sz="2400" b="0" i="0" u="none" strike="noStrike" cap="none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</a:pPr>
            <a:r>
              <a:rPr lang="en" sz="3200" b="1" i="0" u="none" strike="noStrike" cap="none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Access to Defibrillator</a:t>
            </a:r>
            <a:endParaRPr sz="3200" b="1" i="0" u="none" strike="noStrike" cap="none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0" y="1063774"/>
            <a:ext cx="8520600" cy="38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rPr lang="en" sz="2000" b="0" i="0" u="none" strike="noStrike" cap="none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Units are usually located by the main entrance of a building, or sometimes by the school gymnasium due to after school rentals.</a:t>
            </a:r>
            <a:endParaRPr sz="2000" b="0" i="0" u="none" strike="noStrike" cap="none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rPr lang="en" sz="2000" b="1" i="0" u="none" strike="noStrike" cap="none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Ensure you are aware of the AED location in your school!</a:t>
            </a:r>
            <a:endParaRPr sz="2000" b="1" i="0" u="none" strike="noStrike" cap="none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rPr lang="en" sz="2000" b="0" i="0" u="none" strike="noStrike" cap="none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Units are housed within a cabinet with a                                                                       clear door. </a:t>
            </a:r>
            <a:endParaRPr sz="2000" b="0" i="0" u="none" strike="noStrike" cap="none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rPr lang="en" sz="2000" b="0" i="0" u="none" strike="noStrike" cap="none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An alarm will sound or flashing light                                                                                              will blink when the door is opened. </a:t>
            </a:r>
            <a:r>
              <a:rPr lang="en" sz="2000" dirty="0"/>
              <a:t>The </a:t>
            </a:r>
            <a:endParaRPr sz="2000"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rPr lang="en" sz="2000" dirty="0"/>
              <a:t>alarm will turn off when the door is closed</a:t>
            </a:r>
            <a:r>
              <a:rPr lang="en" dirty="0"/>
              <a:t>.</a:t>
            </a:r>
            <a:endParaRPr sz="2000" b="0" i="0" u="none" strike="noStrike" cap="none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5825480" y="1847478"/>
            <a:ext cx="2592288" cy="3456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3151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</a:pPr>
            <a:r>
              <a:rPr lang="en"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School Monthly Checks </a:t>
            </a:r>
            <a:endParaRPr sz="3200" b="1" i="0" u="none" strike="noStrike" cap="none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11700" y="927100"/>
            <a:ext cx="5276400" cy="39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rPr lang="en" b="0" i="0" u="none" strike="noStrike" cap="none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The Head Caretaker at each</a:t>
            </a:r>
            <a:r>
              <a:rPr lang="en" dirty="0"/>
              <a:t> </a:t>
            </a:r>
            <a:r>
              <a:rPr lang="en" b="0" i="0" u="none" strike="noStrike" cap="none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school is responsible for completing monthly “Green Light Checks”</a:t>
            </a:r>
            <a:endParaRPr b="0" i="0" u="none" strike="noStrike" cap="none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endParaRPr dirty="0"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rPr lang="en" b="1" i="0" u="none" strike="noStrike" cap="none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How to do a monthly “Green Light Check”:</a:t>
            </a:r>
            <a:r>
              <a:rPr lang="en" b="0" i="0" u="none" strike="noStrike" cap="none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Without having to open the cabinet door… Look to the top right corner of the unit and you will see a flashing green light (approx. every 5 seconds). </a:t>
            </a:r>
            <a:endParaRPr b="0" i="0" u="none" strike="noStrike" cap="none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rPr lang="en" b="0" i="0" u="none" strike="noStrike" cap="none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If the unit </a:t>
            </a:r>
            <a:r>
              <a:rPr lang="en" b="1" i="0" u="sng" strike="noStrike" cap="none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does not</a:t>
            </a:r>
            <a:r>
              <a:rPr lang="en" b="1" i="0" u="none" strike="noStrike" cap="none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b="0" i="0" u="none" strike="noStrike" cap="none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have a flashing light or is making a </a:t>
            </a:r>
            <a:r>
              <a:rPr lang="en" b="1" i="0" u="sng" strike="noStrike" cap="none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chirping </a:t>
            </a:r>
            <a:r>
              <a:rPr lang="en" b="1" i="0" u="sng" strike="noStrike" cap="none" dirty="0" smtClean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 sound</a:t>
            </a:r>
            <a:r>
              <a:rPr lang="en" b="1" i="0" strike="noStrike" cap="none" dirty="0">
                <a:latin typeface="Lato"/>
                <a:ea typeface="Lato"/>
                <a:cs typeface="Lato"/>
                <a:sym typeface="Lato"/>
              </a:rPr>
              <a:t>,</a:t>
            </a:r>
            <a:r>
              <a:rPr lang="en" b="0" i="0" u="none" strike="noStrike" cap="none" dirty="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b="0" i="0" u="none" strike="noStrike" cap="none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please contact the Health &amp; Safety </a:t>
            </a:r>
            <a:r>
              <a:rPr lang="en" dirty="0"/>
              <a:t>D</a:t>
            </a:r>
            <a:r>
              <a:rPr lang="en" b="0" i="0" u="none" strike="noStrike" cap="none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epartment  or your Field </a:t>
            </a:r>
            <a:r>
              <a:rPr lang="en" dirty="0"/>
              <a:t>Supervisor</a:t>
            </a:r>
            <a:r>
              <a:rPr lang="en" b="0" i="0" u="none" strike="noStrike" cap="none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immediately.</a:t>
            </a:r>
            <a:endParaRPr b="0" i="0" u="none" strike="noStrike" cap="none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800"/>
              <a:buFont typeface="Lato"/>
              <a:buNone/>
            </a:pPr>
            <a:endParaRPr sz="1800" b="0" i="0" u="none" strike="noStrike" cap="none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3" name="Shape 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8174" y="1011925"/>
            <a:ext cx="2116675" cy="356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2213825" y="2041500"/>
            <a:ext cx="4613100" cy="29595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</a:pPr>
            <a:r>
              <a:rPr lang="en"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Inspection Card</a:t>
            </a:r>
            <a:endParaRPr sz="3200" b="1" i="0" u="none" strike="noStrike" cap="none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rPr lang="en"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An inspection card is located on the outside of the cabinet to record inspection completion.</a:t>
            </a:r>
            <a:endParaRPr sz="1800" b="0" i="0" u="none" strike="noStrike" cap="none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800"/>
              <a:buFont typeface="Lato"/>
              <a:buNone/>
            </a:pPr>
            <a:endParaRPr sz="1800" b="0" i="0" u="none" strike="noStrike" cap="none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1" name="Shape 91" descr="monthly check card pictur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8763" y="2191375"/>
            <a:ext cx="4353975" cy="270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1627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</a:pPr>
            <a:r>
              <a:rPr lang="en"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Lifepak Model</a:t>
            </a:r>
            <a:endParaRPr sz="3200" b="1" i="0" u="none" strike="noStrike" cap="none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788850"/>
            <a:ext cx="8520600" cy="18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rPr lang="en"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Please be aware that there are </a:t>
            </a:r>
            <a:r>
              <a:rPr lang="en" sz="1800" b="1" i="0" u="none" strike="noStrike" cap="none">
                <a:solidFill>
                  <a:schemeClr val="dk2"/>
                </a:solidFill>
              </a:rPr>
              <a:t>TWO</a:t>
            </a:r>
            <a:r>
              <a:rPr lang="en"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Lifepak AED models within the HDSB that look like the ones pictured below. One is located</a:t>
            </a:r>
            <a:r>
              <a:rPr lang="en"/>
              <a:t> on the 2nd floor of</a:t>
            </a:r>
            <a:r>
              <a:rPr lang="en"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Frontenac P</a:t>
            </a:r>
            <a:r>
              <a:rPr lang="en"/>
              <a:t>S. The other is in the main entrance of Oakville Trafalgar HS.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rPr lang="en"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They </a:t>
            </a:r>
            <a:r>
              <a:rPr lang="en" sz="1800" b="0" i="0" u="sng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do not</a:t>
            </a:r>
            <a:r>
              <a:rPr lang="en"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have a flashing green light, but rather a grey digital screen with the word “</a:t>
            </a:r>
            <a:r>
              <a:rPr lang="en" sz="1800" b="1" i="0" u="none" strike="noStrike" cap="none">
                <a:solidFill>
                  <a:schemeClr val="dk2"/>
                </a:solidFill>
              </a:rPr>
              <a:t>OK</a:t>
            </a:r>
            <a:r>
              <a:rPr lang="en"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” shown here next to the red arrow:</a:t>
            </a:r>
            <a:endParaRPr sz="1800" b="0" i="0" u="none" strike="noStrike" cap="none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8" name="Shape 98" descr="CRPlus AE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100" y="2648025"/>
            <a:ext cx="2914222" cy="241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 descr="LIFEPAK_CR_PLUS_OPE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74150" y="2570675"/>
            <a:ext cx="2762975" cy="241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Information...</a:t>
            </a:r>
            <a:endParaRPr dirty="0"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 extended version of this </a:t>
            </a:r>
            <a:r>
              <a:rPr lang="en" dirty="0" smtClean="0"/>
              <a:t>PowerPoint titled “Defibrillator Awareness” </a:t>
            </a:r>
            <a:r>
              <a:rPr lang="en" dirty="0"/>
              <a:t>is available on the myHDSB Health &amp; Safety website, which includes additional general information on Defibrillators and how they operate.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Defibrillator Program&amp;#x0D;Awareness&amp;#x0D;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Defibrillator Facts&amp;quot;&quot;/&gt;&lt;property id=&quot;20307&quot; value=&quot;257&quot;/&gt;&lt;/object&gt;&lt;object type=&quot;3&quot; unique_id=&quot;10005&quot;&gt;&lt;property id=&quot;20148&quot; value=&quot;5&quot;/&gt;&lt;property id=&quot;20300&quot; value=&quot;Slide 3 - &amp;quot;Access to Defibrillator&amp;quot;&quot;/&gt;&lt;property id=&quot;20307&quot; value=&quot;258&quot;/&gt;&lt;/object&gt;&lt;object type=&quot;3&quot; unique_id=&quot;10006&quot;&gt;&lt;property id=&quot;20148&quot; value=&quot;5&quot;/&gt;&lt;property id=&quot;20300&quot; value=&quot;Slide 4 - &amp;quot; School Monthly Checks &amp;quot;&quot;/&gt;&lt;property id=&quot;20307&quot; value=&quot;259&quot;/&gt;&lt;/object&gt;&lt;object type=&quot;3&quot; unique_id=&quot;10007&quot;&gt;&lt;property id=&quot;20148&quot; value=&quot;5&quot;/&gt;&lt;property id=&quot;20300&quot; value=&quot;Slide 5 - &amp;quot;Inspection Card&amp;quot;&quot;/&gt;&lt;property id=&quot;20307&quot; value=&quot;260&quot;/&gt;&lt;/object&gt;&lt;object type=&quot;3&quot; unique_id=&quot;10008&quot;&gt;&lt;property id=&quot;20148&quot; value=&quot;5&quot;/&gt;&lt;property id=&quot;20300&quot; value=&quot;Slide 6 - &amp;quot;Lifepak Model&amp;quot;&quot;/&gt;&lt;property id=&quot;20307&quot; value=&quot;261&quot;/&gt;&lt;/object&gt;&lt;object type=&quot;3&quot; unique_id=&quot;10009&quot;&gt;&lt;property id=&quot;20148&quot; value=&quot;5&quot;/&gt;&lt;property id=&quot;20300&quot; value=&quot;Slide 7 - &amp;quot;More Information...&amp;quot;&quot;/&gt;&lt;property id=&quot;20307&quot; value=&quot;262&quot;/&gt;&lt;/object&gt;&lt;/object&gt;&lt;object type=&quot;8&quot; unique_id=&quot;10018&quot;&gt;&lt;/object&gt;&lt;/object&gt;&lt;/database&gt;"/>
  <p:tag name="ARTICULATE_PROJECT_OPEN" val="0"/>
  <p:tag name="ARTICULATE_SLIDE_COUNT" val="7"/>
  <p:tag name="MMPROD_NEXTUNIQUEID" val="10010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350</Words>
  <Application>Microsoft Office PowerPoint</Application>
  <PresentationFormat>On-screen Show (16:9)</PresentationFormat>
  <Paragraphs>27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Playfair Display</vt:lpstr>
      <vt:lpstr>Lato</vt:lpstr>
      <vt:lpstr>Coral</vt:lpstr>
      <vt:lpstr>Defibrillator Program Awareness </vt:lpstr>
      <vt:lpstr>Defibrillator Facts</vt:lpstr>
      <vt:lpstr>Access to Defibrillator</vt:lpstr>
      <vt:lpstr> School Monthly Checks </vt:lpstr>
      <vt:lpstr>Inspection Card</vt:lpstr>
      <vt:lpstr>Lifepak Model</vt:lpstr>
      <vt:lpstr>More Information...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Defibrillator Program Awareness </dc:title>
  <cp:lastModifiedBy>Pamela Cooley</cp:lastModifiedBy>
  <cp:revision>3</cp:revision>
  <cp:lastPrinted>2018-05-28T16:53:16Z</cp:lastPrinted>
  <dcterms:modified xsi:type="dcterms:W3CDTF">2018-05-28T19:48:10Z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7EBB64B5-05BB-4270-9480-B60A89B40F85</vt:lpwstr>
  </property>
  <property fmtid="{D5CDD505-2E9C-101B-9397-08002B2CF9AE}" pid="3" name="ArticulatePath">
    <vt:lpwstr>Defibrillator Program Awareness- Facilities Services (1)</vt:lpwstr>
  </property>
</Properties>
</file>