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2.xml" ContentType="application/vnd.openxmlformats-officedocument.presentationml.notesSlide+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79"/>
  </p:notesMasterIdLst>
  <p:sldIdLst>
    <p:sldId id="256" r:id="rId3"/>
    <p:sldId id="280" r:id="rId4"/>
    <p:sldId id="282" r:id="rId5"/>
    <p:sldId id="283" r:id="rId6"/>
    <p:sldId id="284"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1" r:id="rId32"/>
    <p:sldId id="310"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65" r:id="rId52"/>
    <p:sldId id="366" r:id="rId53"/>
    <p:sldId id="368" r:id="rId54"/>
    <p:sldId id="369" r:id="rId55"/>
    <p:sldId id="371" r:id="rId56"/>
    <p:sldId id="374" r:id="rId57"/>
    <p:sldId id="375" r:id="rId58"/>
    <p:sldId id="376" r:id="rId59"/>
    <p:sldId id="377" r:id="rId60"/>
    <p:sldId id="378" r:id="rId61"/>
    <p:sldId id="380" r:id="rId62"/>
    <p:sldId id="382" r:id="rId63"/>
    <p:sldId id="384" r:id="rId64"/>
    <p:sldId id="385" r:id="rId65"/>
    <p:sldId id="387" r:id="rId66"/>
    <p:sldId id="388" r:id="rId67"/>
    <p:sldId id="389" r:id="rId68"/>
    <p:sldId id="390" r:id="rId69"/>
    <p:sldId id="391" r:id="rId70"/>
    <p:sldId id="392" r:id="rId71"/>
    <p:sldId id="393" r:id="rId72"/>
    <p:sldId id="394" r:id="rId73"/>
    <p:sldId id="395" r:id="rId74"/>
    <p:sldId id="396" r:id="rId75"/>
    <p:sldId id="397" r:id="rId76"/>
    <p:sldId id="338" r:id="rId77"/>
    <p:sldId id="398" r:id="rId78"/>
  </p:sldIdLst>
  <p:sldSz cx="9144000" cy="5143500" type="screen16x9"/>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3" autoAdjust="0"/>
    <p:restoredTop sz="78472" autoAdjust="0"/>
  </p:normalViewPr>
  <p:slideViewPr>
    <p:cSldViewPr>
      <p:cViewPr varScale="1">
        <p:scale>
          <a:sx n="126" d="100"/>
          <a:sy n="126" d="100"/>
        </p:scale>
        <p:origin x="774" y="1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C5118-6E08-4F59-8120-2776CFB2718D}" type="datetimeFigureOut">
              <a:rPr lang="en-US" smtClean="0"/>
              <a:t>8/25/2017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1AF1E-B176-4456-8D50-7ABA5B7116F3}" type="slidenum">
              <a:rPr lang="en-US" smtClean="0"/>
              <a:t>‹#›</a:t>
            </a:fld>
            <a:endParaRPr lang="en-US"/>
          </a:p>
        </p:txBody>
      </p:sp>
    </p:spTree>
    <p:extLst>
      <p:ext uri="{BB962C8B-B14F-4D97-AF65-F5344CB8AC3E}">
        <p14:creationId xmlns:p14="http://schemas.microsoft.com/office/powerpoint/2010/main" val="23543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1AF1E-B176-4456-8D50-7ABA5B7116F3}" type="slidenum">
              <a:rPr lang="en-US" smtClean="0"/>
              <a:t>16</a:t>
            </a:fld>
            <a:endParaRPr lang="en-US"/>
          </a:p>
        </p:txBody>
      </p:sp>
    </p:spTree>
    <p:extLst>
      <p:ext uri="{BB962C8B-B14F-4D97-AF65-F5344CB8AC3E}">
        <p14:creationId xmlns:p14="http://schemas.microsoft.com/office/powerpoint/2010/main" val="369795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1AF1E-B176-4456-8D50-7ABA5B7116F3}" type="slidenum">
              <a:rPr lang="en-US" smtClean="0"/>
              <a:t>63</a:t>
            </a:fld>
            <a:endParaRPr lang="en-US"/>
          </a:p>
        </p:txBody>
      </p:sp>
    </p:spTree>
    <p:extLst>
      <p:ext uri="{BB962C8B-B14F-4D97-AF65-F5344CB8AC3E}">
        <p14:creationId xmlns:p14="http://schemas.microsoft.com/office/powerpoint/2010/main" val="299189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1AF1E-B176-4456-8D50-7ABA5B7116F3}" type="slidenum">
              <a:rPr lang="en-US" smtClean="0"/>
              <a:t>76</a:t>
            </a:fld>
            <a:endParaRPr lang="en-US"/>
          </a:p>
        </p:txBody>
      </p:sp>
    </p:spTree>
    <p:extLst>
      <p:ext uri="{BB962C8B-B14F-4D97-AF65-F5344CB8AC3E}">
        <p14:creationId xmlns:p14="http://schemas.microsoft.com/office/powerpoint/2010/main" val="30023314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t="12848" b="11204"/>
          <a:stretch/>
        </p:blipFill>
        <p:spPr>
          <a:xfrm>
            <a:off x="-7258" y="0"/>
            <a:ext cx="9144000" cy="4166838"/>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9" name="Freeform 8"/>
          <p:cNvSpPr/>
          <p:nvPr>
            <p:custDataLst>
              <p:tags r:id="rId4"/>
            </p:custDataLst>
          </p:nvPr>
        </p:nvSpPr>
        <p:spPr>
          <a:xfrm rot="10800000">
            <a:off x="-1" y="2637222"/>
            <a:ext cx="9144000" cy="2304796"/>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custDataLst>
              <p:tags r:id="rId5"/>
            </p:custDataLst>
          </p:nvPr>
        </p:nvSpPr>
        <p:spPr>
          <a:xfrm rot="10800000">
            <a:off x="-1" y="3175887"/>
            <a:ext cx="9144000" cy="1981901"/>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custDataLst>
              <p:tags r:id="rId6"/>
            </p:custDataLst>
          </p:nvPr>
        </p:nvSpPr>
        <p:spPr>
          <a:xfrm rot="10800000">
            <a:off x="-1" y="3511183"/>
            <a:ext cx="9182101" cy="1646605"/>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custDataLst>
              <p:tags r:id="rId7"/>
            </p:custDataLst>
          </p:nvPr>
        </p:nvSpPr>
        <p:spPr>
          <a:xfrm>
            <a:off x="685800" y="3429000"/>
            <a:ext cx="7772400" cy="1102519"/>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custDataLst>
              <p:tags r:id="rId8"/>
            </p:custDataLst>
          </p:nvPr>
        </p:nvSpPr>
        <p:spPr>
          <a:xfrm>
            <a:off x="2032001" y="4446065"/>
            <a:ext cx="6400800" cy="607533"/>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14312"/>
            <a:ext cx="2438400" cy="8715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228600"/>
            <a:ext cx="5181599" cy="42291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085850"/>
            <a:ext cx="2438400" cy="34261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3543300"/>
            <a:ext cx="5486400" cy="425054"/>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342900"/>
            <a:ext cx="54864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custDataLst>
              <p:tags r:id="rId2"/>
            </p:custDataLst>
          </p:nvPr>
        </p:nvSpPr>
        <p:spPr>
          <a:xfrm>
            <a:off x="1828800" y="39683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832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custDataLst>
              <p:tags r:id="rId3"/>
            </p:custDataLst>
          </p:nvPr>
        </p:nvSpPr>
        <p:spPr>
          <a:xfrm>
            <a:off x="457200" y="914256"/>
            <a:ext cx="3733800" cy="1942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custDataLst>
              <p:tags r:id="rId4"/>
            </p:custDataLst>
          </p:nvPr>
        </p:nvSpPr>
        <p:spPr>
          <a:xfrm>
            <a:off x="4343400" y="914400"/>
            <a:ext cx="4495800" cy="19431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custDataLst>
              <p:tags r:id="rId5"/>
            </p:custDataLst>
          </p:nvPr>
        </p:nvSpPr>
        <p:spPr>
          <a:xfrm>
            <a:off x="457200" y="2850530"/>
            <a:ext cx="3733800" cy="18357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custDataLst>
              <p:tags r:id="rId6"/>
            </p:custDataLst>
          </p:nvPr>
        </p:nvSpPr>
        <p:spPr>
          <a:xfrm>
            <a:off x="4191000" y="2850530"/>
            <a:ext cx="4648200" cy="1835771"/>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custDataLst>
              <p:tags r:id="rId7"/>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26810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CA"/>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6154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9815"/>
          <a:stretch/>
        </p:blipFill>
        <p:spPr>
          <a:xfrm>
            <a:off x="-7258" y="0"/>
            <a:ext cx="9144000" cy="4933950"/>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9" name="Freeform 8"/>
          <p:cNvSpPr/>
          <p:nvPr userDrawn="1"/>
        </p:nvSpPr>
        <p:spPr>
          <a:xfrm rot="10800000">
            <a:off x="-1" y="2637222"/>
            <a:ext cx="9144000" cy="2304796"/>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rot="10800000">
            <a:off x="-1" y="3175887"/>
            <a:ext cx="9144000" cy="1981901"/>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userDrawn="1"/>
        </p:nvSpPr>
        <p:spPr>
          <a:xfrm rot="10800000">
            <a:off x="-1" y="3511183"/>
            <a:ext cx="9182101" cy="1646605"/>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685800" y="3429000"/>
            <a:ext cx="7772400" cy="1102519"/>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032001" y="4446065"/>
            <a:ext cx="6400800" cy="607533"/>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6354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971550"/>
            <a:ext cx="8229600" cy="3657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142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195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
        <p:nvSpPr>
          <p:cNvPr id="8" name="Content Placeholder 3"/>
          <p:cNvSpPr>
            <a:spLocks noGrp="1"/>
          </p:cNvSpPr>
          <p:nvPr>
            <p:ph sz="quarter" idx="13"/>
            <p:custDataLst>
              <p:tags r:id="rId5"/>
            </p:custDataLst>
          </p:nvPr>
        </p:nvSpPr>
        <p:spPr>
          <a:xfrm>
            <a:off x="457200" y="971550"/>
            <a:ext cx="8229600" cy="3657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120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374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Freeform 6"/>
          <p:cNvSpPr/>
          <p:nvPr userDrawn="1"/>
        </p:nvSpPr>
        <p:spPr>
          <a:xfrm rot="10800000">
            <a:off x="-1" y="3883348"/>
            <a:ext cx="9158512" cy="1260152"/>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10800000">
            <a:off x="-8824" y="4171950"/>
            <a:ext cx="9174590" cy="97155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236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3125391"/>
            <a:ext cx="7086600" cy="1021556"/>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000251"/>
            <a:ext cx="7086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71550"/>
            <a:ext cx="4038600" cy="37719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971550"/>
            <a:ext cx="3962400" cy="37719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032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3960844"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371601"/>
            <a:ext cx="3960844" cy="33718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914400"/>
            <a:ext cx="39624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371601"/>
            <a:ext cx="3962400" cy="33718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949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2493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14312"/>
            <a:ext cx="2438400" cy="8715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228600"/>
            <a:ext cx="5181599" cy="42291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085850"/>
            <a:ext cx="2438400" cy="34261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543300"/>
            <a:ext cx="5486400" cy="425054"/>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342900"/>
            <a:ext cx="54864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39683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157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8678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0"/>
            <a:ext cx="990600" cy="4388644"/>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7162800" cy="43886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1430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429000" y="17716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429000" y="24003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429000" y="30289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670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914256"/>
            <a:ext cx="3733800" cy="1942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914400"/>
            <a:ext cx="4495800" cy="19431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2850530"/>
            <a:ext cx="3733800" cy="18357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2850530"/>
            <a:ext cx="4648200" cy="1835771"/>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1963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2628901"/>
            <a:ext cx="2590800" cy="211454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2628901"/>
            <a:ext cx="2590800" cy="211454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2628901"/>
            <a:ext cx="2590800" cy="211454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914400"/>
            <a:ext cx="25908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2" y="914400"/>
            <a:ext cx="2590803"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4" y="914400"/>
            <a:ext cx="2590803"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9726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685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7" name="Freeform 6"/>
          <p:cNvSpPr/>
          <p:nvPr/>
        </p:nvSpPr>
        <p:spPr>
          <a:xfrm rot="10800000">
            <a:off x="-1" y="3883348"/>
            <a:ext cx="9158512" cy="1260152"/>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a:off x="-8824" y="4171950"/>
            <a:ext cx="9174590" cy="97155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3125391"/>
            <a:ext cx="7086600" cy="1021556"/>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000251"/>
            <a:ext cx="7086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71550"/>
            <a:ext cx="4038600" cy="37719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971550"/>
            <a:ext cx="3962400" cy="37719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60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3960844"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371601"/>
            <a:ext cx="3960844" cy="33718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914400"/>
            <a:ext cx="39624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371601"/>
            <a:ext cx="3962400" cy="337184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48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167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5">
            <a:extLst>
              <a:ext uri="{28A0092B-C50C-407E-A947-70E740481C1C}">
                <a14:useLocalDpi xmlns:a14="http://schemas.microsoft.com/office/drawing/2010/main" val="0"/>
              </a:ext>
            </a:extLst>
          </a:blip>
          <a:srcRect t="25471"/>
          <a:stretch/>
        </p:blipFill>
        <p:spPr>
          <a:xfrm>
            <a:off x="0" y="-67112"/>
            <a:ext cx="9144000" cy="5210612"/>
          </a:xfrm>
          <a:prstGeom prst="rect">
            <a:avLst/>
          </a:prstGeom>
        </p:spPr>
      </p:pic>
      <p:sp>
        <p:nvSpPr>
          <p:cNvPr id="3" name="Text Placeholder 2"/>
          <p:cNvSpPr>
            <a:spLocks noGrp="1"/>
          </p:cNvSpPr>
          <p:nvPr>
            <p:ph type="body" idx="1"/>
            <p:custDataLst>
              <p:tags r:id="rId18"/>
            </p:custDataLst>
          </p:nvPr>
        </p:nvSpPr>
        <p:spPr>
          <a:xfrm>
            <a:off x="457200" y="971550"/>
            <a:ext cx="8229600" cy="3657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9"/>
            </p:custDataLst>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3" name="Title Placeholder 12"/>
          <p:cNvSpPr>
            <a:spLocks noGrp="1"/>
          </p:cNvSpPr>
          <p:nvPr>
            <p:ph type="title"/>
            <p:custDataLst>
              <p:tags r:id="rId22"/>
            </p:custDataLst>
          </p:nvPr>
        </p:nvSpPr>
        <p:spPr>
          <a:xfrm>
            <a:off x="457200" y="205978"/>
            <a:ext cx="8229600" cy="70842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p:custDataLst>
              <p:tags r:id="rId23"/>
            </p:custDataLst>
          </p:nvPr>
        </p:nvSpPr>
        <p:spPr>
          <a:xfrm rot="10800000">
            <a:off x="-1" y="3883348"/>
            <a:ext cx="9158512" cy="1260152"/>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custDataLst>
              <p:tags r:id="rId24"/>
            </p:custDataLst>
          </p:nvPr>
        </p:nvSpPr>
        <p:spPr>
          <a:xfrm rot="10800000">
            <a:off x="-8824" y="4171950"/>
            <a:ext cx="9174590" cy="97155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9">
            <a:extLst>
              <a:ext uri="{28A0092B-C50C-407E-A947-70E740481C1C}">
                <a14:useLocalDpi xmlns:a14="http://schemas.microsoft.com/office/drawing/2010/main" val="0"/>
              </a:ext>
            </a:extLst>
          </a:blip>
          <a:srcRect t="23944"/>
          <a:stretch/>
        </p:blipFill>
        <p:spPr>
          <a:xfrm>
            <a:off x="0" y="0"/>
            <a:ext cx="9144000" cy="5143500"/>
          </a:xfrm>
          <a:prstGeom prst="rect">
            <a:avLst/>
          </a:prstGeom>
        </p:spPr>
      </p:pic>
      <p:sp>
        <p:nvSpPr>
          <p:cNvPr id="3" name="Text Placeholder 2"/>
          <p:cNvSpPr>
            <a:spLocks noGrp="1"/>
          </p:cNvSpPr>
          <p:nvPr>
            <p:ph type="body" idx="1"/>
          </p:nvPr>
        </p:nvSpPr>
        <p:spPr>
          <a:xfrm>
            <a:off x="457200" y="971550"/>
            <a:ext cx="8229600" cy="3657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3" name="Title Placeholder 12"/>
          <p:cNvSpPr>
            <a:spLocks noGrp="1"/>
          </p:cNvSpPr>
          <p:nvPr>
            <p:ph type="title"/>
          </p:nvPr>
        </p:nvSpPr>
        <p:spPr>
          <a:xfrm>
            <a:off x="457200" y="205978"/>
            <a:ext cx="8229600" cy="70842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userDrawn="1"/>
        </p:nvSpPr>
        <p:spPr>
          <a:xfrm rot="10800000">
            <a:off x="-1" y="3883348"/>
            <a:ext cx="9158512" cy="1260152"/>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rot="10800000">
            <a:off x="-8824" y="4171950"/>
            <a:ext cx="9174590" cy="97155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gif"/><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0.gif"/><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9.gif"/><Relationship Id="rId5" Type="http://schemas.openxmlformats.org/officeDocument/2006/relationships/tags" Target="../tags/tag75.xml"/><Relationship Id="rId10" Type="http://schemas.openxmlformats.org/officeDocument/2006/relationships/image" Target="../media/image8.gif"/><Relationship Id="rId4" Type="http://schemas.openxmlformats.org/officeDocument/2006/relationships/tags" Target="../tags/tag74.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notesSlide" Target="../notesSlides/notesSlide1.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slideLayout" Target="../slideLayouts/slideLayout12.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image" Target="../media/image3.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tags" Target="../tags/tag107.xml"/><Relationship Id="rId10" Type="http://schemas.openxmlformats.org/officeDocument/2006/relationships/tags" Target="../tags/tag102.xml"/><Relationship Id="rId19" Type="http://schemas.openxmlformats.org/officeDocument/2006/relationships/image" Target="../media/image12.gif"/><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s>
</file>

<file path=ppt/slides/_rels/slide1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4.xml"/><Relationship Id="rId7" Type="http://schemas.openxmlformats.org/officeDocument/2006/relationships/image" Target="../media/image1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12.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3.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12.xml"/><Relationship Id="rId5" Type="http://schemas.openxmlformats.org/officeDocument/2006/relationships/tags" Target="../tags/tag121.xml"/><Relationship Id="rId4" Type="http://schemas.openxmlformats.org/officeDocument/2006/relationships/tags" Target="../tags/tag120.xml"/></Relationships>
</file>

<file path=ppt/slides/_rels/slide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slideLayout" Target="../slideLayouts/slideLayout12.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3" Type="http://schemas.openxmlformats.org/officeDocument/2006/relationships/tags" Target="../tags/tag136.xml"/><Relationship Id="rId21" Type="http://schemas.openxmlformats.org/officeDocument/2006/relationships/slideLayout" Target="../slideLayouts/slideLayout12.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19" Type="http://schemas.openxmlformats.org/officeDocument/2006/relationships/tags" Target="../tags/tag152.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slideLayout" Target="../slideLayouts/slideLayout12.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slideLayout" Target="../slideLayouts/slideLayout12.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19" Type="http://schemas.openxmlformats.org/officeDocument/2006/relationships/tags" Target="../tags/tag184.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png"/><Relationship Id="rId5" Type="http://schemas.openxmlformats.org/officeDocument/2006/relationships/tags" Target="../tags/tag190.xml"/><Relationship Id="rId10" Type="http://schemas.openxmlformats.org/officeDocument/2006/relationships/image" Target="../media/image16.gif"/><Relationship Id="rId4" Type="http://schemas.openxmlformats.org/officeDocument/2006/relationships/tags" Target="../tags/tag189.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10" Type="http://schemas.openxmlformats.org/officeDocument/2006/relationships/image" Target="../media/image3.png"/><Relationship Id="rId4" Type="http://schemas.openxmlformats.org/officeDocument/2006/relationships/tags" Target="../tags/tag197.xml"/><Relationship Id="rId9" Type="http://schemas.openxmlformats.org/officeDocument/2006/relationships/image" Target="../media/image17.gif"/></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10" Type="http://schemas.openxmlformats.org/officeDocument/2006/relationships/image" Target="../media/image3.png"/><Relationship Id="rId4" Type="http://schemas.openxmlformats.org/officeDocument/2006/relationships/tags" Target="../tags/tag204.xml"/><Relationship Id="rId9" Type="http://schemas.openxmlformats.org/officeDocument/2006/relationships/image" Target="../media/image18.gif"/></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10" Type="http://schemas.openxmlformats.org/officeDocument/2006/relationships/image" Target="../media/image3.png"/><Relationship Id="rId4" Type="http://schemas.openxmlformats.org/officeDocument/2006/relationships/tags" Target="../tags/tag211.xml"/><Relationship Id="rId9" Type="http://schemas.openxmlformats.org/officeDocument/2006/relationships/image" Target="../media/image19.gif"/></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image" Target="../media/image3.png"/><Relationship Id="rId4" Type="http://schemas.openxmlformats.org/officeDocument/2006/relationships/tags" Target="../tags/tag218.xml"/><Relationship Id="rId9" Type="http://schemas.openxmlformats.org/officeDocument/2006/relationships/image" Target="../media/image20.gif"/></Relationships>
</file>

<file path=ppt/slides/_rels/slide29.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225.xml"/></Relationships>
</file>

<file path=ppt/slides/_rels/slide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tags" Target="../tags/tag246.xml"/><Relationship Id="rId3" Type="http://schemas.openxmlformats.org/officeDocument/2006/relationships/tags" Target="../tags/tag231.xml"/><Relationship Id="rId21" Type="http://schemas.openxmlformats.org/officeDocument/2006/relationships/slideLayout" Target="../slideLayouts/slideLayout12.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tags" Target="../tags/tag248.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tags" Target="../tags/tag243.xml"/><Relationship Id="rId10" Type="http://schemas.openxmlformats.org/officeDocument/2006/relationships/tags" Target="../tags/tag238.xml"/><Relationship Id="rId19" Type="http://schemas.openxmlformats.org/officeDocument/2006/relationships/tags" Target="../tags/tag247.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1.xml"/><Relationship Id="rId7" Type="http://schemas.openxmlformats.org/officeDocument/2006/relationships/tags" Target="../tags/tag255.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5" Type="http://schemas.openxmlformats.org/officeDocument/2006/relationships/tags" Target="../tags/tag253.xml"/><Relationship Id="rId10" Type="http://schemas.openxmlformats.org/officeDocument/2006/relationships/image" Target="../media/image3.png"/><Relationship Id="rId4" Type="http://schemas.openxmlformats.org/officeDocument/2006/relationships/tags" Target="../tags/tag252.xml"/><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10" Type="http://schemas.openxmlformats.org/officeDocument/2006/relationships/image" Target="../media/image3.png"/><Relationship Id="rId4" Type="http://schemas.openxmlformats.org/officeDocument/2006/relationships/tags" Target="../tags/tag259.xml"/><Relationship Id="rId9" Type="http://schemas.openxmlformats.org/officeDocument/2006/relationships/image" Target="../media/image23.gif"/></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10" Type="http://schemas.openxmlformats.org/officeDocument/2006/relationships/image" Target="../media/image3.png"/><Relationship Id="rId4" Type="http://schemas.openxmlformats.org/officeDocument/2006/relationships/tags" Target="../tags/tag266.xml"/><Relationship Id="rId9" Type="http://schemas.openxmlformats.org/officeDocument/2006/relationships/image" Target="../media/image24.gif"/></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10" Type="http://schemas.openxmlformats.org/officeDocument/2006/relationships/image" Target="../media/image3.png"/><Relationship Id="rId4" Type="http://schemas.openxmlformats.org/officeDocument/2006/relationships/tags" Target="../tags/tag273.xml"/><Relationship Id="rId9" Type="http://schemas.openxmlformats.org/officeDocument/2006/relationships/image" Target="../media/image25.gif"/></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10" Type="http://schemas.openxmlformats.org/officeDocument/2006/relationships/image" Target="../media/image3.png"/><Relationship Id="rId4" Type="http://schemas.openxmlformats.org/officeDocument/2006/relationships/tags" Target="../tags/tag280.xml"/><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287.xml"/></Relationships>
</file>

<file path=ppt/slides/_rels/slide38.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3.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99.xml"/><Relationship Id="rId7" Type="http://schemas.openxmlformats.org/officeDocument/2006/relationships/slideLayout" Target="../slideLayouts/slideLayout2.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s>
</file>

<file path=ppt/slides/_rels/slide42.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image" Target="../media/image3.png"/><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18" Type="http://schemas.openxmlformats.org/officeDocument/2006/relationships/tags" Target="../tags/tag344.xml"/><Relationship Id="rId26" Type="http://schemas.openxmlformats.org/officeDocument/2006/relationships/tags" Target="../tags/tag352.xml"/><Relationship Id="rId3" Type="http://schemas.openxmlformats.org/officeDocument/2006/relationships/tags" Target="../tags/tag329.xml"/><Relationship Id="rId21" Type="http://schemas.openxmlformats.org/officeDocument/2006/relationships/tags" Target="../tags/tag347.xml"/><Relationship Id="rId34" Type="http://schemas.openxmlformats.org/officeDocument/2006/relationships/image" Target="../media/image27.emf"/><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slideLayout" Target="../slideLayouts/slideLayout16.xml"/><Relationship Id="rId2" Type="http://schemas.openxmlformats.org/officeDocument/2006/relationships/tags" Target="../tags/tag328.xml"/><Relationship Id="rId16" Type="http://schemas.openxmlformats.org/officeDocument/2006/relationships/tags" Target="../tags/tag342.xml"/><Relationship Id="rId20" Type="http://schemas.openxmlformats.org/officeDocument/2006/relationships/tags" Target="../tags/tag346.xml"/><Relationship Id="rId29" Type="http://schemas.openxmlformats.org/officeDocument/2006/relationships/tags" Target="../tags/tag355.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24" Type="http://schemas.openxmlformats.org/officeDocument/2006/relationships/tags" Target="../tags/tag350.xml"/><Relationship Id="rId32" Type="http://schemas.openxmlformats.org/officeDocument/2006/relationships/tags" Target="../tags/tag358.xml"/><Relationship Id="rId5" Type="http://schemas.openxmlformats.org/officeDocument/2006/relationships/tags" Target="../tags/tag331.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10" Type="http://schemas.openxmlformats.org/officeDocument/2006/relationships/tags" Target="../tags/tag336.xml"/><Relationship Id="rId19" Type="http://schemas.openxmlformats.org/officeDocument/2006/relationships/tags" Target="../tags/tag345.xml"/><Relationship Id="rId31" Type="http://schemas.openxmlformats.org/officeDocument/2006/relationships/tags" Target="../tags/tag357.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tags" Target="../tags/tag340.xml"/><Relationship Id="rId22" Type="http://schemas.openxmlformats.org/officeDocument/2006/relationships/tags" Target="../tags/tag348.xml"/><Relationship Id="rId27" Type="http://schemas.openxmlformats.org/officeDocument/2006/relationships/tags" Target="../tags/tag353.xml"/><Relationship Id="rId30" Type="http://schemas.openxmlformats.org/officeDocument/2006/relationships/tags" Target="../tags/tag356.xml"/><Relationship Id="rId35" Type="http://schemas.openxmlformats.org/officeDocument/2006/relationships/image" Target="../media/image28.emf"/></Relationships>
</file>

<file path=ppt/slides/_rels/slide51.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tags" Target="../tags/tag371.xml"/><Relationship Id="rId18" Type="http://schemas.openxmlformats.org/officeDocument/2006/relationships/tags" Target="../tags/tag376.xml"/><Relationship Id="rId26" Type="http://schemas.openxmlformats.org/officeDocument/2006/relationships/tags" Target="../tags/tag384.xml"/><Relationship Id="rId3" Type="http://schemas.openxmlformats.org/officeDocument/2006/relationships/tags" Target="../tags/tag361.xml"/><Relationship Id="rId21" Type="http://schemas.openxmlformats.org/officeDocument/2006/relationships/tags" Target="../tags/tag379.xml"/><Relationship Id="rId34" Type="http://schemas.openxmlformats.org/officeDocument/2006/relationships/image" Target="../media/image27.emf"/><Relationship Id="rId7" Type="http://schemas.openxmlformats.org/officeDocument/2006/relationships/tags" Target="../tags/tag365.xml"/><Relationship Id="rId12" Type="http://schemas.openxmlformats.org/officeDocument/2006/relationships/tags" Target="../tags/tag370.xml"/><Relationship Id="rId17" Type="http://schemas.openxmlformats.org/officeDocument/2006/relationships/tags" Target="../tags/tag375.xml"/><Relationship Id="rId25" Type="http://schemas.openxmlformats.org/officeDocument/2006/relationships/tags" Target="../tags/tag383.xml"/><Relationship Id="rId33" Type="http://schemas.openxmlformats.org/officeDocument/2006/relationships/slideLayout" Target="../slideLayouts/slideLayout16.xml"/><Relationship Id="rId2" Type="http://schemas.openxmlformats.org/officeDocument/2006/relationships/tags" Target="../tags/tag360.xml"/><Relationship Id="rId16" Type="http://schemas.openxmlformats.org/officeDocument/2006/relationships/tags" Target="../tags/tag374.xml"/><Relationship Id="rId20" Type="http://schemas.openxmlformats.org/officeDocument/2006/relationships/tags" Target="../tags/tag378.xml"/><Relationship Id="rId29" Type="http://schemas.openxmlformats.org/officeDocument/2006/relationships/tags" Target="../tags/tag387.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tags" Target="../tags/tag369.xml"/><Relationship Id="rId24" Type="http://schemas.openxmlformats.org/officeDocument/2006/relationships/tags" Target="../tags/tag382.xml"/><Relationship Id="rId32" Type="http://schemas.openxmlformats.org/officeDocument/2006/relationships/tags" Target="../tags/tag390.xml"/><Relationship Id="rId5" Type="http://schemas.openxmlformats.org/officeDocument/2006/relationships/tags" Target="../tags/tag363.xml"/><Relationship Id="rId15" Type="http://schemas.openxmlformats.org/officeDocument/2006/relationships/tags" Target="../tags/tag373.xml"/><Relationship Id="rId23" Type="http://schemas.openxmlformats.org/officeDocument/2006/relationships/tags" Target="../tags/tag381.xml"/><Relationship Id="rId28" Type="http://schemas.openxmlformats.org/officeDocument/2006/relationships/tags" Target="../tags/tag386.xml"/><Relationship Id="rId10" Type="http://schemas.openxmlformats.org/officeDocument/2006/relationships/tags" Target="../tags/tag368.xml"/><Relationship Id="rId19" Type="http://schemas.openxmlformats.org/officeDocument/2006/relationships/tags" Target="../tags/tag377.xml"/><Relationship Id="rId31" Type="http://schemas.openxmlformats.org/officeDocument/2006/relationships/tags" Target="../tags/tag389.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tags" Target="../tags/tag372.xml"/><Relationship Id="rId22" Type="http://schemas.openxmlformats.org/officeDocument/2006/relationships/tags" Target="../tags/tag380.xml"/><Relationship Id="rId27" Type="http://schemas.openxmlformats.org/officeDocument/2006/relationships/tags" Target="../tags/tag385.xml"/><Relationship Id="rId30" Type="http://schemas.openxmlformats.org/officeDocument/2006/relationships/tags" Target="../tags/tag388.xml"/><Relationship Id="rId35" Type="http://schemas.openxmlformats.org/officeDocument/2006/relationships/image" Target="../media/image28.emf"/></Relationships>
</file>

<file path=ppt/slides/_rels/slide52.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 Type="http://schemas.openxmlformats.org/officeDocument/2006/relationships/tags" Target="../tags/tag393.xml"/><Relationship Id="rId21" Type="http://schemas.openxmlformats.org/officeDocument/2006/relationships/tags" Target="../tags/tag411.xml"/><Relationship Id="rId34" Type="http://schemas.openxmlformats.org/officeDocument/2006/relationships/image" Target="../media/image27.emf"/><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slideLayout" Target="../slideLayouts/slideLayout16.xml"/><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29" Type="http://schemas.openxmlformats.org/officeDocument/2006/relationships/tags" Target="../tags/tag419.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10" Type="http://schemas.openxmlformats.org/officeDocument/2006/relationships/tags" Target="../tags/tag400.xml"/><Relationship Id="rId19" Type="http://schemas.openxmlformats.org/officeDocument/2006/relationships/tags" Target="../tags/tag409.xml"/><Relationship Id="rId31" Type="http://schemas.openxmlformats.org/officeDocument/2006/relationships/tags" Target="../tags/tag421.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image" Target="../media/image28.emf"/></Relationships>
</file>

<file path=ppt/slides/_rels/slide53.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tags" Target="../tags/tag440.xml"/><Relationship Id="rId26" Type="http://schemas.openxmlformats.org/officeDocument/2006/relationships/tags" Target="../tags/tag448.xml"/><Relationship Id="rId3" Type="http://schemas.openxmlformats.org/officeDocument/2006/relationships/tags" Target="../tags/tag425.xml"/><Relationship Id="rId21" Type="http://schemas.openxmlformats.org/officeDocument/2006/relationships/tags" Target="../tags/tag443.xml"/><Relationship Id="rId34" Type="http://schemas.openxmlformats.org/officeDocument/2006/relationships/image" Target="../media/image27.emf"/><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tags" Target="../tags/tag447.xml"/><Relationship Id="rId33" Type="http://schemas.openxmlformats.org/officeDocument/2006/relationships/slideLayout" Target="../slideLayouts/slideLayout16.xml"/><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tags" Target="../tags/tag442.xml"/><Relationship Id="rId29" Type="http://schemas.openxmlformats.org/officeDocument/2006/relationships/tags" Target="../tags/tag451.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24" Type="http://schemas.openxmlformats.org/officeDocument/2006/relationships/tags" Target="../tags/tag446.xml"/><Relationship Id="rId32" Type="http://schemas.openxmlformats.org/officeDocument/2006/relationships/tags" Target="../tags/tag454.xml"/><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tags" Target="../tags/tag445.xml"/><Relationship Id="rId28" Type="http://schemas.openxmlformats.org/officeDocument/2006/relationships/tags" Target="../tags/tag450.xml"/><Relationship Id="rId10" Type="http://schemas.openxmlformats.org/officeDocument/2006/relationships/tags" Target="../tags/tag432.xml"/><Relationship Id="rId19" Type="http://schemas.openxmlformats.org/officeDocument/2006/relationships/tags" Target="../tags/tag441.xml"/><Relationship Id="rId31" Type="http://schemas.openxmlformats.org/officeDocument/2006/relationships/tags" Target="../tags/tag453.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openxmlformats.org/officeDocument/2006/relationships/tags" Target="../tags/tag444.xml"/><Relationship Id="rId27" Type="http://schemas.openxmlformats.org/officeDocument/2006/relationships/tags" Target="../tags/tag449.xml"/><Relationship Id="rId30" Type="http://schemas.openxmlformats.org/officeDocument/2006/relationships/tags" Target="../tags/tag452.xml"/><Relationship Id="rId35" Type="http://schemas.openxmlformats.org/officeDocument/2006/relationships/image" Target="../media/image28.emf"/></Relationships>
</file>

<file path=ppt/slides/_rels/slide54.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18" Type="http://schemas.openxmlformats.org/officeDocument/2006/relationships/tags" Target="../tags/tag472.xml"/><Relationship Id="rId26" Type="http://schemas.openxmlformats.org/officeDocument/2006/relationships/tags" Target="../tags/tag480.xml"/><Relationship Id="rId3" Type="http://schemas.openxmlformats.org/officeDocument/2006/relationships/tags" Target="../tags/tag457.xml"/><Relationship Id="rId21" Type="http://schemas.openxmlformats.org/officeDocument/2006/relationships/tags" Target="../tags/tag475.xml"/><Relationship Id="rId34" Type="http://schemas.openxmlformats.org/officeDocument/2006/relationships/image" Target="../media/image27.emf"/><Relationship Id="rId7" Type="http://schemas.openxmlformats.org/officeDocument/2006/relationships/tags" Target="../tags/tag461.xml"/><Relationship Id="rId12" Type="http://schemas.openxmlformats.org/officeDocument/2006/relationships/tags" Target="../tags/tag466.xml"/><Relationship Id="rId17" Type="http://schemas.openxmlformats.org/officeDocument/2006/relationships/tags" Target="../tags/tag471.xml"/><Relationship Id="rId25" Type="http://schemas.openxmlformats.org/officeDocument/2006/relationships/tags" Target="../tags/tag479.xml"/><Relationship Id="rId33" Type="http://schemas.openxmlformats.org/officeDocument/2006/relationships/slideLayout" Target="../slideLayouts/slideLayout16.xml"/><Relationship Id="rId2" Type="http://schemas.openxmlformats.org/officeDocument/2006/relationships/tags" Target="../tags/tag456.xml"/><Relationship Id="rId16" Type="http://schemas.openxmlformats.org/officeDocument/2006/relationships/tags" Target="../tags/tag470.xml"/><Relationship Id="rId20" Type="http://schemas.openxmlformats.org/officeDocument/2006/relationships/tags" Target="../tags/tag474.xml"/><Relationship Id="rId29" Type="http://schemas.openxmlformats.org/officeDocument/2006/relationships/tags" Target="../tags/tag483.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24" Type="http://schemas.openxmlformats.org/officeDocument/2006/relationships/tags" Target="../tags/tag478.xml"/><Relationship Id="rId32" Type="http://schemas.openxmlformats.org/officeDocument/2006/relationships/tags" Target="../tags/tag486.xml"/><Relationship Id="rId5" Type="http://schemas.openxmlformats.org/officeDocument/2006/relationships/tags" Target="../tags/tag459.xml"/><Relationship Id="rId15" Type="http://schemas.openxmlformats.org/officeDocument/2006/relationships/tags" Target="../tags/tag469.xml"/><Relationship Id="rId23" Type="http://schemas.openxmlformats.org/officeDocument/2006/relationships/tags" Target="../tags/tag477.xml"/><Relationship Id="rId28" Type="http://schemas.openxmlformats.org/officeDocument/2006/relationships/tags" Target="../tags/tag482.xml"/><Relationship Id="rId10" Type="http://schemas.openxmlformats.org/officeDocument/2006/relationships/tags" Target="../tags/tag464.xml"/><Relationship Id="rId19" Type="http://schemas.openxmlformats.org/officeDocument/2006/relationships/tags" Target="../tags/tag473.xml"/><Relationship Id="rId31" Type="http://schemas.openxmlformats.org/officeDocument/2006/relationships/tags" Target="../tags/tag485.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 Id="rId22" Type="http://schemas.openxmlformats.org/officeDocument/2006/relationships/tags" Target="../tags/tag476.xml"/><Relationship Id="rId27" Type="http://schemas.openxmlformats.org/officeDocument/2006/relationships/tags" Target="../tags/tag481.xml"/><Relationship Id="rId30" Type="http://schemas.openxmlformats.org/officeDocument/2006/relationships/tags" Target="../tags/tag484.xml"/><Relationship Id="rId35" Type="http://schemas.openxmlformats.org/officeDocument/2006/relationships/image" Target="../media/image28.emf"/></Relationships>
</file>

<file path=ppt/slides/_rels/slide55.xml.rels><?xml version="1.0" encoding="UTF-8" standalone="yes"?>
<Relationships xmlns="http://schemas.openxmlformats.org/package/2006/relationships"><Relationship Id="rId8" Type="http://schemas.openxmlformats.org/officeDocument/2006/relationships/tags" Target="../tags/tag494.xml"/><Relationship Id="rId13" Type="http://schemas.openxmlformats.org/officeDocument/2006/relationships/tags" Target="../tags/tag499.xml"/><Relationship Id="rId18" Type="http://schemas.openxmlformats.org/officeDocument/2006/relationships/tags" Target="../tags/tag504.xml"/><Relationship Id="rId26" Type="http://schemas.openxmlformats.org/officeDocument/2006/relationships/tags" Target="../tags/tag512.xml"/><Relationship Id="rId3" Type="http://schemas.openxmlformats.org/officeDocument/2006/relationships/tags" Target="../tags/tag489.xml"/><Relationship Id="rId21" Type="http://schemas.openxmlformats.org/officeDocument/2006/relationships/tags" Target="../tags/tag507.xml"/><Relationship Id="rId34" Type="http://schemas.openxmlformats.org/officeDocument/2006/relationships/image" Target="../media/image28.emf"/><Relationship Id="rId7" Type="http://schemas.openxmlformats.org/officeDocument/2006/relationships/tags" Target="../tags/tag493.xml"/><Relationship Id="rId12" Type="http://schemas.openxmlformats.org/officeDocument/2006/relationships/tags" Target="../tags/tag498.xml"/><Relationship Id="rId17" Type="http://schemas.openxmlformats.org/officeDocument/2006/relationships/tags" Target="../tags/tag503.xml"/><Relationship Id="rId25" Type="http://schemas.openxmlformats.org/officeDocument/2006/relationships/tags" Target="../tags/tag511.xml"/><Relationship Id="rId33" Type="http://schemas.openxmlformats.org/officeDocument/2006/relationships/slideLayout" Target="../slideLayouts/slideLayout16.xml"/><Relationship Id="rId2" Type="http://schemas.openxmlformats.org/officeDocument/2006/relationships/tags" Target="../tags/tag488.xml"/><Relationship Id="rId16" Type="http://schemas.openxmlformats.org/officeDocument/2006/relationships/tags" Target="../tags/tag502.xml"/><Relationship Id="rId20" Type="http://schemas.openxmlformats.org/officeDocument/2006/relationships/tags" Target="../tags/tag506.xml"/><Relationship Id="rId29" Type="http://schemas.openxmlformats.org/officeDocument/2006/relationships/tags" Target="../tags/tag515.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tags" Target="../tags/tag497.xml"/><Relationship Id="rId24" Type="http://schemas.openxmlformats.org/officeDocument/2006/relationships/tags" Target="../tags/tag510.xml"/><Relationship Id="rId32" Type="http://schemas.openxmlformats.org/officeDocument/2006/relationships/tags" Target="../tags/tag518.xml"/><Relationship Id="rId5" Type="http://schemas.openxmlformats.org/officeDocument/2006/relationships/tags" Target="../tags/tag491.xml"/><Relationship Id="rId15" Type="http://schemas.openxmlformats.org/officeDocument/2006/relationships/tags" Target="../tags/tag501.xml"/><Relationship Id="rId23" Type="http://schemas.openxmlformats.org/officeDocument/2006/relationships/tags" Target="../tags/tag509.xml"/><Relationship Id="rId28" Type="http://schemas.openxmlformats.org/officeDocument/2006/relationships/tags" Target="../tags/tag514.xml"/><Relationship Id="rId10" Type="http://schemas.openxmlformats.org/officeDocument/2006/relationships/tags" Target="../tags/tag496.xml"/><Relationship Id="rId19" Type="http://schemas.openxmlformats.org/officeDocument/2006/relationships/tags" Target="../tags/tag505.xml"/><Relationship Id="rId31" Type="http://schemas.openxmlformats.org/officeDocument/2006/relationships/tags" Target="../tags/tag517.xml"/><Relationship Id="rId4" Type="http://schemas.openxmlformats.org/officeDocument/2006/relationships/tags" Target="../tags/tag490.xml"/><Relationship Id="rId9" Type="http://schemas.openxmlformats.org/officeDocument/2006/relationships/tags" Target="../tags/tag495.xml"/><Relationship Id="rId14" Type="http://schemas.openxmlformats.org/officeDocument/2006/relationships/tags" Target="../tags/tag500.xml"/><Relationship Id="rId22" Type="http://schemas.openxmlformats.org/officeDocument/2006/relationships/tags" Target="../tags/tag508.xml"/><Relationship Id="rId27" Type="http://schemas.openxmlformats.org/officeDocument/2006/relationships/tags" Target="../tags/tag513.xml"/><Relationship Id="rId30" Type="http://schemas.openxmlformats.org/officeDocument/2006/relationships/tags" Target="../tags/tag516.xml"/><Relationship Id="rId35" Type="http://schemas.openxmlformats.org/officeDocument/2006/relationships/image" Target="../media/image27.emf"/></Relationships>
</file>

<file path=ppt/slides/_rels/slide56.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tags" Target="../tags/tag531.xml"/><Relationship Id="rId18" Type="http://schemas.openxmlformats.org/officeDocument/2006/relationships/tags" Target="../tags/tag536.xml"/><Relationship Id="rId26" Type="http://schemas.openxmlformats.org/officeDocument/2006/relationships/tags" Target="../tags/tag544.xml"/><Relationship Id="rId3" Type="http://schemas.openxmlformats.org/officeDocument/2006/relationships/tags" Target="../tags/tag521.xml"/><Relationship Id="rId21" Type="http://schemas.openxmlformats.org/officeDocument/2006/relationships/tags" Target="../tags/tag539.xml"/><Relationship Id="rId34" Type="http://schemas.openxmlformats.org/officeDocument/2006/relationships/image" Target="../media/image28.emf"/><Relationship Id="rId7" Type="http://schemas.openxmlformats.org/officeDocument/2006/relationships/tags" Target="../tags/tag525.xml"/><Relationship Id="rId12" Type="http://schemas.openxmlformats.org/officeDocument/2006/relationships/tags" Target="../tags/tag530.xml"/><Relationship Id="rId17" Type="http://schemas.openxmlformats.org/officeDocument/2006/relationships/tags" Target="../tags/tag535.xml"/><Relationship Id="rId25" Type="http://schemas.openxmlformats.org/officeDocument/2006/relationships/tags" Target="../tags/tag543.xml"/><Relationship Id="rId33" Type="http://schemas.openxmlformats.org/officeDocument/2006/relationships/slideLayout" Target="../slideLayouts/slideLayout16.xml"/><Relationship Id="rId2" Type="http://schemas.openxmlformats.org/officeDocument/2006/relationships/tags" Target="../tags/tag520.xml"/><Relationship Id="rId16" Type="http://schemas.openxmlformats.org/officeDocument/2006/relationships/tags" Target="../tags/tag534.xml"/><Relationship Id="rId20" Type="http://schemas.openxmlformats.org/officeDocument/2006/relationships/tags" Target="../tags/tag538.xml"/><Relationship Id="rId29" Type="http://schemas.openxmlformats.org/officeDocument/2006/relationships/tags" Target="../tags/tag547.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24" Type="http://schemas.openxmlformats.org/officeDocument/2006/relationships/tags" Target="../tags/tag542.xml"/><Relationship Id="rId32" Type="http://schemas.openxmlformats.org/officeDocument/2006/relationships/tags" Target="../tags/tag550.xml"/><Relationship Id="rId5" Type="http://schemas.openxmlformats.org/officeDocument/2006/relationships/tags" Target="../tags/tag523.xml"/><Relationship Id="rId15" Type="http://schemas.openxmlformats.org/officeDocument/2006/relationships/tags" Target="../tags/tag533.xml"/><Relationship Id="rId23" Type="http://schemas.openxmlformats.org/officeDocument/2006/relationships/tags" Target="../tags/tag541.xml"/><Relationship Id="rId28" Type="http://schemas.openxmlformats.org/officeDocument/2006/relationships/tags" Target="../tags/tag546.xml"/><Relationship Id="rId10" Type="http://schemas.openxmlformats.org/officeDocument/2006/relationships/tags" Target="../tags/tag528.xml"/><Relationship Id="rId19" Type="http://schemas.openxmlformats.org/officeDocument/2006/relationships/tags" Target="../tags/tag537.xml"/><Relationship Id="rId31" Type="http://schemas.openxmlformats.org/officeDocument/2006/relationships/tags" Target="../tags/tag549.xm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tags" Target="../tags/tag532.xml"/><Relationship Id="rId22" Type="http://schemas.openxmlformats.org/officeDocument/2006/relationships/tags" Target="../tags/tag540.xml"/><Relationship Id="rId27" Type="http://schemas.openxmlformats.org/officeDocument/2006/relationships/tags" Target="../tags/tag545.xml"/><Relationship Id="rId30" Type="http://schemas.openxmlformats.org/officeDocument/2006/relationships/tags" Target="../tags/tag548.xml"/><Relationship Id="rId35" Type="http://schemas.openxmlformats.org/officeDocument/2006/relationships/image" Target="../media/image27.emf"/></Relationships>
</file>

<file path=ppt/slides/_rels/slide57.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 Type="http://schemas.openxmlformats.org/officeDocument/2006/relationships/tags" Target="../tags/tag553.xml"/><Relationship Id="rId21" Type="http://schemas.openxmlformats.org/officeDocument/2006/relationships/tags" Target="../tags/tag571.xml"/><Relationship Id="rId34" Type="http://schemas.openxmlformats.org/officeDocument/2006/relationships/image" Target="../media/image27.emf"/><Relationship Id="rId7" Type="http://schemas.openxmlformats.org/officeDocument/2006/relationships/tags" Target="../tags/tag557.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slideLayout" Target="../slideLayouts/slideLayout16.xml"/><Relationship Id="rId2" Type="http://schemas.openxmlformats.org/officeDocument/2006/relationships/tags" Target="../tags/tag552.xml"/><Relationship Id="rId16" Type="http://schemas.openxmlformats.org/officeDocument/2006/relationships/tags" Target="../tags/tag566.xml"/><Relationship Id="rId20" Type="http://schemas.openxmlformats.org/officeDocument/2006/relationships/tags" Target="../tags/tag570.xml"/><Relationship Id="rId29" Type="http://schemas.openxmlformats.org/officeDocument/2006/relationships/tags" Target="../tags/tag579.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image" Target="../media/image28.emf"/></Relationships>
</file>

<file path=ppt/slides/_rels/slide58.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tags" Target="../tags/tag595.xml"/><Relationship Id="rId18" Type="http://schemas.openxmlformats.org/officeDocument/2006/relationships/tags" Target="../tags/tag600.xml"/><Relationship Id="rId26" Type="http://schemas.openxmlformats.org/officeDocument/2006/relationships/tags" Target="../tags/tag608.xml"/><Relationship Id="rId3" Type="http://schemas.openxmlformats.org/officeDocument/2006/relationships/tags" Target="../tags/tag585.xml"/><Relationship Id="rId21" Type="http://schemas.openxmlformats.org/officeDocument/2006/relationships/tags" Target="../tags/tag603.xml"/><Relationship Id="rId34" Type="http://schemas.openxmlformats.org/officeDocument/2006/relationships/image" Target="../media/image28.emf"/><Relationship Id="rId7" Type="http://schemas.openxmlformats.org/officeDocument/2006/relationships/tags" Target="../tags/tag589.xml"/><Relationship Id="rId12" Type="http://schemas.openxmlformats.org/officeDocument/2006/relationships/tags" Target="../tags/tag594.xml"/><Relationship Id="rId17" Type="http://schemas.openxmlformats.org/officeDocument/2006/relationships/tags" Target="../tags/tag599.xml"/><Relationship Id="rId25" Type="http://schemas.openxmlformats.org/officeDocument/2006/relationships/tags" Target="../tags/tag607.xml"/><Relationship Id="rId33" Type="http://schemas.openxmlformats.org/officeDocument/2006/relationships/slideLayout" Target="../slideLayouts/slideLayout16.xml"/><Relationship Id="rId2" Type="http://schemas.openxmlformats.org/officeDocument/2006/relationships/tags" Target="../tags/tag584.xml"/><Relationship Id="rId16" Type="http://schemas.openxmlformats.org/officeDocument/2006/relationships/tags" Target="../tags/tag598.xml"/><Relationship Id="rId20" Type="http://schemas.openxmlformats.org/officeDocument/2006/relationships/tags" Target="../tags/tag602.xml"/><Relationship Id="rId29" Type="http://schemas.openxmlformats.org/officeDocument/2006/relationships/tags" Target="../tags/tag611.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24" Type="http://schemas.openxmlformats.org/officeDocument/2006/relationships/tags" Target="../tags/tag606.xml"/><Relationship Id="rId32" Type="http://schemas.openxmlformats.org/officeDocument/2006/relationships/tags" Target="../tags/tag614.xml"/><Relationship Id="rId5" Type="http://schemas.openxmlformats.org/officeDocument/2006/relationships/tags" Target="../tags/tag587.xml"/><Relationship Id="rId15" Type="http://schemas.openxmlformats.org/officeDocument/2006/relationships/tags" Target="../tags/tag597.xml"/><Relationship Id="rId23" Type="http://schemas.openxmlformats.org/officeDocument/2006/relationships/tags" Target="../tags/tag605.xml"/><Relationship Id="rId28" Type="http://schemas.openxmlformats.org/officeDocument/2006/relationships/tags" Target="../tags/tag610.xml"/><Relationship Id="rId10" Type="http://schemas.openxmlformats.org/officeDocument/2006/relationships/tags" Target="../tags/tag592.xml"/><Relationship Id="rId19" Type="http://schemas.openxmlformats.org/officeDocument/2006/relationships/tags" Target="../tags/tag601.xml"/><Relationship Id="rId31" Type="http://schemas.openxmlformats.org/officeDocument/2006/relationships/tags" Target="../tags/tag613.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tags" Target="../tags/tag596.xml"/><Relationship Id="rId22" Type="http://schemas.openxmlformats.org/officeDocument/2006/relationships/tags" Target="../tags/tag604.xml"/><Relationship Id="rId27" Type="http://schemas.openxmlformats.org/officeDocument/2006/relationships/tags" Target="../tags/tag609.xml"/><Relationship Id="rId30" Type="http://schemas.openxmlformats.org/officeDocument/2006/relationships/tags" Target="../tags/tag612.xml"/><Relationship Id="rId35" Type="http://schemas.openxmlformats.org/officeDocument/2006/relationships/image" Target="../media/image27.emf"/></Relationships>
</file>

<file path=ppt/slides/_rels/slide59.xml.rels><?xml version="1.0" encoding="UTF-8" standalone="yes"?>
<Relationships xmlns="http://schemas.openxmlformats.org/package/2006/relationships"><Relationship Id="rId8" Type="http://schemas.openxmlformats.org/officeDocument/2006/relationships/tags" Target="../tags/tag622.xml"/><Relationship Id="rId13" Type="http://schemas.openxmlformats.org/officeDocument/2006/relationships/tags" Target="../tags/tag627.xml"/><Relationship Id="rId18" Type="http://schemas.openxmlformats.org/officeDocument/2006/relationships/tags" Target="../tags/tag632.xml"/><Relationship Id="rId26" Type="http://schemas.openxmlformats.org/officeDocument/2006/relationships/tags" Target="../tags/tag640.xml"/><Relationship Id="rId3" Type="http://schemas.openxmlformats.org/officeDocument/2006/relationships/tags" Target="../tags/tag617.xml"/><Relationship Id="rId21" Type="http://schemas.openxmlformats.org/officeDocument/2006/relationships/tags" Target="../tags/tag635.xml"/><Relationship Id="rId34" Type="http://schemas.openxmlformats.org/officeDocument/2006/relationships/slideLayout" Target="../slideLayouts/slideLayout16.xml"/><Relationship Id="rId7" Type="http://schemas.openxmlformats.org/officeDocument/2006/relationships/tags" Target="../tags/tag621.xml"/><Relationship Id="rId12" Type="http://schemas.openxmlformats.org/officeDocument/2006/relationships/tags" Target="../tags/tag626.xml"/><Relationship Id="rId17" Type="http://schemas.openxmlformats.org/officeDocument/2006/relationships/tags" Target="../tags/tag631.xml"/><Relationship Id="rId25" Type="http://schemas.openxmlformats.org/officeDocument/2006/relationships/tags" Target="../tags/tag639.xml"/><Relationship Id="rId33" Type="http://schemas.openxmlformats.org/officeDocument/2006/relationships/tags" Target="../tags/tag647.xml"/><Relationship Id="rId2" Type="http://schemas.openxmlformats.org/officeDocument/2006/relationships/tags" Target="../tags/tag616.xml"/><Relationship Id="rId16" Type="http://schemas.openxmlformats.org/officeDocument/2006/relationships/tags" Target="../tags/tag630.xml"/><Relationship Id="rId20" Type="http://schemas.openxmlformats.org/officeDocument/2006/relationships/tags" Target="../tags/tag634.xml"/><Relationship Id="rId29" Type="http://schemas.openxmlformats.org/officeDocument/2006/relationships/tags" Target="../tags/tag643.xml"/><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tags" Target="../tags/tag625.xml"/><Relationship Id="rId24" Type="http://schemas.openxmlformats.org/officeDocument/2006/relationships/tags" Target="../tags/tag638.xml"/><Relationship Id="rId32" Type="http://schemas.openxmlformats.org/officeDocument/2006/relationships/tags" Target="../tags/tag646.xml"/><Relationship Id="rId37" Type="http://schemas.openxmlformats.org/officeDocument/2006/relationships/image" Target="../media/image28.emf"/><Relationship Id="rId5" Type="http://schemas.openxmlformats.org/officeDocument/2006/relationships/tags" Target="../tags/tag619.xml"/><Relationship Id="rId15" Type="http://schemas.openxmlformats.org/officeDocument/2006/relationships/tags" Target="../tags/tag629.xml"/><Relationship Id="rId23" Type="http://schemas.openxmlformats.org/officeDocument/2006/relationships/tags" Target="../tags/tag637.xml"/><Relationship Id="rId28" Type="http://schemas.openxmlformats.org/officeDocument/2006/relationships/tags" Target="../tags/tag642.xml"/><Relationship Id="rId36" Type="http://schemas.openxmlformats.org/officeDocument/2006/relationships/image" Target="../media/image27.emf"/><Relationship Id="rId10" Type="http://schemas.openxmlformats.org/officeDocument/2006/relationships/tags" Target="../tags/tag624.xml"/><Relationship Id="rId19" Type="http://schemas.openxmlformats.org/officeDocument/2006/relationships/tags" Target="../tags/tag633.xml"/><Relationship Id="rId31" Type="http://schemas.openxmlformats.org/officeDocument/2006/relationships/tags" Target="../tags/tag645.xml"/><Relationship Id="rId4" Type="http://schemas.openxmlformats.org/officeDocument/2006/relationships/tags" Target="../tags/tag618.xml"/><Relationship Id="rId9" Type="http://schemas.openxmlformats.org/officeDocument/2006/relationships/tags" Target="../tags/tag623.xml"/><Relationship Id="rId14" Type="http://schemas.openxmlformats.org/officeDocument/2006/relationships/tags" Target="../tags/tag628.xml"/><Relationship Id="rId22" Type="http://schemas.openxmlformats.org/officeDocument/2006/relationships/tags" Target="../tags/tag636.xml"/><Relationship Id="rId27" Type="http://schemas.openxmlformats.org/officeDocument/2006/relationships/tags" Target="../tags/tag641.xml"/><Relationship Id="rId30" Type="http://schemas.openxmlformats.org/officeDocument/2006/relationships/tags" Target="../tags/tag644.xml"/><Relationship Id="rId35" Type="http://schemas.openxmlformats.org/officeDocument/2006/relationships/image" Target="../media/image29.gif"/></Relationships>
</file>

<file path=ppt/slides/_rels/slide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60.xml.rels><?xml version="1.0" encoding="UTF-8" standalone="yes"?>
<Relationships xmlns="http://schemas.openxmlformats.org/package/2006/relationships"><Relationship Id="rId8" Type="http://schemas.openxmlformats.org/officeDocument/2006/relationships/tags" Target="../tags/tag655.xml"/><Relationship Id="rId13" Type="http://schemas.openxmlformats.org/officeDocument/2006/relationships/tags" Target="../tags/tag660.xml"/><Relationship Id="rId18" Type="http://schemas.openxmlformats.org/officeDocument/2006/relationships/tags" Target="../tags/tag665.xml"/><Relationship Id="rId26" Type="http://schemas.openxmlformats.org/officeDocument/2006/relationships/tags" Target="../tags/tag673.xml"/><Relationship Id="rId3" Type="http://schemas.openxmlformats.org/officeDocument/2006/relationships/tags" Target="../tags/tag650.xml"/><Relationship Id="rId21" Type="http://schemas.openxmlformats.org/officeDocument/2006/relationships/tags" Target="../tags/tag668.xml"/><Relationship Id="rId34" Type="http://schemas.openxmlformats.org/officeDocument/2006/relationships/slideLayout" Target="../slideLayouts/slideLayout16.xml"/><Relationship Id="rId7" Type="http://schemas.openxmlformats.org/officeDocument/2006/relationships/tags" Target="../tags/tag654.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tags" Target="../tags/tag672.xml"/><Relationship Id="rId33" Type="http://schemas.openxmlformats.org/officeDocument/2006/relationships/tags" Target="../tags/tag680.xml"/><Relationship Id="rId2" Type="http://schemas.openxmlformats.org/officeDocument/2006/relationships/tags" Target="../tags/tag649.xml"/><Relationship Id="rId16" Type="http://schemas.openxmlformats.org/officeDocument/2006/relationships/tags" Target="../tags/tag663.xml"/><Relationship Id="rId20" Type="http://schemas.openxmlformats.org/officeDocument/2006/relationships/tags" Target="../tags/tag667.xml"/><Relationship Id="rId29" Type="http://schemas.openxmlformats.org/officeDocument/2006/relationships/tags" Target="../tags/tag676.xml"/><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tags" Target="../tags/tag658.xml"/><Relationship Id="rId24" Type="http://schemas.openxmlformats.org/officeDocument/2006/relationships/tags" Target="../tags/tag671.xml"/><Relationship Id="rId32" Type="http://schemas.openxmlformats.org/officeDocument/2006/relationships/tags" Target="../tags/tag679.xml"/><Relationship Id="rId37" Type="http://schemas.openxmlformats.org/officeDocument/2006/relationships/image" Target="../media/image27.emf"/><Relationship Id="rId5" Type="http://schemas.openxmlformats.org/officeDocument/2006/relationships/tags" Target="../tags/tag652.xml"/><Relationship Id="rId15" Type="http://schemas.openxmlformats.org/officeDocument/2006/relationships/tags" Target="../tags/tag662.xml"/><Relationship Id="rId23" Type="http://schemas.openxmlformats.org/officeDocument/2006/relationships/tags" Target="../tags/tag670.xml"/><Relationship Id="rId28" Type="http://schemas.openxmlformats.org/officeDocument/2006/relationships/tags" Target="../tags/tag675.xml"/><Relationship Id="rId36" Type="http://schemas.openxmlformats.org/officeDocument/2006/relationships/image" Target="../media/image28.emf"/><Relationship Id="rId10" Type="http://schemas.openxmlformats.org/officeDocument/2006/relationships/tags" Target="../tags/tag657.xml"/><Relationship Id="rId19" Type="http://schemas.openxmlformats.org/officeDocument/2006/relationships/tags" Target="../tags/tag666.xml"/><Relationship Id="rId31" Type="http://schemas.openxmlformats.org/officeDocument/2006/relationships/tags" Target="../tags/tag678.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tags" Target="../tags/tag661.xml"/><Relationship Id="rId22" Type="http://schemas.openxmlformats.org/officeDocument/2006/relationships/tags" Target="../tags/tag669.xml"/><Relationship Id="rId27" Type="http://schemas.openxmlformats.org/officeDocument/2006/relationships/tags" Target="../tags/tag674.xml"/><Relationship Id="rId30" Type="http://schemas.openxmlformats.org/officeDocument/2006/relationships/tags" Target="../tags/tag677.xml"/><Relationship Id="rId35" Type="http://schemas.openxmlformats.org/officeDocument/2006/relationships/image" Target="../media/image30.gif"/></Relationships>
</file>

<file path=ppt/slides/_rels/slide61.xml.rels><?xml version="1.0" encoding="UTF-8" standalone="yes"?>
<Relationships xmlns="http://schemas.openxmlformats.org/package/2006/relationships"><Relationship Id="rId8" Type="http://schemas.openxmlformats.org/officeDocument/2006/relationships/tags" Target="../tags/tag688.xml"/><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 Type="http://schemas.openxmlformats.org/officeDocument/2006/relationships/tags" Target="../tags/tag683.xml"/><Relationship Id="rId21" Type="http://schemas.openxmlformats.org/officeDocument/2006/relationships/tags" Target="../tags/tag701.xml"/><Relationship Id="rId34" Type="http://schemas.openxmlformats.org/officeDocument/2006/relationships/image" Target="../media/image28.emf"/><Relationship Id="rId7" Type="http://schemas.openxmlformats.org/officeDocument/2006/relationships/tags" Target="../tags/tag687.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slideLayout" Target="../slideLayouts/slideLayout16.xml"/><Relationship Id="rId2" Type="http://schemas.openxmlformats.org/officeDocument/2006/relationships/tags" Target="../tags/tag682.xml"/><Relationship Id="rId16" Type="http://schemas.openxmlformats.org/officeDocument/2006/relationships/tags" Target="../tags/tag696.xml"/><Relationship Id="rId20" Type="http://schemas.openxmlformats.org/officeDocument/2006/relationships/tags" Target="../tags/tag700.xml"/><Relationship Id="rId29" Type="http://schemas.openxmlformats.org/officeDocument/2006/relationships/tags" Target="../tags/tag709.xml"/><Relationship Id="rId1" Type="http://schemas.openxmlformats.org/officeDocument/2006/relationships/tags" Target="../tags/tag681.xml"/><Relationship Id="rId6" Type="http://schemas.openxmlformats.org/officeDocument/2006/relationships/tags" Target="../tags/tag686.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tags" Target="../tags/tag711.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image" Target="../media/image27.emf"/></Relationships>
</file>

<file path=ppt/slides/_rels/slide62.xml.rels><?xml version="1.0" encoding="UTF-8" standalone="yes"?>
<Relationships xmlns="http://schemas.openxmlformats.org/package/2006/relationships"><Relationship Id="rId8" Type="http://schemas.openxmlformats.org/officeDocument/2006/relationships/tags" Target="../tags/tag720.xml"/><Relationship Id="rId13" Type="http://schemas.openxmlformats.org/officeDocument/2006/relationships/tags" Target="../tags/tag725.xml"/><Relationship Id="rId18" Type="http://schemas.openxmlformats.org/officeDocument/2006/relationships/tags" Target="../tags/tag730.xml"/><Relationship Id="rId26" Type="http://schemas.openxmlformats.org/officeDocument/2006/relationships/image" Target="../media/image27.emf"/><Relationship Id="rId3" Type="http://schemas.openxmlformats.org/officeDocument/2006/relationships/tags" Target="../tags/tag715.xml"/><Relationship Id="rId21" Type="http://schemas.openxmlformats.org/officeDocument/2006/relationships/tags" Target="../tags/tag733.xml"/><Relationship Id="rId7" Type="http://schemas.openxmlformats.org/officeDocument/2006/relationships/tags" Target="../tags/tag719.xml"/><Relationship Id="rId12" Type="http://schemas.openxmlformats.org/officeDocument/2006/relationships/tags" Target="../tags/tag724.xml"/><Relationship Id="rId17" Type="http://schemas.openxmlformats.org/officeDocument/2006/relationships/tags" Target="../tags/tag729.xml"/><Relationship Id="rId25" Type="http://schemas.openxmlformats.org/officeDocument/2006/relationships/slideLayout" Target="../slideLayouts/slideLayout16.xml"/><Relationship Id="rId2" Type="http://schemas.openxmlformats.org/officeDocument/2006/relationships/tags" Target="../tags/tag714.xml"/><Relationship Id="rId16" Type="http://schemas.openxmlformats.org/officeDocument/2006/relationships/tags" Target="../tags/tag728.xml"/><Relationship Id="rId20" Type="http://schemas.openxmlformats.org/officeDocument/2006/relationships/tags" Target="../tags/tag732.xml"/><Relationship Id="rId1" Type="http://schemas.openxmlformats.org/officeDocument/2006/relationships/tags" Target="../tags/tag713.xml"/><Relationship Id="rId6" Type="http://schemas.openxmlformats.org/officeDocument/2006/relationships/tags" Target="../tags/tag718.xml"/><Relationship Id="rId11" Type="http://schemas.openxmlformats.org/officeDocument/2006/relationships/tags" Target="../tags/tag723.xml"/><Relationship Id="rId24" Type="http://schemas.openxmlformats.org/officeDocument/2006/relationships/tags" Target="../tags/tag736.xml"/><Relationship Id="rId5" Type="http://schemas.openxmlformats.org/officeDocument/2006/relationships/tags" Target="../tags/tag717.xml"/><Relationship Id="rId15" Type="http://schemas.openxmlformats.org/officeDocument/2006/relationships/tags" Target="../tags/tag727.xml"/><Relationship Id="rId23" Type="http://schemas.openxmlformats.org/officeDocument/2006/relationships/tags" Target="../tags/tag735.xml"/><Relationship Id="rId10" Type="http://schemas.openxmlformats.org/officeDocument/2006/relationships/tags" Target="../tags/tag722.xml"/><Relationship Id="rId19" Type="http://schemas.openxmlformats.org/officeDocument/2006/relationships/tags" Target="../tags/tag731.xml"/><Relationship Id="rId4" Type="http://schemas.openxmlformats.org/officeDocument/2006/relationships/tags" Target="../tags/tag716.xml"/><Relationship Id="rId9" Type="http://schemas.openxmlformats.org/officeDocument/2006/relationships/tags" Target="../tags/tag721.xml"/><Relationship Id="rId14" Type="http://schemas.openxmlformats.org/officeDocument/2006/relationships/tags" Target="../tags/tag726.xml"/><Relationship Id="rId22" Type="http://schemas.openxmlformats.org/officeDocument/2006/relationships/tags" Target="../tags/tag734.xml"/><Relationship Id="rId27" Type="http://schemas.openxmlformats.org/officeDocument/2006/relationships/image" Target="../media/image28.emf"/></Relationships>
</file>

<file path=ppt/slides/_rels/slide63.xml.rels><?xml version="1.0" encoding="UTF-8" standalone="yes"?>
<Relationships xmlns="http://schemas.openxmlformats.org/package/2006/relationships"><Relationship Id="rId8" Type="http://schemas.openxmlformats.org/officeDocument/2006/relationships/tags" Target="../tags/tag744.xml"/><Relationship Id="rId13" Type="http://schemas.openxmlformats.org/officeDocument/2006/relationships/tags" Target="../tags/tag749.xml"/><Relationship Id="rId18" Type="http://schemas.openxmlformats.org/officeDocument/2006/relationships/tags" Target="../tags/tag754.xml"/><Relationship Id="rId26" Type="http://schemas.openxmlformats.org/officeDocument/2006/relationships/tags" Target="../tags/tag762.xml"/><Relationship Id="rId3" Type="http://schemas.openxmlformats.org/officeDocument/2006/relationships/tags" Target="../tags/tag739.xml"/><Relationship Id="rId21" Type="http://schemas.openxmlformats.org/officeDocument/2006/relationships/tags" Target="../tags/tag757.xml"/><Relationship Id="rId34" Type="http://schemas.openxmlformats.org/officeDocument/2006/relationships/slideLayout" Target="../slideLayouts/slideLayout16.xml"/><Relationship Id="rId7" Type="http://schemas.openxmlformats.org/officeDocument/2006/relationships/tags" Target="../tags/tag743.xml"/><Relationship Id="rId12" Type="http://schemas.openxmlformats.org/officeDocument/2006/relationships/tags" Target="../tags/tag748.xml"/><Relationship Id="rId17" Type="http://schemas.openxmlformats.org/officeDocument/2006/relationships/tags" Target="../tags/tag753.xml"/><Relationship Id="rId25" Type="http://schemas.openxmlformats.org/officeDocument/2006/relationships/tags" Target="../tags/tag761.xml"/><Relationship Id="rId33" Type="http://schemas.openxmlformats.org/officeDocument/2006/relationships/tags" Target="../tags/tag769.xml"/><Relationship Id="rId38" Type="http://schemas.openxmlformats.org/officeDocument/2006/relationships/image" Target="../media/image27.emf"/><Relationship Id="rId2" Type="http://schemas.openxmlformats.org/officeDocument/2006/relationships/tags" Target="../tags/tag738.xml"/><Relationship Id="rId16" Type="http://schemas.openxmlformats.org/officeDocument/2006/relationships/tags" Target="../tags/tag752.xml"/><Relationship Id="rId20" Type="http://schemas.openxmlformats.org/officeDocument/2006/relationships/tags" Target="../tags/tag756.xml"/><Relationship Id="rId29" Type="http://schemas.openxmlformats.org/officeDocument/2006/relationships/tags" Target="../tags/tag765.xml"/><Relationship Id="rId1" Type="http://schemas.openxmlformats.org/officeDocument/2006/relationships/tags" Target="../tags/tag737.xml"/><Relationship Id="rId6" Type="http://schemas.openxmlformats.org/officeDocument/2006/relationships/tags" Target="../tags/tag742.xml"/><Relationship Id="rId11" Type="http://schemas.openxmlformats.org/officeDocument/2006/relationships/tags" Target="../tags/tag747.xml"/><Relationship Id="rId24" Type="http://schemas.openxmlformats.org/officeDocument/2006/relationships/tags" Target="../tags/tag760.xml"/><Relationship Id="rId32" Type="http://schemas.openxmlformats.org/officeDocument/2006/relationships/tags" Target="../tags/tag768.xml"/><Relationship Id="rId37" Type="http://schemas.openxmlformats.org/officeDocument/2006/relationships/image" Target="../media/image28.emf"/><Relationship Id="rId5" Type="http://schemas.openxmlformats.org/officeDocument/2006/relationships/tags" Target="../tags/tag741.xml"/><Relationship Id="rId15" Type="http://schemas.openxmlformats.org/officeDocument/2006/relationships/tags" Target="../tags/tag751.xml"/><Relationship Id="rId23" Type="http://schemas.openxmlformats.org/officeDocument/2006/relationships/tags" Target="../tags/tag759.xml"/><Relationship Id="rId28" Type="http://schemas.openxmlformats.org/officeDocument/2006/relationships/tags" Target="../tags/tag764.xml"/><Relationship Id="rId36" Type="http://schemas.openxmlformats.org/officeDocument/2006/relationships/image" Target="../media/image31.gif"/><Relationship Id="rId10" Type="http://schemas.openxmlformats.org/officeDocument/2006/relationships/tags" Target="../tags/tag746.xml"/><Relationship Id="rId19" Type="http://schemas.openxmlformats.org/officeDocument/2006/relationships/tags" Target="../tags/tag755.xml"/><Relationship Id="rId31" Type="http://schemas.openxmlformats.org/officeDocument/2006/relationships/tags" Target="../tags/tag767.xml"/><Relationship Id="rId4" Type="http://schemas.openxmlformats.org/officeDocument/2006/relationships/tags" Target="../tags/tag740.xml"/><Relationship Id="rId9" Type="http://schemas.openxmlformats.org/officeDocument/2006/relationships/tags" Target="../tags/tag745.xml"/><Relationship Id="rId14" Type="http://schemas.openxmlformats.org/officeDocument/2006/relationships/tags" Target="../tags/tag750.xml"/><Relationship Id="rId22" Type="http://schemas.openxmlformats.org/officeDocument/2006/relationships/tags" Target="../tags/tag758.xml"/><Relationship Id="rId27" Type="http://schemas.openxmlformats.org/officeDocument/2006/relationships/tags" Target="../tags/tag763.xml"/><Relationship Id="rId30" Type="http://schemas.openxmlformats.org/officeDocument/2006/relationships/tags" Target="../tags/tag766.xml"/><Relationship Id="rId35" Type="http://schemas.openxmlformats.org/officeDocument/2006/relationships/notesSlide" Target="../notesSlides/notesSlide2.xml"/></Relationships>
</file>

<file path=ppt/slides/_rels/slide64.xml.rels><?xml version="1.0" encoding="UTF-8" standalone="yes"?>
<Relationships xmlns="http://schemas.openxmlformats.org/package/2006/relationships"><Relationship Id="rId8" Type="http://schemas.openxmlformats.org/officeDocument/2006/relationships/tags" Target="../tags/tag777.xml"/><Relationship Id="rId13" Type="http://schemas.openxmlformats.org/officeDocument/2006/relationships/tags" Target="../tags/tag782.xml"/><Relationship Id="rId18" Type="http://schemas.openxmlformats.org/officeDocument/2006/relationships/tags" Target="../tags/tag787.xml"/><Relationship Id="rId26" Type="http://schemas.openxmlformats.org/officeDocument/2006/relationships/image" Target="../media/image27.emf"/><Relationship Id="rId3" Type="http://schemas.openxmlformats.org/officeDocument/2006/relationships/tags" Target="../tags/tag772.xml"/><Relationship Id="rId21" Type="http://schemas.openxmlformats.org/officeDocument/2006/relationships/tags" Target="../tags/tag790.xml"/><Relationship Id="rId7" Type="http://schemas.openxmlformats.org/officeDocument/2006/relationships/tags" Target="../tags/tag776.xml"/><Relationship Id="rId12" Type="http://schemas.openxmlformats.org/officeDocument/2006/relationships/tags" Target="../tags/tag781.xml"/><Relationship Id="rId17" Type="http://schemas.openxmlformats.org/officeDocument/2006/relationships/tags" Target="../tags/tag786.xml"/><Relationship Id="rId25" Type="http://schemas.openxmlformats.org/officeDocument/2006/relationships/slideLayout" Target="../slideLayouts/slideLayout16.xml"/><Relationship Id="rId2" Type="http://schemas.openxmlformats.org/officeDocument/2006/relationships/tags" Target="../tags/tag771.xml"/><Relationship Id="rId16" Type="http://schemas.openxmlformats.org/officeDocument/2006/relationships/tags" Target="../tags/tag785.xml"/><Relationship Id="rId20" Type="http://schemas.openxmlformats.org/officeDocument/2006/relationships/tags" Target="../tags/tag789.xml"/><Relationship Id="rId1" Type="http://schemas.openxmlformats.org/officeDocument/2006/relationships/tags" Target="../tags/tag770.xml"/><Relationship Id="rId6" Type="http://schemas.openxmlformats.org/officeDocument/2006/relationships/tags" Target="../tags/tag775.xml"/><Relationship Id="rId11" Type="http://schemas.openxmlformats.org/officeDocument/2006/relationships/tags" Target="../tags/tag780.xml"/><Relationship Id="rId24" Type="http://schemas.openxmlformats.org/officeDocument/2006/relationships/tags" Target="../tags/tag793.xml"/><Relationship Id="rId5" Type="http://schemas.openxmlformats.org/officeDocument/2006/relationships/tags" Target="../tags/tag774.xml"/><Relationship Id="rId15" Type="http://schemas.openxmlformats.org/officeDocument/2006/relationships/tags" Target="../tags/tag784.xml"/><Relationship Id="rId23" Type="http://schemas.openxmlformats.org/officeDocument/2006/relationships/tags" Target="../tags/tag792.xml"/><Relationship Id="rId10" Type="http://schemas.openxmlformats.org/officeDocument/2006/relationships/tags" Target="../tags/tag779.xml"/><Relationship Id="rId19" Type="http://schemas.openxmlformats.org/officeDocument/2006/relationships/tags" Target="../tags/tag788.xml"/><Relationship Id="rId4" Type="http://schemas.openxmlformats.org/officeDocument/2006/relationships/tags" Target="../tags/tag773.xml"/><Relationship Id="rId9" Type="http://schemas.openxmlformats.org/officeDocument/2006/relationships/tags" Target="../tags/tag778.xml"/><Relationship Id="rId14" Type="http://schemas.openxmlformats.org/officeDocument/2006/relationships/tags" Target="../tags/tag783.xml"/><Relationship Id="rId22" Type="http://schemas.openxmlformats.org/officeDocument/2006/relationships/tags" Target="../tags/tag791.xml"/><Relationship Id="rId27" Type="http://schemas.openxmlformats.org/officeDocument/2006/relationships/image" Target="../media/image28.emf"/></Relationships>
</file>

<file path=ppt/slides/_rels/slide65.xml.rels><?xml version="1.0" encoding="UTF-8" standalone="yes"?>
<Relationships xmlns="http://schemas.openxmlformats.org/package/2006/relationships"><Relationship Id="rId8" Type="http://schemas.openxmlformats.org/officeDocument/2006/relationships/tags" Target="../tags/tag801.xml"/><Relationship Id="rId13" Type="http://schemas.openxmlformats.org/officeDocument/2006/relationships/tags" Target="../tags/tag806.xml"/><Relationship Id="rId18" Type="http://schemas.openxmlformats.org/officeDocument/2006/relationships/tags" Target="../tags/tag811.xml"/><Relationship Id="rId26" Type="http://schemas.openxmlformats.org/officeDocument/2006/relationships/tags" Target="../tags/tag819.xml"/><Relationship Id="rId3" Type="http://schemas.openxmlformats.org/officeDocument/2006/relationships/tags" Target="../tags/tag796.xml"/><Relationship Id="rId21" Type="http://schemas.openxmlformats.org/officeDocument/2006/relationships/tags" Target="../tags/tag814.xml"/><Relationship Id="rId34" Type="http://schemas.openxmlformats.org/officeDocument/2006/relationships/image" Target="../media/image28.emf"/><Relationship Id="rId7" Type="http://schemas.openxmlformats.org/officeDocument/2006/relationships/tags" Target="../tags/tag800.xml"/><Relationship Id="rId12" Type="http://schemas.openxmlformats.org/officeDocument/2006/relationships/tags" Target="../tags/tag805.xml"/><Relationship Id="rId17" Type="http://schemas.openxmlformats.org/officeDocument/2006/relationships/tags" Target="../tags/tag810.xml"/><Relationship Id="rId25" Type="http://schemas.openxmlformats.org/officeDocument/2006/relationships/tags" Target="../tags/tag818.xml"/><Relationship Id="rId33" Type="http://schemas.openxmlformats.org/officeDocument/2006/relationships/slideLayout" Target="../slideLayouts/slideLayout16.xml"/><Relationship Id="rId2" Type="http://schemas.openxmlformats.org/officeDocument/2006/relationships/tags" Target="../tags/tag795.xml"/><Relationship Id="rId16" Type="http://schemas.openxmlformats.org/officeDocument/2006/relationships/tags" Target="../tags/tag809.xml"/><Relationship Id="rId20" Type="http://schemas.openxmlformats.org/officeDocument/2006/relationships/tags" Target="../tags/tag813.xml"/><Relationship Id="rId29" Type="http://schemas.openxmlformats.org/officeDocument/2006/relationships/tags" Target="../tags/tag822.xml"/><Relationship Id="rId1" Type="http://schemas.openxmlformats.org/officeDocument/2006/relationships/tags" Target="../tags/tag794.xml"/><Relationship Id="rId6" Type="http://schemas.openxmlformats.org/officeDocument/2006/relationships/tags" Target="../tags/tag799.xml"/><Relationship Id="rId11" Type="http://schemas.openxmlformats.org/officeDocument/2006/relationships/tags" Target="../tags/tag804.xml"/><Relationship Id="rId24" Type="http://schemas.openxmlformats.org/officeDocument/2006/relationships/tags" Target="../tags/tag817.xml"/><Relationship Id="rId32" Type="http://schemas.openxmlformats.org/officeDocument/2006/relationships/tags" Target="../tags/tag825.xml"/><Relationship Id="rId5" Type="http://schemas.openxmlformats.org/officeDocument/2006/relationships/tags" Target="../tags/tag798.xml"/><Relationship Id="rId15" Type="http://schemas.openxmlformats.org/officeDocument/2006/relationships/tags" Target="../tags/tag808.xml"/><Relationship Id="rId23" Type="http://schemas.openxmlformats.org/officeDocument/2006/relationships/tags" Target="../tags/tag816.xml"/><Relationship Id="rId28" Type="http://schemas.openxmlformats.org/officeDocument/2006/relationships/tags" Target="../tags/tag821.xml"/><Relationship Id="rId10" Type="http://schemas.openxmlformats.org/officeDocument/2006/relationships/tags" Target="../tags/tag803.xml"/><Relationship Id="rId19" Type="http://schemas.openxmlformats.org/officeDocument/2006/relationships/tags" Target="../tags/tag812.xml"/><Relationship Id="rId31" Type="http://schemas.openxmlformats.org/officeDocument/2006/relationships/tags" Target="../tags/tag824.xml"/><Relationship Id="rId4" Type="http://schemas.openxmlformats.org/officeDocument/2006/relationships/tags" Target="../tags/tag797.xml"/><Relationship Id="rId9" Type="http://schemas.openxmlformats.org/officeDocument/2006/relationships/tags" Target="../tags/tag802.xml"/><Relationship Id="rId14" Type="http://schemas.openxmlformats.org/officeDocument/2006/relationships/tags" Target="../tags/tag807.xml"/><Relationship Id="rId22" Type="http://schemas.openxmlformats.org/officeDocument/2006/relationships/tags" Target="../tags/tag815.xml"/><Relationship Id="rId27" Type="http://schemas.openxmlformats.org/officeDocument/2006/relationships/tags" Target="../tags/tag820.xml"/><Relationship Id="rId30" Type="http://schemas.openxmlformats.org/officeDocument/2006/relationships/tags" Target="../tags/tag823.xml"/><Relationship Id="rId35" Type="http://schemas.openxmlformats.org/officeDocument/2006/relationships/image" Target="../media/image27.emf"/></Relationships>
</file>

<file path=ppt/slides/_rels/slide66.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tags" Target="../tags/tag838.xml"/><Relationship Id="rId18" Type="http://schemas.openxmlformats.org/officeDocument/2006/relationships/tags" Target="../tags/tag843.xml"/><Relationship Id="rId26" Type="http://schemas.openxmlformats.org/officeDocument/2006/relationships/tags" Target="../tags/tag851.xml"/><Relationship Id="rId3" Type="http://schemas.openxmlformats.org/officeDocument/2006/relationships/tags" Target="../tags/tag828.xml"/><Relationship Id="rId21" Type="http://schemas.openxmlformats.org/officeDocument/2006/relationships/tags" Target="../tags/tag846.xml"/><Relationship Id="rId34" Type="http://schemas.openxmlformats.org/officeDocument/2006/relationships/image" Target="../media/image28.emf"/><Relationship Id="rId7" Type="http://schemas.openxmlformats.org/officeDocument/2006/relationships/tags" Target="../tags/tag832.xml"/><Relationship Id="rId12" Type="http://schemas.openxmlformats.org/officeDocument/2006/relationships/tags" Target="../tags/tag837.xml"/><Relationship Id="rId17" Type="http://schemas.openxmlformats.org/officeDocument/2006/relationships/tags" Target="../tags/tag842.xml"/><Relationship Id="rId25" Type="http://schemas.openxmlformats.org/officeDocument/2006/relationships/tags" Target="../tags/tag850.xml"/><Relationship Id="rId33" Type="http://schemas.openxmlformats.org/officeDocument/2006/relationships/slideLayout" Target="../slideLayouts/slideLayout16.xml"/><Relationship Id="rId2" Type="http://schemas.openxmlformats.org/officeDocument/2006/relationships/tags" Target="../tags/tag827.xml"/><Relationship Id="rId16" Type="http://schemas.openxmlformats.org/officeDocument/2006/relationships/tags" Target="../tags/tag841.xml"/><Relationship Id="rId20" Type="http://schemas.openxmlformats.org/officeDocument/2006/relationships/tags" Target="../tags/tag845.xml"/><Relationship Id="rId29" Type="http://schemas.openxmlformats.org/officeDocument/2006/relationships/tags" Target="../tags/tag854.xml"/><Relationship Id="rId1" Type="http://schemas.openxmlformats.org/officeDocument/2006/relationships/tags" Target="../tags/tag826.xml"/><Relationship Id="rId6" Type="http://schemas.openxmlformats.org/officeDocument/2006/relationships/tags" Target="../tags/tag831.xml"/><Relationship Id="rId11" Type="http://schemas.openxmlformats.org/officeDocument/2006/relationships/tags" Target="../tags/tag836.xml"/><Relationship Id="rId24" Type="http://schemas.openxmlformats.org/officeDocument/2006/relationships/tags" Target="../tags/tag849.xml"/><Relationship Id="rId32" Type="http://schemas.openxmlformats.org/officeDocument/2006/relationships/tags" Target="../tags/tag857.xml"/><Relationship Id="rId5" Type="http://schemas.openxmlformats.org/officeDocument/2006/relationships/tags" Target="../tags/tag830.xml"/><Relationship Id="rId15" Type="http://schemas.openxmlformats.org/officeDocument/2006/relationships/tags" Target="../tags/tag840.xml"/><Relationship Id="rId23" Type="http://schemas.openxmlformats.org/officeDocument/2006/relationships/tags" Target="../tags/tag848.xml"/><Relationship Id="rId28" Type="http://schemas.openxmlformats.org/officeDocument/2006/relationships/tags" Target="../tags/tag853.xml"/><Relationship Id="rId10" Type="http://schemas.openxmlformats.org/officeDocument/2006/relationships/tags" Target="../tags/tag835.xml"/><Relationship Id="rId19" Type="http://schemas.openxmlformats.org/officeDocument/2006/relationships/tags" Target="../tags/tag844.xml"/><Relationship Id="rId31" Type="http://schemas.openxmlformats.org/officeDocument/2006/relationships/tags" Target="../tags/tag856.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tags" Target="../tags/tag839.xml"/><Relationship Id="rId22" Type="http://schemas.openxmlformats.org/officeDocument/2006/relationships/tags" Target="../tags/tag847.xml"/><Relationship Id="rId27" Type="http://schemas.openxmlformats.org/officeDocument/2006/relationships/tags" Target="../tags/tag852.xml"/><Relationship Id="rId30" Type="http://schemas.openxmlformats.org/officeDocument/2006/relationships/tags" Target="../tags/tag855.xml"/><Relationship Id="rId35" Type="http://schemas.openxmlformats.org/officeDocument/2006/relationships/image" Target="../media/image27.emf"/></Relationships>
</file>

<file path=ppt/slides/_rels/slide67.xml.rels><?xml version="1.0" encoding="UTF-8" standalone="yes"?>
<Relationships xmlns="http://schemas.openxmlformats.org/package/2006/relationships"><Relationship Id="rId8" Type="http://schemas.openxmlformats.org/officeDocument/2006/relationships/tags" Target="../tags/tag865.xml"/><Relationship Id="rId13" Type="http://schemas.openxmlformats.org/officeDocument/2006/relationships/tags" Target="../tags/tag870.xml"/><Relationship Id="rId18" Type="http://schemas.openxmlformats.org/officeDocument/2006/relationships/tags" Target="../tags/tag875.xml"/><Relationship Id="rId26" Type="http://schemas.openxmlformats.org/officeDocument/2006/relationships/tags" Target="../tags/tag883.xml"/><Relationship Id="rId3" Type="http://schemas.openxmlformats.org/officeDocument/2006/relationships/tags" Target="../tags/tag860.xml"/><Relationship Id="rId21" Type="http://schemas.openxmlformats.org/officeDocument/2006/relationships/tags" Target="../tags/tag878.xml"/><Relationship Id="rId34" Type="http://schemas.openxmlformats.org/officeDocument/2006/relationships/image" Target="../media/image28.emf"/><Relationship Id="rId7" Type="http://schemas.openxmlformats.org/officeDocument/2006/relationships/tags" Target="../tags/tag864.xml"/><Relationship Id="rId12" Type="http://schemas.openxmlformats.org/officeDocument/2006/relationships/tags" Target="../tags/tag869.xml"/><Relationship Id="rId17" Type="http://schemas.openxmlformats.org/officeDocument/2006/relationships/tags" Target="../tags/tag874.xml"/><Relationship Id="rId25" Type="http://schemas.openxmlformats.org/officeDocument/2006/relationships/tags" Target="../tags/tag882.xml"/><Relationship Id="rId33" Type="http://schemas.openxmlformats.org/officeDocument/2006/relationships/slideLayout" Target="../slideLayouts/slideLayout16.xml"/><Relationship Id="rId2" Type="http://schemas.openxmlformats.org/officeDocument/2006/relationships/tags" Target="../tags/tag859.xml"/><Relationship Id="rId16" Type="http://schemas.openxmlformats.org/officeDocument/2006/relationships/tags" Target="../tags/tag873.xml"/><Relationship Id="rId20" Type="http://schemas.openxmlformats.org/officeDocument/2006/relationships/tags" Target="../tags/tag877.xml"/><Relationship Id="rId29" Type="http://schemas.openxmlformats.org/officeDocument/2006/relationships/tags" Target="../tags/tag886.xml"/><Relationship Id="rId1" Type="http://schemas.openxmlformats.org/officeDocument/2006/relationships/tags" Target="../tags/tag858.xml"/><Relationship Id="rId6" Type="http://schemas.openxmlformats.org/officeDocument/2006/relationships/tags" Target="../tags/tag863.xml"/><Relationship Id="rId11" Type="http://schemas.openxmlformats.org/officeDocument/2006/relationships/tags" Target="../tags/tag868.xml"/><Relationship Id="rId24" Type="http://schemas.openxmlformats.org/officeDocument/2006/relationships/tags" Target="../tags/tag881.xml"/><Relationship Id="rId32" Type="http://schemas.openxmlformats.org/officeDocument/2006/relationships/tags" Target="../tags/tag889.xml"/><Relationship Id="rId5" Type="http://schemas.openxmlformats.org/officeDocument/2006/relationships/tags" Target="../tags/tag862.xml"/><Relationship Id="rId15" Type="http://schemas.openxmlformats.org/officeDocument/2006/relationships/tags" Target="../tags/tag872.xml"/><Relationship Id="rId23" Type="http://schemas.openxmlformats.org/officeDocument/2006/relationships/tags" Target="../tags/tag880.xml"/><Relationship Id="rId28" Type="http://schemas.openxmlformats.org/officeDocument/2006/relationships/tags" Target="../tags/tag885.xml"/><Relationship Id="rId10" Type="http://schemas.openxmlformats.org/officeDocument/2006/relationships/tags" Target="../tags/tag867.xml"/><Relationship Id="rId19" Type="http://schemas.openxmlformats.org/officeDocument/2006/relationships/tags" Target="../tags/tag876.xml"/><Relationship Id="rId31" Type="http://schemas.openxmlformats.org/officeDocument/2006/relationships/tags" Target="../tags/tag888.xml"/><Relationship Id="rId4" Type="http://schemas.openxmlformats.org/officeDocument/2006/relationships/tags" Target="../tags/tag861.xml"/><Relationship Id="rId9" Type="http://schemas.openxmlformats.org/officeDocument/2006/relationships/tags" Target="../tags/tag866.xml"/><Relationship Id="rId14" Type="http://schemas.openxmlformats.org/officeDocument/2006/relationships/tags" Target="../tags/tag871.xml"/><Relationship Id="rId22" Type="http://schemas.openxmlformats.org/officeDocument/2006/relationships/tags" Target="../tags/tag879.xml"/><Relationship Id="rId27" Type="http://schemas.openxmlformats.org/officeDocument/2006/relationships/tags" Target="../tags/tag884.xml"/><Relationship Id="rId30" Type="http://schemas.openxmlformats.org/officeDocument/2006/relationships/tags" Target="../tags/tag887.xml"/><Relationship Id="rId35" Type="http://schemas.openxmlformats.org/officeDocument/2006/relationships/image" Target="../media/image27.emf"/></Relationships>
</file>

<file path=ppt/slides/_rels/slide68.xml.rels><?xml version="1.0" encoding="UTF-8" standalone="yes"?>
<Relationships xmlns="http://schemas.openxmlformats.org/package/2006/relationships"><Relationship Id="rId8" Type="http://schemas.openxmlformats.org/officeDocument/2006/relationships/tags" Target="../tags/tag897.xml"/><Relationship Id="rId13" Type="http://schemas.openxmlformats.org/officeDocument/2006/relationships/tags" Target="../tags/tag902.xml"/><Relationship Id="rId18" Type="http://schemas.openxmlformats.org/officeDocument/2006/relationships/tags" Target="../tags/tag907.xml"/><Relationship Id="rId26" Type="http://schemas.openxmlformats.org/officeDocument/2006/relationships/tags" Target="../tags/tag915.xml"/><Relationship Id="rId3" Type="http://schemas.openxmlformats.org/officeDocument/2006/relationships/tags" Target="../tags/tag892.xml"/><Relationship Id="rId21" Type="http://schemas.openxmlformats.org/officeDocument/2006/relationships/tags" Target="../tags/tag910.xml"/><Relationship Id="rId34" Type="http://schemas.openxmlformats.org/officeDocument/2006/relationships/slideLayout" Target="../slideLayouts/slideLayout16.xml"/><Relationship Id="rId7" Type="http://schemas.openxmlformats.org/officeDocument/2006/relationships/tags" Target="../tags/tag896.xml"/><Relationship Id="rId12" Type="http://schemas.openxmlformats.org/officeDocument/2006/relationships/tags" Target="../tags/tag901.xml"/><Relationship Id="rId17" Type="http://schemas.openxmlformats.org/officeDocument/2006/relationships/tags" Target="../tags/tag906.xml"/><Relationship Id="rId25" Type="http://schemas.openxmlformats.org/officeDocument/2006/relationships/tags" Target="../tags/tag914.xml"/><Relationship Id="rId33" Type="http://schemas.openxmlformats.org/officeDocument/2006/relationships/tags" Target="../tags/tag922.xml"/><Relationship Id="rId2" Type="http://schemas.openxmlformats.org/officeDocument/2006/relationships/tags" Target="../tags/tag891.xml"/><Relationship Id="rId16" Type="http://schemas.openxmlformats.org/officeDocument/2006/relationships/tags" Target="../tags/tag905.xml"/><Relationship Id="rId20" Type="http://schemas.openxmlformats.org/officeDocument/2006/relationships/tags" Target="../tags/tag909.xml"/><Relationship Id="rId29" Type="http://schemas.openxmlformats.org/officeDocument/2006/relationships/tags" Target="../tags/tag918.xml"/><Relationship Id="rId1" Type="http://schemas.openxmlformats.org/officeDocument/2006/relationships/tags" Target="../tags/tag890.xml"/><Relationship Id="rId6" Type="http://schemas.openxmlformats.org/officeDocument/2006/relationships/tags" Target="../tags/tag895.xml"/><Relationship Id="rId11" Type="http://schemas.openxmlformats.org/officeDocument/2006/relationships/tags" Target="../tags/tag900.xml"/><Relationship Id="rId24" Type="http://schemas.openxmlformats.org/officeDocument/2006/relationships/tags" Target="../tags/tag913.xml"/><Relationship Id="rId32" Type="http://schemas.openxmlformats.org/officeDocument/2006/relationships/tags" Target="../tags/tag921.xml"/><Relationship Id="rId37" Type="http://schemas.openxmlformats.org/officeDocument/2006/relationships/image" Target="../media/image27.emf"/><Relationship Id="rId5" Type="http://schemas.openxmlformats.org/officeDocument/2006/relationships/tags" Target="../tags/tag894.xml"/><Relationship Id="rId15" Type="http://schemas.openxmlformats.org/officeDocument/2006/relationships/tags" Target="../tags/tag904.xml"/><Relationship Id="rId23" Type="http://schemas.openxmlformats.org/officeDocument/2006/relationships/tags" Target="../tags/tag912.xml"/><Relationship Id="rId28" Type="http://schemas.openxmlformats.org/officeDocument/2006/relationships/tags" Target="../tags/tag917.xml"/><Relationship Id="rId36" Type="http://schemas.openxmlformats.org/officeDocument/2006/relationships/image" Target="../media/image28.emf"/><Relationship Id="rId10" Type="http://schemas.openxmlformats.org/officeDocument/2006/relationships/tags" Target="../tags/tag899.xml"/><Relationship Id="rId19" Type="http://schemas.openxmlformats.org/officeDocument/2006/relationships/tags" Target="../tags/tag908.xml"/><Relationship Id="rId31" Type="http://schemas.openxmlformats.org/officeDocument/2006/relationships/tags" Target="../tags/tag920.xml"/><Relationship Id="rId4" Type="http://schemas.openxmlformats.org/officeDocument/2006/relationships/tags" Target="../tags/tag893.xml"/><Relationship Id="rId9" Type="http://schemas.openxmlformats.org/officeDocument/2006/relationships/tags" Target="../tags/tag898.xml"/><Relationship Id="rId14" Type="http://schemas.openxmlformats.org/officeDocument/2006/relationships/tags" Target="../tags/tag903.xml"/><Relationship Id="rId22" Type="http://schemas.openxmlformats.org/officeDocument/2006/relationships/tags" Target="../tags/tag911.xml"/><Relationship Id="rId27" Type="http://schemas.openxmlformats.org/officeDocument/2006/relationships/tags" Target="../tags/tag916.xml"/><Relationship Id="rId30" Type="http://schemas.openxmlformats.org/officeDocument/2006/relationships/tags" Target="../tags/tag919.xml"/><Relationship Id="rId35" Type="http://schemas.openxmlformats.org/officeDocument/2006/relationships/image" Target="../media/image32.gif"/></Relationships>
</file>

<file path=ppt/slides/_rels/slide69.xml.rels><?xml version="1.0" encoding="UTF-8" standalone="yes"?>
<Relationships xmlns="http://schemas.openxmlformats.org/package/2006/relationships"><Relationship Id="rId8" Type="http://schemas.openxmlformats.org/officeDocument/2006/relationships/tags" Target="../tags/tag930.xml"/><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slideLayout" Target="../slideLayouts/slideLayout16.xml"/><Relationship Id="rId3" Type="http://schemas.openxmlformats.org/officeDocument/2006/relationships/tags" Target="../tags/tag925.xml"/><Relationship Id="rId21" Type="http://schemas.openxmlformats.org/officeDocument/2006/relationships/tags" Target="../tags/tag943.xml"/><Relationship Id="rId7" Type="http://schemas.openxmlformats.org/officeDocument/2006/relationships/tags" Target="../tags/tag929.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tags" Target="../tags/tag947.xml"/><Relationship Id="rId2" Type="http://schemas.openxmlformats.org/officeDocument/2006/relationships/tags" Target="../tags/tag924.xml"/><Relationship Id="rId16" Type="http://schemas.openxmlformats.org/officeDocument/2006/relationships/tags" Target="../tags/tag938.xml"/><Relationship Id="rId20" Type="http://schemas.openxmlformats.org/officeDocument/2006/relationships/tags" Target="../tags/tag942.xml"/><Relationship Id="rId29" Type="http://schemas.openxmlformats.org/officeDocument/2006/relationships/image" Target="../media/image28.emf"/><Relationship Id="rId1" Type="http://schemas.openxmlformats.org/officeDocument/2006/relationships/tags" Target="../tags/tag923.xml"/><Relationship Id="rId6" Type="http://schemas.openxmlformats.org/officeDocument/2006/relationships/tags" Target="../tags/tag928.xml"/><Relationship Id="rId11" Type="http://schemas.openxmlformats.org/officeDocument/2006/relationships/tags" Target="../tags/tag933.xml"/><Relationship Id="rId24" Type="http://schemas.openxmlformats.org/officeDocument/2006/relationships/tags" Target="../tags/tag946.xml"/><Relationship Id="rId5" Type="http://schemas.openxmlformats.org/officeDocument/2006/relationships/tags" Target="../tags/tag927.xml"/><Relationship Id="rId15" Type="http://schemas.openxmlformats.org/officeDocument/2006/relationships/tags" Target="../tags/tag937.xml"/><Relationship Id="rId23" Type="http://schemas.openxmlformats.org/officeDocument/2006/relationships/tags" Target="../tags/tag945.xml"/><Relationship Id="rId28" Type="http://schemas.openxmlformats.org/officeDocument/2006/relationships/image" Target="../media/image27.emf"/><Relationship Id="rId10" Type="http://schemas.openxmlformats.org/officeDocument/2006/relationships/tags" Target="../tags/tag932.xml"/><Relationship Id="rId19" Type="http://schemas.openxmlformats.org/officeDocument/2006/relationships/tags" Target="../tags/tag941.xml"/><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 Id="rId27" Type="http://schemas.openxmlformats.org/officeDocument/2006/relationships/image" Target="../media/image33.gif"/></Relationships>
</file>

<file path=ppt/slides/_rels/slide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tags" Target="../tags/tag955.xml"/><Relationship Id="rId13" Type="http://schemas.openxmlformats.org/officeDocument/2006/relationships/tags" Target="../tags/tag960.xml"/><Relationship Id="rId18" Type="http://schemas.openxmlformats.org/officeDocument/2006/relationships/tags" Target="../tags/tag965.xml"/><Relationship Id="rId26" Type="http://schemas.openxmlformats.org/officeDocument/2006/relationships/tags" Target="../tags/tag973.xml"/><Relationship Id="rId3" Type="http://schemas.openxmlformats.org/officeDocument/2006/relationships/tags" Target="../tags/tag950.xml"/><Relationship Id="rId21" Type="http://schemas.openxmlformats.org/officeDocument/2006/relationships/tags" Target="../tags/tag968.xml"/><Relationship Id="rId34" Type="http://schemas.openxmlformats.org/officeDocument/2006/relationships/slideLayout" Target="../slideLayouts/slideLayout16.xml"/><Relationship Id="rId7" Type="http://schemas.openxmlformats.org/officeDocument/2006/relationships/tags" Target="../tags/tag954.xml"/><Relationship Id="rId12" Type="http://schemas.openxmlformats.org/officeDocument/2006/relationships/tags" Target="../tags/tag959.xml"/><Relationship Id="rId17" Type="http://schemas.openxmlformats.org/officeDocument/2006/relationships/tags" Target="../tags/tag964.xml"/><Relationship Id="rId25" Type="http://schemas.openxmlformats.org/officeDocument/2006/relationships/tags" Target="../tags/tag972.xml"/><Relationship Id="rId33" Type="http://schemas.openxmlformats.org/officeDocument/2006/relationships/tags" Target="../tags/tag980.xml"/><Relationship Id="rId2" Type="http://schemas.openxmlformats.org/officeDocument/2006/relationships/tags" Target="../tags/tag949.xml"/><Relationship Id="rId16" Type="http://schemas.openxmlformats.org/officeDocument/2006/relationships/tags" Target="../tags/tag963.xml"/><Relationship Id="rId20" Type="http://schemas.openxmlformats.org/officeDocument/2006/relationships/tags" Target="../tags/tag967.xml"/><Relationship Id="rId29" Type="http://schemas.openxmlformats.org/officeDocument/2006/relationships/tags" Target="../tags/tag976.xml"/><Relationship Id="rId1" Type="http://schemas.openxmlformats.org/officeDocument/2006/relationships/tags" Target="../tags/tag948.xml"/><Relationship Id="rId6" Type="http://schemas.openxmlformats.org/officeDocument/2006/relationships/tags" Target="../tags/tag953.xml"/><Relationship Id="rId11" Type="http://schemas.openxmlformats.org/officeDocument/2006/relationships/tags" Target="../tags/tag958.xml"/><Relationship Id="rId24" Type="http://schemas.openxmlformats.org/officeDocument/2006/relationships/tags" Target="../tags/tag971.xml"/><Relationship Id="rId32" Type="http://schemas.openxmlformats.org/officeDocument/2006/relationships/tags" Target="../tags/tag979.xml"/><Relationship Id="rId37" Type="http://schemas.openxmlformats.org/officeDocument/2006/relationships/image" Target="../media/image27.emf"/><Relationship Id="rId5" Type="http://schemas.openxmlformats.org/officeDocument/2006/relationships/tags" Target="../tags/tag952.xml"/><Relationship Id="rId15" Type="http://schemas.openxmlformats.org/officeDocument/2006/relationships/tags" Target="../tags/tag962.xml"/><Relationship Id="rId23" Type="http://schemas.openxmlformats.org/officeDocument/2006/relationships/tags" Target="../tags/tag970.xml"/><Relationship Id="rId28" Type="http://schemas.openxmlformats.org/officeDocument/2006/relationships/tags" Target="../tags/tag975.xml"/><Relationship Id="rId36" Type="http://schemas.openxmlformats.org/officeDocument/2006/relationships/image" Target="../media/image28.emf"/><Relationship Id="rId10" Type="http://schemas.openxmlformats.org/officeDocument/2006/relationships/tags" Target="../tags/tag957.xml"/><Relationship Id="rId19" Type="http://schemas.openxmlformats.org/officeDocument/2006/relationships/tags" Target="../tags/tag966.xml"/><Relationship Id="rId31" Type="http://schemas.openxmlformats.org/officeDocument/2006/relationships/tags" Target="../tags/tag978.xml"/><Relationship Id="rId4" Type="http://schemas.openxmlformats.org/officeDocument/2006/relationships/tags" Target="../tags/tag951.xml"/><Relationship Id="rId9" Type="http://schemas.openxmlformats.org/officeDocument/2006/relationships/tags" Target="../tags/tag956.xml"/><Relationship Id="rId14" Type="http://schemas.openxmlformats.org/officeDocument/2006/relationships/tags" Target="../tags/tag961.xml"/><Relationship Id="rId22" Type="http://schemas.openxmlformats.org/officeDocument/2006/relationships/tags" Target="../tags/tag969.xml"/><Relationship Id="rId27" Type="http://schemas.openxmlformats.org/officeDocument/2006/relationships/tags" Target="../tags/tag974.xml"/><Relationship Id="rId30" Type="http://schemas.openxmlformats.org/officeDocument/2006/relationships/tags" Target="../tags/tag977.xml"/><Relationship Id="rId35" Type="http://schemas.openxmlformats.org/officeDocument/2006/relationships/image" Target="../media/image30.gif"/></Relationships>
</file>

<file path=ppt/slides/_rels/slide71.xml.rels><?xml version="1.0" encoding="UTF-8" standalone="yes"?>
<Relationships xmlns="http://schemas.openxmlformats.org/package/2006/relationships"><Relationship Id="rId8" Type="http://schemas.openxmlformats.org/officeDocument/2006/relationships/tags" Target="../tags/tag988.xml"/><Relationship Id="rId13" Type="http://schemas.openxmlformats.org/officeDocument/2006/relationships/tags" Target="../tags/tag993.xml"/><Relationship Id="rId18" Type="http://schemas.openxmlformats.org/officeDocument/2006/relationships/tags" Target="../tags/tag998.xml"/><Relationship Id="rId26" Type="http://schemas.openxmlformats.org/officeDocument/2006/relationships/slideLayout" Target="../slideLayouts/slideLayout16.xml"/><Relationship Id="rId3" Type="http://schemas.openxmlformats.org/officeDocument/2006/relationships/tags" Target="../tags/tag983.xml"/><Relationship Id="rId21" Type="http://schemas.openxmlformats.org/officeDocument/2006/relationships/tags" Target="../tags/tag1001.xml"/><Relationship Id="rId7" Type="http://schemas.openxmlformats.org/officeDocument/2006/relationships/tags" Target="../tags/tag987.xml"/><Relationship Id="rId12" Type="http://schemas.openxmlformats.org/officeDocument/2006/relationships/tags" Target="../tags/tag992.xml"/><Relationship Id="rId17" Type="http://schemas.openxmlformats.org/officeDocument/2006/relationships/tags" Target="../tags/tag997.xml"/><Relationship Id="rId25" Type="http://schemas.openxmlformats.org/officeDocument/2006/relationships/tags" Target="../tags/tag1005.xml"/><Relationship Id="rId2" Type="http://schemas.openxmlformats.org/officeDocument/2006/relationships/tags" Target="../tags/tag982.xml"/><Relationship Id="rId16" Type="http://schemas.openxmlformats.org/officeDocument/2006/relationships/tags" Target="../tags/tag996.xml"/><Relationship Id="rId20" Type="http://schemas.openxmlformats.org/officeDocument/2006/relationships/tags" Target="../tags/tag1000.xml"/><Relationship Id="rId29" Type="http://schemas.openxmlformats.org/officeDocument/2006/relationships/image" Target="../media/image28.emf"/><Relationship Id="rId1" Type="http://schemas.openxmlformats.org/officeDocument/2006/relationships/tags" Target="../tags/tag981.xml"/><Relationship Id="rId6" Type="http://schemas.openxmlformats.org/officeDocument/2006/relationships/tags" Target="../tags/tag986.xml"/><Relationship Id="rId11" Type="http://schemas.openxmlformats.org/officeDocument/2006/relationships/tags" Target="../tags/tag991.xml"/><Relationship Id="rId24" Type="http://schemas.openxmlformats.org/officeDocument/2006/relationships/tags" Target="../tags/tag1004.xml"/><Relationship Id="rId5" Type="http://schemas.openxmlformats.org/officeDocument/2006/relationships/tags" Target="../tags/tag985.xml"/><Relationship Id="rId15" Type="http://schemas.openxmlformats.org/officeDocument/2006/relationships/tags" Target="../tags/tag995.xml"/><Relationship Id="rId23" Type="http://schemas.openxmlformats.org/officeDocument/2006/relationships/tags" Target="../tags/tag1003.xml"/><Relationship Id="rId28" Type="http://schemas.openxmlformats.org/officeDocument/2006/relationships/image" Target="../media/image27.emf"/><Relationship Id="rId10" Type="http://schemas.openxmlformats.org/officeDocument/2006/relationships/tags" Target="../tags/tag990.xml"/><Relationship Id="rId19" Type="http://schemas.openxmlformats.org/officeDocument/2006/relationships/tags" Target="../tags/tag999.xml"/><Relationship Id="rId4" Type="http://schemas.openxmlformats.org/officeDocument/2006/relationships/tags" Target="../tags/tag984.xml"/><Relationship Id="rId9" Type="http://schemas.openxmlformats.org/officeDocument/2006/relationships/tags" Target="../tags/tag989.xml"/><Relationship Id="rId14" Type="http://schemas.openxmlformats.org/officeDocument/2006/relationships/tags" Target="../tags/tag994.xml"/><Relationship Id="rId22" Type="http://schemas.openxmlformats.org/officeDocument/2006/relationships/tags" Target="../tags/tag1002.xml"/><Relationship Id="rId27" Type="http://schemas.openxmlformats.org/officeDocument/2006/relationships/image" Target="../media/image34.gif"/></Relationships>
</file>

<file path=ppt/slides/_rels/slide72.xml.rels><?xml version="1.0" encoding="UTF-8" standalone="yes"?>
<Relationships xmlns="http://schemas.openxmlformats.org/package/2006/relationships"><Relationship Id="rId8" Type="http://schemas.openxmlformats.org/officeDocument/2006/relationships/tags" Target="../tags/tag1013.xml"/><Relationship Id="rId13" Type="http://schemas.openxmlformats.org/officeDocument/2006/relationships/tags" Target="../tags/tag1018.xml"/><Relationship Id="rId18" Type="http://schemas.openxmlformats.org/officeDocument/2006/relationships/tags" Target="../tags/tag1023.xml"/><Relationship Id="rId26" Type="http://schemas.openxmlformats.org/officeDocument/2006/relationships/slideLayout" Target="../slideLayouts/slideLayout16.xml"/><Relationship Id="rId3" Type="http://schemas.openxmlformats.org/officeDocument/2006/relationships/tags" Target="../tags/tag1008.xml"/><Relationship Id="rId21" Type="http://schemas.openxmlformats.org/officeDocument/2006/relationships/tags" Target="../tags/tag1026.xml"/><Relationship Id="rId7" Type="http://schemas.openxmlformats.org/officeDocument/2006/relationships/tags" Target="../tags/tag1012.xml"/><Relationship Id="rId12" Type="http://schemas.openxmlformats.org/officeDocument/2006/relationships/tags" Target="../tags/tag1017.xml"/><Relationship Id="rId17" Type="http://schemas.openxmlformats.org/officeDocument/2006/relationships/tags" Target="../tags/tag1022.xml"/><Relationship Id="rId25" Type="http://schemas.openxmlformats.org/officeDocument/2006/relationships/tags" Target="../tags/tag1030.xml"/><Relationship Id="rId2" Type="http://schemas.openxmlformats.org/officeDocument/2006/relationships/tags" Target="../tags/tag1007.xml"/><Relationship Id="rId16" Type="http://schemas.openxmlformats.org/officeDocument/2006/relationships/tags" Target="../tags/tag1021.xml"/><Relationship Id="rId20" Type="http://schemas.openxmlformats.org/officeDocument/2006/relationships/tags" Target="../tags/tag1025.xml"/><Relationship Id="rId29" Type="http://schemas.openxmlformats.org/officeDocument/2006/relationships/image" Target="../media/image28.emf"/><Relationship Id="rId1" Type="http://schemas.openxmlformats.org/officeDocument/2006/relationships/tags" Target="../tags/tag1006.xml"/><Relationship Id="rId6" Type="http://schemas.openxmlformats.org/officeDocument/2006/relationships/tags" Target="../tags/tag1011.xml"/><Relationship Id="rId11" Type="http://schemas.openxmlformats.org/officeDocument/2006/relationships/tags" Target="../tags/tag1016.xml"/><Relationship Id="rId24" Type="http://schemas.openxmlformats.org/officeDocument/2006/relationships/tags" Target="../tags/tag1029.xml"/><Relationship Id="rId5" Type="http://schemas.openxmlformats.org/officeDocument/2006/relationships/tags" Target="../tags/tag1010.xml"/><Relationship Id="rId15" Type="http://schemas.openxmlformats.org/officeDocument/2006/relationships/tags" Target="../tags/tag1020.xml"/><Relationship Id="rId23" Type="http://schemas.openxmlformats.org/officeDocument/2006/relationships/tags" Target="../tags/tag1028.xml"/><Relationship Id="rId28" Type="http://schemas.openxmlformats.org/officeDocument/2006/relationships/image" Target="../media/image27.emf"/><Relationship Id="rId10" Type="http://schemas.openxmlformats.org/officeDocument/2006/relationships/tags" Target="../tags/tag1015.xml"/><Relationship Id="rId19" Type="http://schemas.openxmlformats.org/officeDocument/2006/relationships/tags" Target="../tags/tag1024.xml"/><Relationship Id="rId4" Type="http://schemas.openxmlformats.org/officeDocument/2006/relationships/tags" Target="../tags/tag1009.xml"/><Relationship Id="rId9" Type="http://schemas.openxmlformats.org/officeDocument/2006/relationships/tags" Target="../tags/tag1014.xml"/><Relationship Id="rId14" Type="http://schemas.openxmlformats.org/officeDocument/2006/relationships/tags" Target="../tags/tag1019.xml"/><Relationship Id="rId22" Type="http://schemas.openxmlformats.org/officeDocument/2006/relationships/tags" Target="../tags/tag1027.xml"/><Relationship Id="rId27" Type="http://schemas.openxmlformats.org/officeDocument/2006/relationships/image" Target="../media/image35.gif"/></Relationships>
</file>

<file path=ppt/slides/_rels/slide73.xml.rels><?xml version="1.0" encoding="UTF-8" standalone="yes"?>
<Relationships xmlns="http://schemas.openxmlformats.org/package/2006/relationships"><Relationship Id="rId8" Type="http://schemas.openxmlformats.org/officeDocument/2006/relationships/tags" Target="../tags/tag1038.xml"/><Relationship Id="rId13" Type="http://schemas.openxmlformats.org/officeDocument/2006/relationships/tags" Target="../tags/tag1043.xml"/><Relationship Id="rId18" Type="http://schemas.openxmlformats.org/officeDocument/2006/relationships/tags" Target="../tags/tag1048.xml"/><Relationship Id="rId26" Type="http://schemas.openxmlformats.org/officeDocument/2006/relationships/tags" Target="../tags/tag1056.xml"/><Relationship Id="rId3" Type="http://schemas.openxmlformats.org/officeDocument/2006/relationships/tags" Target="../tags/tag1033.xml"/><Relationship Id="rId21" Type="http://schemas.openxmlformats.org/officeDocument/2006/relationships/tags" Target="../tags/tag1051.xml"/><Relationship Id="rId34" Type="http://schemas.openxmlformats.org/officeDocument/2006/relationships/image" Target="../media/image28.emf"/><Relationship Id="rId7" Type="http://schemas.openxmlformats.org/officeDocument/2006/relationships/tags" Target="../tags/tag1037.xml"/><Relationship Id="rId12" Type="http://schemas.openxmlformats.org/officeDocument/2006/relationships/tags" Target="../tags/tag1042.xml"/><Relationship Id="rId17" Type="http://schemas.openxmlformats.org/officeDocument/2006/relationships/tags" Target="../tags/tag1047.xml"/><Relationship Id="rId25" Type="http://schemas.openxmlformats.org/officeDocument/2006/relationships/tags" Target="../tags/tag1055.xml"/><Relationship Id="rId33" Type="http://schemas.openxmlformats.org/officeDocument/2006/relationships/slideLayout" Target="../slideLayouts/slideLayout16.xml"/><Relationship Id="rId2" Type="http://schemas.openxmlformats.org/officeDocument/2006/relationships/tags" Target="../tags/tag1032.xml"/><Relationship Id="rId16" Type="http://schemas.openxmlformats.org/officeDocument/2006/relationships/tags" Target="../tags/tag1046.xml"/><Relationship Id="rId20" Type="http://schemas.openxmlformats.org/officeDocument/2006/relationships/tags" Target="../tags/tag1050.xml"/><Relationship Id="rId29" Type="http://schemas.openxmlformats.org/officeDocument/2006/relationships/tags" Target="../tags/tag1059.xml"/><Relationship Id="rId1" Type="http://schemas.openxmlformats.org/officeDocument/2006/relationships/tags" Target="../tags/tag1031.xml"/><Relationship Id="rId6" Type="http://schemas.openxmlformats.org/officeDocument/2006/relationships/tags" Target="../tags/tag1036.xml"/><Relationship Id="rId11" Type="http://schemas.openxmlformats.org/officeDocument/2006/relationships/tags" Target="../tags/tag1041.xml"/><Relationship Id="rId24" Type="http://schemas.openxmlformats.org/officeDocument/2006/relationships/tags" Target="../tags/tag1054.xml"/><Relationship Id="rId32" Type="http://schemas.openxmlformats.org/officeDocument/2006/relationships/tags" Target="../tags/tag1062.xml"/><Relationship Id="rId5" Type="http://schemas.openxmlformats.org/officeDocument/2006/relationships/tags" Target="../tags/tag1035.xml"/><Relationship Id="rId15" Type="http://schemas.openxmlformats.org/officeDocument/2006/relationships/tags" Target="../tags/tag1045.xml"/><Relationship Id="rId23" Type="http://schemas.openxmlformats.org/officeDocument/2006/relationships/tags" Target="../tags/tag1053.xml"/><Relationship Id="rId28" Type="http://schemas.openxmlformats.org/officeDocument/2006/relationships/tags" Target="../tags/tag1058.xml"/><Relationship Id="rId10" Type="http://schemas.openxmlformats.org/officeDocument/2006/relationships/tags" Target="../tags/tag1040.xml"/><Relationship Id="rId19" Type="http://schemas.openxmlformats.org/officeDocument/2006/relationships/tags" Target="../tags/tag1049.xml"/><Relationship Id="rId31" Type="http://schemas.openxmlformats.org/officeDocument/2006/relationships/tags" Target="../tags/tag1061.xml"/><Relationship Id="rId4" Type="http://schemas.openxmlformats.org/officeDocument/2006/relationships/tags" Target="../tags/tag1034.xml"/><Relationship Id="rId9" Type="http://schemas.openxmlformats.org/officeDocument/2006/relationships/tags" Target="../tags/tag1039.xml"/><Relationship Id="rId14" Type="http://schemas.openxmlformats.org/officeDocument/2006/relationships/tags" Target="../tags/tag1044.xml"/><Relationship Id="rId22" Type="http://schemas.openxmlformats.org/officeDocument/2006/relationships/tags" Target="../tags/tag1052.xml"/><Relationship Id="rId27" Type="http://schemas.openxmlformats.org/officeDocument/2006/relationships/tags" Target="../tags/tag1057.xml"/><Relationship Id="rId30" Type="http://schemas.openxmlformats.org/officeDocument/2006/relationships/tags" Target="../tags/tag1060.xml"/><Relationship Id="rId35" Type="http://schemas.openxmlformats.org/officeDocument/2006/relationships/image" Target="../media/image27.emf"/></Relationships>
</file>

<file path=ppt/slides/_rels/slide74.xml.rels><?xml version="1.0" encoding="UTF-8" standalone="yes"?>
<Relationships xmlns="http://schemas.openxmlformats.org/package/2006/relationships"><Relationship Id="rId8" Type="http://schemas.openxmlformats.org/officeDocument/2006/relationships/tags" Target="../tags/tag1070.xml"/><Relationship Id="rId13" Type="http://schemas.openxmlformats.org/officeDocument/2006/relationships/tags" Target="../tags/tag1075.xml"/><Relationship Id="rId18" Type="http://schemas.openxmlformats.org/officeDocument/2006/relationships/tags" Target="../tags/tag1080.xml"/><Relationship Id="rId26" Type="http://schemas.openxmlformats.org/officeDocument/2006/relationships/image" Target="../media/image28.emf"/><Relationship Id="rId3" Type="http://schemas.openxmlformats.org/officeDocument/2006/relationships/tags" Target="../tags/tag1065.xml"/><Relationship Id="rId21" Type="http://schemas.openxmlformats.org/officeDocument/2006/relationships/tags" Target="../tags/tag1083.xml"/><Relationship Id="rId7" Type="http://schemas.openxmlformats.org/officeDocument/2006/relationships/tags" Target="../tags/tag1069.xml"/><Relationship Id="rId12" Type="http://schemas.openxmlformats.org/officeDocument/2006/relationships/tags" Target="../tags/tag1074.xml"/><Relationship Id="rId17" Type="http://schemas.openxmlformats.org/officeDocument/2006/relationships/tags" Target="../tags/tag1079.xml"/><Relationship Id="rId25" Type="http://schemas.openxmlformats.org/officeDocument/2006/relationships/slideLayout" Target="../slideLayouts/slideLayout16.xml"/><Relationship Id="rId2" Type="http://schemas.openxmlformats.org/officeDocument/2006/relationships/tags" Target="../tags/tag1064.xml"/><Relationship Id="rId16" Type="http://schemas.openxmlformats.org/officeDocument/2006/relationships/tags" Target="../tags/tag1078.xml"/><Relationship Id="rId20" Type="http://schemas.openxmlformats.org/officeDocument/2006/relationships/tags" Target="../tags/tag1082.xml"/><Relationship Id="rId1" Type="http://schemas.openxmlformats.org/officeDocument/2006/relationships/tags" Target="../tags/tag1063.xml"/><Relationship Id="rId6" Type="http://schemas.openxmlformats.org/officeDocument/2006/relationships/tags" Target="../tags/tag1068.xml"/><Relationship Id="rId11" Type="http://schemas.openxmlformats.org/officeDocument/2006/relationships/tags" Target="../tags/tag1073.xml"/><Relationship Id="rId24" Type="http://schemas.openxmlformats.org/officeDocument/2006/relationships/tags" Target="../tags/tag1086.xml"/><Relationship Id="rId5" Type="http://schemas.openxmlformats.org/officeDocument/2006/relationships/tags" Target="../tags/tag1067.xml"/><Relationship Id="rId15" Type="http://schemas.openxmlformats.org/officeDocument/2006/relationships/tags" Target="../tags/tag1077.xml"/><Relationship Id="rId23" Type="http://schemas.openxmlformats.org/officeDocument/2006/relationships/tags" Target="../tags/tag1085.xml"/><Relationship Id="rId10" Type="http://schemas.openxmlformats.org/officeDocument/2006/relationships/tags" Target="../tags/tag1072.xml"/><Relationship Id="rId19" Type="http://schemas.openxmlformats.org/officeDocument/2006/relationships/tags" Target="../tags/tag1081.xml"/><Relationship Id="rId4" Type="http://schemas.openxmlformats.org/officeDocument/2006/relationships/tags" Target="../tags/tag1066.xml"/><Relationship Id="rId9" Type="http://schemas.openxmlformats.org/officeDocument/2006/relationships/tags" Target="../tags/tag1071.xml"/><Relationship Id="rId14" Type="http://schemas.openxmlformats.org/officeDocument/2006/relationships/tags" Target="../tags/tag1076.xml"/><Relationship Id="rId22" Type="http://schemas.openxmlformats.org/officeDocument/2006/relationships/tags" Target="../tags/tag1084.xml"/><Relationship Id="rId27" Type="http://schemas.openxmlformats.org/officeDocument/2006/relationships/image" Target="../media/image27.emf"/></Relationships>
</file>

<file path=ppt/slides/_rels/slide75.xml.rels><?xml version="1.0" encoding="UTF-8" standalone="yes"?>
<Relationships xmlns="http://schemas.openxmlformats.org/package/2006/relationships"><Relationship Id="rId8" Type="http://schemas.openxmlformats.org/officeDocument/2006/relationships/tags" Target="../tags/tag1094.xml"/><Relationship Id="rId3" Type="http://schemas.openxmlformats.org/officeDocument/2006/relationships/tags" Target="../tags/tag1089.xml"/><Relationship Id="rId7" Type="http://schemas.openxmlformats.org/officeDocument/2006/relationships/tags" Target="../tags/tag1093.xml"/><Relationship Id="rId2" Type="http://schemas.openxmlformats.org/officeDocument/2006/relationships/tags" Target="../tags/tag1088.xml"/><Relationship Id="rId1" Type="http://schemas.openxmlformats.org/officeDocument/2006/relationships/tags" Target="../tags/tag1087.xml"/><Relationship Id="rId6" Type="http://schemas.openxmlformats.org/officeDocument/2006/relationships/tags" Target="../tags/tag1092.xml"/><Relationship Id="rId11" Type="http://schemas.openxmlformats.org/officeDocument/2006/relationships/slideLayout" Target="../slideLayouts/slideLayout16.xml"/><Relationship Id="rId5" Type="http://schemas.openxmlformats.org/officeDocument/2006/relationships/tags" Target="../tags/tag1091.xml"/><Relationship Id="rId10" Type="http://schemas.openxmlformats.org/officeDocument/2006/relationships/tags" Target="../tags/tag1096.xml"/><Relationship Id="rId4" Type="http://schemas.openxmlformats.org/officeDocument/2006/relationships/tags" Target="../tags/tag1090.xml"/><Relationship Id="rId9" Type="http://schemas.openxmlformats.org/officeDocument/2006/relationships/tags" Target="../tags/tag1095.xml"/></Relationships>
</file>

<file path=ppt/slides/_rels/slide76.xml.rels><?xml version="1.0" encoding="UTF-8" standalone="yes"?>
<Relationships xmlns="http://schemas.openxmlformats.org/package/2006/relationships"><Relationship Id="rId8" Type="http://schemas.openxmlformats.org/officeDocument/2006/relationships/hyperlink" Target="https://ess.hdsb.ca/TrainingConfirmH.php?fAction=GHS20172018&amp;ccsForm=web_Null" TargetMode="External"/><Relationship Id="rId3" Type="http://schemas.openxmlformats.org/officeDocument/2006/relationships/tags" Target="../tags/tag1099.xml"/><Relationship Id="rId7" Type="http://schemas.openxmlformats.org/officeDocument/2006/relationships/notesSlide" Target="../notesSlides/notesSlide3.xml"/><Relationship Id="rId2" Type="http://schemas.openxmlformats.org/officeDocument/2006/relationships/tags" Target="../tags/tag1098.xml"/><Relationship Id="rId1" Type="http://schemas.openxmlformats.org/officeDocument/2006/relationships/tags" Target="../tags/tag1097.xml"/><Relationship Id="rId6" Type="http://schemas.openxmlformats.org/officeDocument/2006/relationships/slideLayout" Target="../slideLayouts/slideLayout16.xml"/><Relationship Id="rId5" Type="http://schemas.openxmlformats.org/officeDocument/2006/relationships/tags" Target="../tags/tag1101.xml"/><Relationship Id="rId4" Type="http://schemas.openxmlformats.org/officeDocument/2006/relationships/tags" Target="../tags/tag1100.xml"/></Relationships>
</file>

<file path=ppt/slides/_rels/slide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3526631"/>
            <a:ext cx="7772400" cy="1102519"/>
          </a:xfrm>
        </p:spPr>
        <p:txBody>
          <a:bodyPr/>
          <a:lstStyle/>
          <a:p>
            <a:r>
              <a:rPr lang="en-CA" b="1" dirty="0">
                <a:solidFill>
                  <a:schemeClr val="tx1"/>
                </a:solidFill>
              </a:rPr>
              <a:t>GHS/WHMIS 2015</a:t>
            </a:r>
            <a:endParaRPr lang="en-US" b="1" dirty="0">
              <a:solidFill>
                <a:schemeClr val="tx1"/>
              </a:solidFill>
            </a:endParaRPr>
          </a:p>
        </p:txBody>
      </p:sp>
      <p:sp>
        <p:nvSpPr>
          <p:cNvPr id="3" name="Subtitle 2"/>
          <p:cNvSpPr>
            <a:spLocks noGrp="1"/>
          </p:cNvSpPr>
          <p:nvPr>
            <p:ph type="subTitle" idx="1"/>
            <p:custDataLst>
              <p:tags r:id="rId3"/>
            </p:custDataLst>
          </p:nvPr>
        </p:nvSpPr>
        <p:spPr>
          <a:xfrm>
            <a:off x="2032001" y="4446065"/>
            <a:ext cx="6400800" cy="607533"/>
          </a:xfrm>
        </p:spPr>
        <p:txBody>
          <a:bodyPr/>
          <a:lstStyle/>
          <a:p>
            <a:r>
              <a:rPr lang="en-CA" dirty="0"/>
              <a:t>(GHS - Globally Harmonized System)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04870"/>
            <a:ext cx="823686" cy="61776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New Pictograms</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429000"/>
          </a:xfrm>
        </p:spPr>
        <p:txBody>
          <a:bodyPr>
            <a:normAutofit fontScale="77500" lnSpcReduction="20000"/>
          </a:bodyPr>
          <a:lstStyle/>
          <a:p>
            <a:r>
              <a:rPr lang="en-CA" dirty="0">
                <a:solidFill>
                  <a:schemeClr val="tx1"/>
                </a:solidFill>
              </a:rPr>
              <a:t>You</a:t>
            </a:r>
            <a:r>
              <a:rPr lang="en-CA" dirty="0"/>
              <a:t> </a:t>
            </a:r>
            <a:r>
              <a:rPr lang="en-CA" dirty="0">
                <a:solidFill>
                  <a:schemeClr val="tx1"/>
                </a:solidFill>
              </a:rPr>
              <a:t>should recognize many of the pictograms from your previous WHMIS 1988 training.</a:t>
            </a:r>
          </a:p>
          <a:p>
            <a:endParaRPr lang="en-CA" dirty="0">
              <a:solidFill>
                <a:schemeClr val="tx1"/>
              </a:solidFill>
            </a:endParaRPr>
          </a:p>
          <a:p>
            <a:r>
              <a:rPr lang="en-CA" dirty="0">
                <a:solidFill>
                  <a:schemeClr val="tx1"/>
                </a:solidFill>
              </a:rPr>
              <a:t>There are three new </a:t>
            </a:r>
            <a:r>
              <a:rPr lang="en-CA" dirty="0" smtClean="0">
                <a:solidFill>
                  <a:schemeClr val="tx1"/>
                </a:solidFill>
              </a:rPr>
              <a:t>pictograms</a:t>
            </a:r>
            <a:r>
              <a:rPr lang="en-CA" dirty="0">
                <a:solidFill>
                  <a:schemeClr val="tx1"/>
                </a:solidFill>
              </a:rPr>
              <a:t>:</a:t>
            </a:r>
          </a:p>
          <a:p>
            <a:endParaRPr lang="en-CA" dirty="0">
              <a:solidFill>
                <a:schemeClr val="tx1"/>
              </a:solidFill>
            </a:endParaRPr>
          </a:p>
          <a:p>
            <a:endParaRPr lang="en-CA" dirty="0" smtClean="0">
              <a:solidFill>
                <a:schemeClr val="tx1"/>
              </a:solidFill>
            </a:endParaRPr>
          </a:p>
          <a:p>
            <a:endParaRPr lang="en-CA" dirty="0" smtClean="0">
              <a:solidFill>
                <a:schemeClr val="tx1"/>
              </a:solidFill>
            </a:endParaRPr>
          </a:p>
          <a:p>
            <a:r>
              <a:rPr lang="en-CA" dirty="0" smtClean="0">
                <a:solidFill>
                  <a:schemeClr val="tx1"/>
                </a:solidFill>
              </a:rPr>
              <a:t>You </a:t>
            </a:r>
            <a:r>
              <a:rPr lang="en-CA" dirty="0">
                <a:solidFill>
                  <a:schemeClr val="tx1"/>
                </a:solidFill>
              </a:rPr>
              <a:t>may also see this environmental hazard pictogram: </a:t>
            </a:r>
          </a:p>
          <a:p>
            <a:endParaRPr lang="en-CA" dirty="0">
              <a:solidFill>
                <a:schemeClr val="tx1"/>
              </a:solidFill>
            </a:endParaRPr>
          </a:p>
          <a:p>
            <a:endParaRPr lang="en-CA" sz="900" dirty="0" smtClean="0">
              <a:solidFill>
                <a:schemeClr val="tx1"/>
              </a:solidFill>
            </a:endParaRPr>
          </a:p>
          <a:p>
            <a:r>
              <a:rPr lang="en-CA" i="1" dirty="0" smtClean="0">
                <a:solidFill>
                  <a:schemeClr val="tx1"/>
                </a:solidFill>
              </a:rPr>
              <a:t>However</a:t>
            </a:r>
            <a:r>
              <a:rPr lang="en-CA" i="1" dirty="0">
                <a:solidFill>
                  <a:schemeClr val="tx1"/>
                </a:solidFill>
              </a:rPr>
              <a:t>, it has not been adopted as part of </a:t>
            </a:r>
            <a:r>
              <a:rPr lang="en-CA" i="1" dirty="0" smtClean="0">
                <a:solidFill>
                  <a:schemeClr val="tx1"/>
                </a:solidFill>
              </a:rPr>
              <a:t>WHMIS</a:t>
            </a:r>
          </a:p>
          <a:p>
            <a:r>
              <a:rPr lang="en-CA" i="1" dirty="0" smtClean="0">
                <a:solidFill>
                  <a:schemeClr val="tx1"/>
                </a:solidFill>
              </a:rPr>
              <a:t>2015 in </a:t>
            </a:r>
            <a:r>
              <a:rPr lang="en-CA" i="1" dirty="0">
                <a:solidFill>
                  <a:schemeClr val="tx1"/>
                </a:solidFill>
              </a:rPr>
              <a:t>Canada.</a:t>
            </a:r>
          </a:p>
          <a:p>
            <a:endParaRPr lang="en-CA" dirty="0"/>
          </a:p>
          <a:p>
            <a:endParaRPr lang="en-CA"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pic>
        <p:nvPicPr>
          <p:cNvPr id="6" name="Picture 5"/>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038600" y="1504872"/>
            <a:ext cx="861531" cy="86153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pic>
        <p:nvPicPr>
          <p:cNvPr id="7" name="Picture 6"/>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105400" y="1504871"/>
            <a:ext cx="862727" cy="86153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pic>
        <p:nvPicPr>
          <p:cNvPr id="8" name="Picture 7"/>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6186468" y="1483687"/>
            <a:ext cx="883941" cy="88271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pic>
        <p:nvPicPr>
          <p:cNvPr id="9" name="Picture 8"/>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346509" y="2800350"/>
            <a:ext cx="1447800" cy="1445792"/>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32982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Labels</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normAutofit lnSpcReduction="10000"/>
          </a:bodyPr>
          <a:lstStyle/>
          <a:p>
            <a:r>
              <a:rPr lang="en-CA" dirty="0">
                <a:solidFill>
                  <a:schemeClr val="tx1"/>
                </a:solidFill>
              </a:rPr>
              <a:t>WHMIS labels alert workers to the hazards of the product and provide any precautions to take when using the product.</a:t>
            </a:r>
          </a:p>
          <a:p>
            <a:endParaRPr lang="en-CA" dirty="0">
              <a:solidFill>
                <a:schemeClr val="tx1"/>
              </a:solidFill>
            </a:endParaRPr>
          </a:p>
          <a:p>
            <a:r>
              <a:rPr lang="en-CA" dirty="0">
                <a:solidFill>
                  <a:schemeClr val="tx1"/>
                </a:solidFill>
              </a:rPr>
              <a:t>Any </a:t>
            </a:r>
            <a:r>
              <a:rPr lang="en-CA" dirty="0" smtClean="0">
                <a:solidFill>
                  <a:schemeClr val="tx1"/>
                </a:solidFill>
              </a:rPr>
              <a:t>product </a:t>
            </a:r>
            <a:r>
              <a:rPr lang="en-CA" dirty="0">
                <a:solidFill>
                  <a:schemeClr val="tx1"/>
                </a:solidFill>
              </a:rPr>
              <a:t>that belongs to a hazard class must have a label and a safety data sheet (SDS).</a:t>
            </a:r>
          </a:p>
          <a:p>
            <a:endParaRPr lang="en-CA" dirty="0">
              <a:solidFill>
                <a:schemeClr val="tx1"/>
              </a:solidFill>
            </a:endParaRPr>
          </a:p>
          <a:p>
            <a:r>
              <a:rPr lang="en-CA" dirty="0">
                <a:solidFill>
                  <a:schemeClr val="tx1"/>
                </a:solidFill>
              </a:rPr>
              <a:t>There are two kinds of labels: </a:t>
            </a:r>
            <a:r>
              <a:rPr lang="en-CA" i="1" dirty="0">
                <a:solidFill>
                  <a:schemeClr val="tx1"/>
                </a:solidFill>
              </a:rPr>
              <a:t>Supplier </a:t>
            </a:r>
            <a:r>
              <a:rPr lang="en-CA" dirty="0">
                <a:solidFill>
                  <a:schemeClr val="tx1"/>
                </a:solidFill>
              </a:rPr>
              <a:t>and</a:t>
            </a:r>
            <a:r>
              <a:rPr lang="en-CA" i="1" dirty="0">
                <a:solidFill>
                  <a:schemeClr val="tx1"/>
                </a:solidFill>
              </a:rPr>
              <a:t> Workplace </a:t>
            </a:r>
            <a:r>
              <a:rPr lang="en-CA" i="1" dirty="0" smtClean="0">
                <a:solidFill>
                  <a:schemeClr val="tx1"/>
                </a:solidFill>
              </a:rPr>
              <a:t>Labels</a:t>
            </a:r>
            <a:r>
              <a:rPr lang="en-CA" dirty="0">
                <a:solidFill>
                  <a:schemeClr val="tx1"/>
                </a:solidFill>
              </a:rPr>
              <a:t>.</a:t>
            </a:r>
            <a:endParaRPr lang="en-CA" i="1" dirty="0">
              <a:solidFill>
                <a:schemeClr val="tx1"/>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712482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Supplier Labels: </a:t>
            </a:r>
            <a:r>
              <a:rPr lang="en-CA" b="1" dirty="0" smtClean="0">
                <a:solidFill>
                  <a:schemeClr val="tx1"/>
                </a:solidFill>
              </a:rPr>
              <a:t>Overview</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0"/>
            <a:ext cx="6553200" cy="3657599"/>
          </a:xfrm>
        </p:spPr>
        <p:txBody>
          <a:bodyPr>
            <a:normAutofit fontScale="70000" lnSpcReduction="20000"/>
          </a:bodyPr>
          <a:lstStyle/>
          <a:p>
            <a:r>
              <a:rPr lang="en-CA" dirty="0">
                <a:solidFill>
                  <a:schemeClr val="tx1"/>
                </a:solidFill>
              </a:rPr>
              <a:t>A WHMIS 2015 label must contain the following information:</a:t>
            </a:r>
          </a:p>
          <a:p>
            <a:pPr marL="457200" indent="-457200">
              <a:buFont typeface="+mj-lt"/>
              <a:buAutoNum type="arabicPeriod"/>
            </a:pPr>
            <a:r>
              <a:rPr lang="en-CA" dirty="0">
                <a:solidFill>
                  <a:schemeClr val="tx1"/>
                </a:solidFill>
              </a:rPr>
              <a:t>Product Identifier (name of product exactly as it appears on the container and safety data sheet)</a:t>
            </a:r>
          </a:p>
          <a:p>
            <a:pPr marL="457200" indent="-457200">
              <a:buFont typeface="+mj-lt"/>
              <a:buAutoNum type="arabicPeriod"/>
            </a:pPr>
            <a:r>
              <a:rPr lang="en-CA" dirty="0">
                <a:solidFill>
                  <a:schemeClr val="tx1"/>
                </a:solidFill>
              </a:rPr>
              <a:t>Hazard Pictogram(s)</a:t>
            </a:r>
          </a:p>
          <a:p>
            <a:pPr marL="457200" indent="-457200">
              <a:buFont typeface="+mj-lt"/>
              <a:buAutoNum type="arabicPeriod"/>
            </a:pPr>
            <a:r>
              <a:rPr lang="en-CA" dirty="0">
                <a:solidFill>
                  <a:schemeClr val="tx1"/>
                </a:solidFill>
              </a:rPr>
              <a:t>Signal Word</a:t>
            </a:r>
          </a:p>
          <a:p>
            <a:pPr marL="457200" indent="-457200">
              <a:buFont typeface="+mj-lt"/>
              <a:buAutoNum type="arabicPeriod"/>
            </a:pPr>
            <a:r>
              <a:rPr lang="en-CA" dirty="0">
                <a:solidFill>
                  <a:schemeClr val="tx1"/>
                </a:solidFill>
              </a:rPr>
              <a:t>Hazard Statements</a:t>
            </a:r>
          </a:p>
          <a:p>
            <a:pPr marL="457200" indent="-457200">
              <a:buFont typeface="+mj-lt"/>
              <a:buAutoNum type="arabicPeriod"/>
            </a:pPr>
            <a:r>
              <a:rPr lang="en-CA" dirty="0">
                <a:solidFill>
                  <a:schemeClr val="tx1"/>
                </a:solidFill>
              </a:rPr>
              <a:t>Precautionary Statements</a:t>
            </a:r>
          </a:p>
          <a:p>
            <a:pPr marL="457200" indent="-457200">
              <a:buFont typeface="+mj-lt"/>
              <a:buAutoNum type="arabicPeriod"/>
            </a:pPr>
            <a:r>
              <a:rPr lang="en-CA" dirty="0">
                <a:solidFill>
                  <a:schemeClr val="tx1"/>
                </a:solidFill>
              </a:rPr>
              <a:t>Supplier Identification	</a:t>
            </a:r>
          </a:p>
          <a:p>
            <a:pPr marL="514350" indent="-514350">
              <a:buAutoNum type="arabicPeriod"/>
            </a:pPr>
            <a:endParaRPr lang="en-CA" dirty="0">
              <a:solidFill>
                <a:schemeClr val="tx1"/>
              </a:solidFill>
            </a:endParaRPr>
          </a:p>
          <a:p>
            <a:r>
              <a:rPr lang="en-CA" dirty="0">
                <a:solidFill>
                  <a:schemeClr val="tx1"/>
                </a:solidFill>
              </a:rPr>
              <a:t>The pictogram, signal word and hazard statements must be grouped </a:t>
            </a:r>
            <a:r>
              <a:rPr lang="en-CA" dirty="0" smtClean="0">
                <a:solidFill>
                  <a:schemeClr val="tx1"/>
                </a:solidFill>
              </a:rPr>
              <a:t>together. The </a:t>
            </a:r>
            <a:r>
              <a:rPr lang="en-CA" dirty="0">
                <a:solidFill>
                  <a:schemeClr val="tx1"/>
                </a:solidFill>
              </a:rPr>
              <a:t>label must be in English and French.</a:t>
            </a:r>
          </a:p>
          <a:p>
            <a:endParaRPr lang="en-CA" dirty="0">
              <a:solidFill>
                <a:schemeClr val="tx1"/>
              </a:solidFill>
            </a:endParaRPr>
          </a:p>
          <a:p>
            <a:r>
              <a:rPr lang="en-CA" dirty="0" smtClean="0">
                <a:solidFill>
                  <a:schemeClr val="tx1"/>
                </a:solidFill>
              </a:rPr>
              <a:t>WHMIS 2015 labels are no longer framed by a hatched border.</a:t>
            </a:r>
          </a:p>
          <a:p>
            <a:endParaRPr lang="en-CA" dirty="0">
              <a:solidFill>
                <a:schemeClr val="tx1"/>
              </a:solidFill>
            </a:endParaRPr>
          </a:p>
          <a:p>
            <a:pPr marL="514350" indent="-514350">
              <a:buAutoNum type="arabicPeriod"/>
            </a:pPr>
            <a:endParaRPr lang="en-CA"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01037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Supplier Labels: Signal Words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0"/>
            <a:ext cx="6553200" cy="3657599"/>
          </a:xfrm>
        </p:spPr>
        <p:txBody>
          <a:bodyPr>
            <a:noAutofit/>
          </a:bodyPr>
          <a:lstStyle/>
          <a:p>
            <a:r>
              <a:rPr lang="en-CA" sz="1800" dirty="0">
                <a:solidFill>
                  <a:schemeClr val="tx1"/>
                </a:solidFill>
              </a:rPr>
              <a:t>Most, but not all, labels will have a signal word that expresses the severity of the hazard.</a:t>
            </a:r>
          </a:p>
          <a:p>
            <a:endParaRPr lang="en-CA" sz="1800" dirty="0">
              <a:solidFill>
                <a:schemeClr val="tx1"/>
              </a:solidFill>
            </a:endParaRPr>
          </a:p>
          <a:p>
            <a:r>
              <a:rPr lang="en-CA" sz="1800" dirty="0">
                <a:solidFill>
                  <a:schemeClr val="tx1"/>
                </a:solidFill>
              </a:rPr>
              <a:t>There are two signal words: </a:t>
            </a:r>
            <a:r>
              <a:rPr lang="en-CA" sz="1800" dirty="0">
                <a:solidFill>
                  <a:srgbClr val="FF0000"/>
                </a:solidFill>
              </a:rPr>
              <a:t>DANGER</a:t>
            </a:r>
            <a:r>
              <a:rPr lang="en-CA" sz="1800" dirty="0"/>
              <a:t> and </a:t>
            </a:r>
            <a:r>
              <a:rPr lang="en-CA" sz="1800" dirty="0">
                <a:solidFill>
                  <a:srgbClr val="F57B17"/>
                </a:solidFill>
              </a:rPr>
              <a:t>WARNING</a:t>
            </a:r>
          </a:p>
          <a:p>
            <a:pPr marL="285750" indent="-285750">
              <a:buFont typeface="Arial" panose="020B0604020202020204" pitchFamily="34" charset="0"/>
              <a:buChar char="•"/>
            </a:pPr>
            <a:r>
              <a:rPr lang="en-CA" sz="1800" dirty="0">
                <a:solidFill>
                  <a:srgbClr val="FF0000"/>
                </a:solidFill>
              </a:rPr>
              <a:t>DANGER</a:t>
            </a:r>
            <a:r>
              <a:rPr lang="en-CA" sz="1800" dirty="0"/>
              <a:t> </a:t>
            </a:r>
            <a:r>
              <a:rPr lang="en-CA" sz="1800" dirty="0">
                <a:solidFill>
                  <a:schemeClr val="tx1"/>
                </a:solidFill>
              </a:rPr>
              <a:t>is used for high level hazards.</a:t>
            </a:r>
          </a:p>
          <a:p>
            <a:pPr marL="285750" indent="-285750">
              <a:buFont typeface="Arial" panose="020B0604020202020204" pitchFamily="34" charset="0"/>
              <a:buChar char="•"/>
            </a:pPr>
            <a:r>
              <a:rPr lang="en-CA" sz="1800" dirty="0">
                <a:solidFill>
                  <a:srgbClr val="F57B17"/>
                </a:solidFill>
              </a:rPr>
              <a:t>WARNING</a:t>
            </a:r>
            <a:r>
              <a:rPr lang="en-CA" sz="1800" dirty="0"/>
              <a:t> </a:t>
            </a:r>
            <a:r>
              <a:rPr lang="en-CA" sz="1800" dirty="0">
                <a:solidFill>
                  <a:schemeClr val="tx1"/>
                </a:solidFill>
              </a:rPr>
              <a:t>is used for medium level hazards.</a:t>
            </a:r>
          </a:p>
          <a:p>
            <a:endParaRPr lang="en-CA" sz="1800" dirty="0"/>
          </a:p>
          <a:p>
            <a:r>
              <a:rPr lang="en-CA" sz="1800" dirty="0">
                <a:solidFill>
                  <a:schemeClr val="tx1"/>
                </a:solidFill>
              </a:rPr>
              <a:t>Only </a:t>
            </a:r>
            <a:r>
              <a:rPr lang="en-CA" sz="1800" b="1" dirty="0">
                <a:solidFill>
                  <a:schemeClr val="tx1"/>
                </a:solidFill>
              </a:rPr>
              <a:t>ONE</a:t>
            </a:r>
            <a:r>
              <a:rPr lang="en-CA" sz="1800" dirty="0">
                <a:solidFill>
                  <a:schemeClr val="tx1"/>
                </a:solidFill>
              </a:rPr>
              <a:t> signal </a:t>
            </a:r>
            <a:r>
              <a:rPr lang="en-CA" sz="1800" dirty="0" smtClean="0">
                <a:solidFill>
                  <a:schemeClr val="tx1"/>
                </a:solidFill>
              </a:rPr>
              <a:t>word is </a:t>
            </a:r>
            <a:r>
              <a:rPr lang="en-CA" sz="1800" dirty="0">
                <a:solidFill>
                  <a:schemeClr val="tx1"/>
                </a:solidFill>
              </a:rPr>
              <a:t>required.</a:t>
            </a:r>
          </a:p>
          <a:p>
            <a:endParaRPr lang="en-CA" sz="1800" dirty="0">
              <a:solidFill>
                <a:schemeClr val="tx1"/>
              </a:solidFill>
            </a:endParaRPr>
          </a:p>
          <a:p>
            <a:r>
              <a:rPr lang="en-CA" sz="1800" dirty="0">
                <a:solidFill>
                  <a:schemeClr val="tx1"/>
                </a:solidFill>
              </a:rPr>
              <a:t>Lower hazard categories may not have a signal word on the label.</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418729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normAutofit/>
          </a:bodyPr>
          <a:lstStyle/>
          <a:p>
            <a:r>
              <a:rPr lang="en-CA" sz="3600" b="1" dirty="0">
                <a:solidFill>
                  <a:schemeClr val="tx1"/>
                </a:solidFill>
              </a:rPr>
              <a:t>Supplier Labels: Hazard Statements</a:t>
            </a:r>
            <a:endParaRPr lang="en-US" sz="3600"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normAutofit/>
          </a:bodyPr>
          <a:lstStyle/>
          <a:p>
            <a:r>
              <a:rPr lang="en-CA" dirty="0">
                <a:solidFill>
                  <a:schemeClr val="tx1"/>
                </a:solidFill>
              </a:rPr>
              <a:t>WHMIS assigns standardized hazard statements. These statements describe the hazards of a product.</a:t>
            </a:r>
          </a:p>
          <a:p>
            <a:endParaRPr lang="en-CA" dirty="0">
              <a:solidFill>
                <a:schemeClr val="tx1"/>
              </a:solidFill>
            </a:endParaRPr>
          </a:p>
          <a:p>
            <a:r>
              <a:rPr lang="en-CA" dirty="0">
                <a:solidFill>
                  <a:schemeClr val="tx1"/>
                </a:solidFill>
              </a:rPr>
              <a:t>The words used in the hazard statements help to identify the degree of the </a:t>
            </a:r>
            <a:r>
              <a:rPr lang="en-CA" dirty="0" smtClean="0">
                <a:solidFill>
                  <a:schemeClr val="tx1"/>
                </a:solidFill>
              </a:rPr>
              <a:t>hazard.</a:t>
            </a:r>
          </a:p>
          <a:p>
            <a:pPr marL="342900" indent="-342900">
              <a:buFont typeface="Arial" panose="020B0604020202020204" pitchFamily="34" charset="0"/>
              <a:buChar char="•"/>
            </a:pPr>
            <a:r>
              <a:rPr lang="en-CA" b="1" dirty="0" smtClean="0">
                <a:solidFill>
                  <a:schemeClr val="tx1"/>
                </a:solidFill>
              </a:rPr>
              <a:t>For example</a:t>
            </a:r>
            <a:r>
              <a:rPr lang="en-CA" dirty="0" smtClean="0">
                <a:solidFill>
                  <a:schemeClr val="tx1"/>
                </a:solidFill>
              </a:rPr>
              <a:t>: </a:t>
            </a:r>
            <a:r>
              <a:rPr lang="en-CA" i="1" dirty="0" smtClean="0">
                <a:solidFill>
                  <a:schemeClr val="tx1"/>
                </a:solidFill>
              </a:rPr>
              <a:t>fatal </a:t>
            </a:r>
            <a:r>
              <a:rPr lang="en-CA" i="1" dirty="0">
                <a:solidFill>
                  <a:schemeClr val="tx1"/>
                </a:solidFill>
              </a:rPr>
              <a:t>vs. harmful, will vs. </a:t>
            </a:r>
            <a:r>
              <a:rPr lang="en-CA" i="1" dirty="0" smtClean="0">
                <a:solidFill>
                  <a:schemeClr val="tx1"/>
                </a:solidFill>
              </a:rPr>
              <a:t>may</a:t>
            </a:r>
            <a:r>
              <a:rPr lang="en-CA" dirty="0">
                <a:solidFill>
                  <a:schemeClr val="tx1"/>
                </a:solidFill>
              </a:rPr>
              <a: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219801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normAutofit/>
          </a:bodyPr>
          <a:lstStyle/>
          <a:p>
            <a:r>
              <a:rPr lang="en-CA" sz="3200" b="1" dirty="0">
                <a:solidFill>
                  <a:schemeClr val="tx1"/>
                </a:solidFill>
              </a:rPr>
              <a:t>Supplier Labels: Precautionary Statements</a:t>
            </a:r>
            <a:endParaRPr lang="en-US" sz="3200" b="1" dirty="0">
              <a:solidFill>
                <a:schemeClr val="tx1"/>
              </a:solidFill>
            </a:endParaRPr>
          </a:p>
        </p:txBody>
      </p:sp>
      <p:sp>
        <p:nvSpPr>
          <p:cNvPr id="13" name="Content Placeholder 12"/>
          <p:cNvSpPr>
            <a:spLocks noGrp="1"/>
          </p:cNvSpPr>
          <p:nvPr>
            <p:ph sz="quarter" idx="13"/>
            <p:custDataLst>
              <p:tags r:id="rId3"/>
            </p:custDataLst>
          </p:nvPr>
        </p:nvSpPr>
        <p:spPr>
          <a:xfrm>
            <a:off x="457200" y="971551"/>
            <a:ext cx="8229600" cy="3048000"/>
          </a:xfrm>
        </p:spPr>
        <p:txBody>
          <a:bodyPr>
            <a:normAutofit fontScale="85000" lnSpcReduction="20000"/>
          </a:bodyPr>
          <a:lstStyle/>
          <a:p>
            <a:r>
              <a:rPr lang="en-CA" dirty="0">
                <a:solidFill>
                  <a:schemeClr val="tx1"/>
                </a:solidFill>
              </a:rPr>
              <a:t>Standardized precautionary statements provide general precautions related to:</a:t>
            </a:r>
          </a:p>
          <a:p>
            <a:pPr marL="342900" indent="-342900">
              <a:buFont typeface="Arial" panose="020B0604020202020204" pitchFamily="34" charset="0"/>
              <a:buChar char="•"/>
            </a:pPr>
            <a:r>
              <a:rPr lang="en-CA" dirty="0" smtClean="0">
                <a:solidFill>
                  <a:schemeClr val="tx1"/>
                </a:solidFill>
              </a:rPr>
              <a:t>Storage</a:t>
            </a:r>
            <a:endParaRPr lang="en-CA" dirty="0">
              <a:solidFill>
                <a:schemeClr val="tx1"/>
              </a:solidFill>
            </a:endParaRPr>
          </a:p>
          <a:p>
            <a:pPr marL="342900" indent="-342900">
              <a:buFont typeface="Arial" panose="020B0604020202020204" pitchFamily="34" charset="0"/>
              <a:buChar char="•"/>
            </a:pPr>
            <a:r>
              <a:rPr lang="en-CA" dirty="0">
                <a:solidFill>
                  <a:schemeClr val="tx1"/>
                </a:solidFill>
              </a:rPr>
              <a:t>U</a:t>
            </a:r>
            <a:r>
              <a:rPr lang="en-CA" dirty="0" smtClean="0">
                <a:solidFill>
                  <a:schemeClr val="tx1"/>
                </a:solidFill>
              </a:rPr>
              <a:t>se </a:t>
            </a:r>
            <a:endParaRPr lang="en-CA" dirty="0">
              <a:solidFill>
                <a:schemeClr val="tx1"/>
              </a:solidFill>
            </a:endParaRPr>
          </a:p>
          <a:p>
            <a:pPr marL="342900" indent="-342900">
              <a:buFont typeface="Arial" panose="020B0604020202020204" pitchFamily="34" charset="0"/>
              <a:buChar char="•"/>
            </a:pPr>
            <a:r>
              <a:rPr lang="en-CA" dirty="0">
                <a:solidFill>
                  <a:schemeClr val="tx1"/>
                </a:solidFill>
              </a:rPr>
              <a:t>F</a:t>
            </a:r>
            <a:r>
              <a:rPr lang="en-CA" dirty="0" smtClean="0">
                <a:solidFill>
                  <a:schemeClr val="tx1"/>
                </a:solidFill>
              </a:rPr>
              <a:t>irst Aid</a:t>
            </a:r>
            <a:endParaRPr lang="en-CA" dirty="0">
              <a:solidFill>
                <a:schemeClr val="tx1"/>
              </a:solidFill>
            </a:endParaRPr>
          </a:p>
          <a:p>
            <a:pPr marL="342900" indent="-342900">
              <a:buFont typeface="Arial" panose="020B0604020202020204" pitchFamily="34" charset="0"/>
              <a:buChar char="•"/>
            </a:pPr>
            <a:r>
              <a:rPr lang="en-CA" dirty="0">
                <a:solidFill>
                  <a:schemeClr val="tx1"/>
                </a:solidFill>
              </a:rPr>
              <a:t>P</a:t>
            </a:r>
            <a:r>
              <a:rPr lang="en-CA" dirty="0" smtClean="0">
                <a:solidFill>
                  <a:schemeClr val="tx1"/>
                </a:solidFill>
              </a:rPr>
              <a:t>ersonal </a:t>
            </a:r>
            <a:r>
              <a:rPr lang="en-CA" dirty="0">
                <a:solidFill>
                  <a:schemeClr val="tx1"/>
                </a:solidFill>
              </a:rPr>
              <a:t>protective </a:t>
            </a:r>
            <a:r>
              <a:rPr lang="en-CA" dirty="0" smtClean="0">
                <a:solidFill>
                  <a:schemeClr val="tx1"/>
                </a:solidFill>
              </a:rPr>
              <a:t>equipment.</a:t>
            </a:r>
            <a:endParaRPr lang="en-CA" dirty="0">
              <a:solidFill>
                <a:schemeClr val="tx1"/>
              </a:solidFill>
            </a:endParaRPr>
          </a:p>
          <a:p>
            <a:pPr marL="342900" indent="-342900">
              <a:buFont typeface="Arial" panose="020B0604020202020204" pitchFamily="34" charset="0"/>
              <a:buChar char="•"/>
            </a:pPr>
            <a:r>
              <a:rPr lang="en-CA" dirty="0" smtClean="0">
                <a:solidFill>
                  <a:schemeClr val="tx1"/>
                </a:solidFill>
              </a:rPr>
              <a:t>Emergency </a:t>
            </a:r>
            <a:r>
              <a:rPr lang="en-CA" dirty="0">
                <a:solidFill>
                  <a:schemeClr val="tx1"/>
                </a:solidFill>
              </a:rPr>
              <a:t>measures that should be followed in order to reduce or prevent harmful effects from the product. </a:t>
            </a:r>
          </a:p>
          <a:p>
            <a:endParaRPr lang="en-CA" dirty="0">
              <a:solidFill>
                <a:schemeClr val="tx1"/>
              </a:solidFill>
            </a:endParaRPr>
          </a:p>
          <a:p>
            <a:r>
              <a:rPr lang="en-CA" dirty="0" smtClean="0">
                <a:solidFill>
                  <a:schemeClr val="tx1"/>
                </a:solidFill>
              </a:rPr>
              <a:t>*Always </a:t>
            </a:r>
            <a:r>
              <a:rPr lang="en-CA" dirty="0">
                <a:solidFill>
                  <a:schemeClr val="tx1"/>
                </a:solidFill>
              </a:rPr>
              <a:t>check the safety data sheet (SDS) for detailed precautions.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60560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76400" y="133350"/>
            <a:ext cx="5486400" cy="425054"/>
          </a:xfrm>
        </p:spPr>
        <p:txBody>
          <a:bodyPr>
            <a:noAutofit/>
          </a:bodyPr>
          <a:lstStyle/>
          <a:p>
            <a:pPr algn="ctr"/>
            <a:r>
              <a:rPr lang="en-CA" sz="3200" dirty="0">
                <a:solidFill>
                  <a:schemeClr val="tx1"/>
                </a:solidFill>
              </a:rPr>
              <a:t>Supplier Labels: Example</a:t>
            </a:r>
            <a:endParaRPr lang="en-US" sz="3200" dirty="0">
              <a:solidFill>
                <a:schemeClr val="tx1"/>
              </a:solidFill>
            </a:endParaRPr>
          </a:p>
        </p:txBody>
      </p:sp>
      <p:pic>
        <p:nvPicPr>
          <p:cNvPr id="5" name="Content Placeholder 7"/>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2924910" y="657259"/>
            <a:ext cx="3037970" cy="390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ight Arrow 6"/>
          <p:cNvSpPr/>
          <p:nvPr>
            <p:custDataLst>
              <p:tags r:id="rId4"/>
            </p:custDataLst>
          </p:nvPr>
        </p:nvSpPr>
        <p:spPr>
          <a:xfrm>
            <a:off x="2328196" y="753261"/>
            <a:ext cx="1516506"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custDataLst>
              <p:tags r:id="rId5"/>
            </p:custDataLst>
          </p:nvPr>
        </p:nvSpPr>
        <p:spPr>
          <a:xfrm>
            <a:off x="532337" y="666750"/>
            <a:ext cx="1795859" cy="338554"/>
          </a:xfrm>
          <a:prstGeom prst="rect">
            <a:avLst/>
          </a:prstGeom>
          <a:solidFill>
            <a:schemeClr val="lt1"/>
          </a:solidFill>
          <a:ln w="28575">
            <a:solidFill>
              <a:srgbClr val="FFC000"/>
            </a:solidFill>
          </a:ln>
          <a:effectLst>
            <a:outerShdw blurRad="76200" dir="13500000" sy="23000" kx="1200000" algn="br" rotWithShape="0">
              <a:prstClr val="black">
                <a:alpha val="20000"/>
              </a:prstClr>
            </a:outerShdw>
          </a:effectLst>
        </p:spPr>
        <p:txBody>
          <a:bodyPr wrap="square" rtlCol="0">
            <a:spAutoFit/>
          </a:bodyPr>
          <a:lstStyle/>
          <a:p>
            <a:pPr algn="ctr"/>
            <a:r>
              <a:rPr lang="en-CA" sz="1600" b="1" dirty="0" smtClean="0"/>
              <a:t>Product Identifier</a:t>
            </a:r>
            <a:endParaRPr lang="en-CA" sz="1600" b="1" dirty="0"/>
          </a:p>
        </p:txBody>
      </p:sp>
      <p:sp>
        <p:nvSpPr>
          <p:cNvPr id="9" name="Right Arrow 8"/>
          <p:cNvSpPr/>
          <p:nvPr>
            <p:custDataLst>
              <p:tags r:id="rId6"/>
            </p:custDataLst>
          </p:nvPr>
        </p:nvSpPr>
        <p:spPr>
          <a:xfrm rot="10800000">
            <a:off x="4953000" y="1500035"/>
            <a:ext cx="1656184"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custDataLst>
              <p:tags r:id="rId7"/>
            </p:custDataLst>
          </p:nvPr>
        </p:nvSpPr>
        <p:spPr>
          <a:xfrm>
            <a:off x="6629400" y="1438770"/>
            <a:ext cx="1740430" cy="338554"/>
          </a:xfrm>
          <a:prstGeom prst="rect">
            <a:avLst/>
          </a:prstGeom>
          <a:solidFill>
            <a:schemeClr val="lt1"/>
          </a:solidFill>
          <a:ln w="28575">
            <a:solidFill>
              <a:srgbClr val="FFC000"/>
            </a:solidFill>
          </a:ln>
          <a:effectLst>
            <a:outerShdw blurRad="76200" dir="13500000" sy="23000" kx="1200000" algn="br" rotWithShape="0">
              <a:prstClr val="black">
                <a:alpha val="20000"/>
              </a:prstClr>
            </a:outerShdw>
          </a:effectLst>
        </p:spPr>
        <p:txBody>
          <a:bodyPr wrap="square" rtlCol="0">
            <a:spAutoFit/>
          </a:bodyPr>
          <a:lstStyle/>
          <a:p>
            <a:pPr algn="ctr"/>
            <a:r>
              <a:rPr lang="en-CA" sz="1600" b="1" dirty="0" smtClean="0"/>
              <a:t>Hazard Pictogram</a:t>
            </a:r>
            <a:endParaRPr lang="en-CA" sz="1600" b="1" dirty="0"/>
          </a:p>
        </p:txBody>
      </p:sp>
      <p:sp>
        <p:nvSpPr>
          <p:cNvPr id="11" name="Right Arrow 10"/>
          <p:cNvSpPr/>
          <p:nvPr>
            <p:custDataLst>
              <p:tags r:id="rId8"/>
            </p:custDataLst>
          </p:nvPr>
        </p:nvSpPr>
        <p:spPr>
          <a:xfrm>
            <a:off x="2518346" y="2113717"/>
            <a:ext cx="1516507" cy="16405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custDataLst>
              <p:tags r:id="rId9"/>
            </p:custDataLst>
          </p:nvPr>
        </p:nvSpPr>
        <p:spPr>
          <a:xfrm>
            <a:off x="862162" y="2026465"/>
            <a:ext cx="1656184" cy="338554"/>
          </a:xfrm>
          <a:prstGeom prst="rect">
            <a:avLst/>
          </a:prstGeom>
          <a:solidFill>
            <a:schemeClr val="lt1"/>
          </a:solidFill>
          <a:ln w="28575">
            <a:solidFill>
              <a:srgbClr val="FFC000"/>
            </a:solidFill>
          </a:ln>
          <a:effectLst>
            <a:outerShdw blurRad="76200" dir="13500000" sy="23000" kx="1200000" algn="br" rotWithShape="0">
              <a:prstClr val="black">
                <a:alpha val="20000"/>
              </a:prstClr>
            </a:outerShdw>
          </a:effectLst>
        </p:spPr>
        <p:txBody>
          <a:bodyPr wrap="square" rtlCol="0">
            <a:spAutoFit/>
          </a:bodyPr>
          <a:lstStyle/>
          <a:p>
            <a:pPr algn="ctr"/>
            <a:r>
              <a:rPr lang="en-CA" sz="1600" b="1" dirty="0" smtClean="0"/>
              <a:t>Signal Word</a:t>
            </a:r>
            <a:endParaRPr lang="en-CA" sz="1600" b="1" dirty="0"/>
          </a:p>
        </p:txBody>
      </p:sp>
      <p:sp>
        <p:nvSpPr>
          <p:cNvPr id="13" name="Right Arrow 12"/>
          <p:cNvSpPr/>
          <p:nvPr>
            <p:custDataLst>
              <p:tags r:id="rId10"/>
            </p:custDataLst>
          </p:nvPr>
        </p:nvSpPr>
        <p:spPr>
          <a:xfrm rot="10800000">
            <a:off x="4953000" y="2294534"/>
            <a:ext cx="1656184"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custDataLst>
              <p:tags r:id="rId11"/>
            </p:custDataLst>
          </p:nvPr>
        </p:nvSpPr>
        <p:spPr>
          <a:xfrm>
            <a:off x="6609184" y="2232879"/>
            <a:ext cx="1740430" cy="323165"/>
          </a:xfrm>
          <a:prstGeom prst="rect">
            <a:avLst/>
          </a:prstGeom>
          <a:solidFill>
            <a:schemeClr val="lt1"/>
          </a:solidFill>
          <a:ln w="28575">
            <a:solidFill>
              <a:srgbClr val="FFC000"/>
            </a:solidFill>
          </a:ln>
          <a:effectLst>
            <a:outerShdw blurRad="76200" dir="13500000" sy="23000" kx="1200000" algn="br" rotWithShape="0">
              <a:prstClr val="black">
                <a:alpha val="20000"/>
              </a:prstClr>
            </a:outerShdw>
          </a:effectLst>
        </p:spPr>
        <p:txBody>
          <a:bodyPr wrap="square" rtlCol="0">
            <a:spAutoFit/>
          </a:bodyPr>
          <a:lstStyle/>
          <a:p>
            <a:r>
              <a:rPr lang="en-CA" sz="1500" b="1" dirty="0" smtClean="0"/>
              <a:t>Hazard Statements</a:t>
            </a:r>
            <a:endParaRPr lang="en-CA" sz="1500" b="1" dirty="0"/>
          </a:p>
        </p:txBody>
      </p:sp>
      <p:sp>
        <p:nvSpPr>
          <p:cNvPr id="15" name="Right Arrow 14"/>
          <p:cNvSpPr/>
          <p:nvPr>
            <p:custDataLst>
              <p:tags r:id="rId12"/>
            </p:custDataLst>
          </p:nvPr>
        </p:nvSpPr>
        <p:spPr>
          <a:xfrm>
            <a:off x="2328196" y="3258442"/>
            <a:ext cx="92663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custDataLst>
              <p:tags r:id="rId13"/>
            </p:custDataLst>
          </p:nvPr>
        </p:nvSpPr>
        <p:spPr>
          <a:xfrm>
            <a:off x="672012" y="3074066"/>
            <a:ext cx="1656184" cy="584775"/>
          </a:xfrm>
          <a:prstGeom prst="rect">
            <a:avLst/>
          </a:prstGeom>
          <a:solidFill>
            <a:schemeClr val="lt1"/>
          </a:solidFill>
          <a:ln w="28575">
            <a:solidFill>
              <a:srgbClr val="FFC000"/>
            </a:solidFill>
          </a:ln>
          <a:effectLst>
            <a:outerShdw blurRad="76200" dir="13500000" sy="23000" kx="1200000" algn="br" rotWithShape="0">
              <a:prstClr val="black">
                <a:alpha val="20000"/>
              </a:prstClr>
            </a:outerShdw>
          </a:effectLst>
        </p:spPr>
        <p:txBody>
          <a:bodyPr wrap="square" rtlCol="0">
            <a:spAutoFit/>
          </a:bodyPr>
          <a:lstStyle/>
          <a:p>
            <a:pPr algn="ctr"/>
            <a:r>
              <a:rPr lang="en-CA" sz="1600" b="1" dirty="0" smtClean="0"/>
              <a:t>Precautionary Statements</a:t>
            </a:r>
            <a:endParaRPr lang="en-CA" sz="1600" b="1" dirty="0"/>
          </a:p>
        </p:txBody>
      </p:sp>
      <p:sp>
        <p:nvSpPr>
          <p:cNvPr id="17" name="Right Arrow 16"/>
          <p:cNvSpPr/>
          <p:nvPr>
            <p:custDataLst>
              <p:tags r:id="rId14"/>
            </p:custDataLst>
          </p:nvPr>
        </p:nvSpPr>
        <p:spPr>
          <a:xfrm rot="10800000">
            <a:off x="5857292" y="4248150"/>
            <a:ext cx="645427"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custDataLst>
              <p:tags r:id="rId15"/>
            </p:custDataLst>
          </p:nvPr>
        </p:nvSpPr>
        <p:spPr>
          <a:xfrm>
            <a:off x="6502719" y="4063774"/>
            <a:ext cx="1656184" cy="584775"/>
          </a:xfrm>
          <a:prstGeom prst="rect">
            <a:avLst/>
          </a:prstGeom>
          <a:solidFill>
            <a:schemeClr val="bg1"/>
          </a:solidFill>
          <a:ln w="28575">
            <a:solidFill>
              <a:srgbClr val="FFC000"/>
            </a:solidFill>
          </a:ln>
          <a:effectLst>
            <a:outerShdw blurRad="76200" dir="13500000" sy="23000" kx="1200000" algn="br" rotWithShape="0">
              <a:prstClr val="black">
                <a:alpha val="20000"/>
              </a:prstClr>
            </a:outerShdw>
          </a:effectLst>
        </p:spPr>
        <p:txBody>
          <a:bodyPr wrap="square" rtlCol="0">
            <a:spAutoFit/>
          </a:bodyPr>
          <a:lstStyle/>
          <a:p>
            <a:pPr algn="ctr"/>
            <a:r>
              <a:rPr lang="en-CA" sz="1600" b="1" dirty="0" smtClean="0"/>
              <a:t>Supplier Information</a:t>
            </a:r>
            <a:endParaRPr lang="en-CA" sz="1600" b="1" dirty="0"/>
          </a:p>
        </p:txBody>
      </p:sp>
      <p:sp>
        <p:nvSpPr>
          <p:cNvPr id="32" name="Oval 31"/>
          <p:cNvSpPr/>
          <p:nvPr>
            <p:custDataLst>
              <p:tags r:id="rId16"/>
            </p:custDataLst>
          </p:nvPr>
        </p:nvSpPr>
        <p:spPr>
          <a:xfrm>
            <a:off x="3276600" y="2610240"/>
            <a:ext cx="2362200" cy="163791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03079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Workplace Labels</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normAutofit fontScale="62500" lnSpcReduction="20000"/>
          </a:bodyPr>
          <a:lstStyle/>
          <a:p>
            <a:r>
              <a:rPr lang="en-CA" dirty="0">
                <a:solidFill>
                  <a:schemeClr val="tx1"/>
                </a:solidFill>
              </a:rPr>
              <a:t>A workplace label is required when a hazardous product is poured into a new container.</a:t>
            </a:r>
          </a:p>
          <a:p>
            <a:r>
              <a:rPr lang="en-CA" dirty="0">
                <a:solidFill>
                  <a:schemeClr val="tx1"/>
                </a:solidFill>
              </a:rPr>
              <a:t>This label must include:</a:t>
            </a:r>
          </a:p>
          <a:p>
            <a:pPr marL="342900" indent="-342900">
              <a:buFont typeface="Arial" panose="020B0604020202020204" pitchFamily="34" charset="0"/>
              <a:buChar char="•"/>
            </a:pPr>
            <a:r>
              <a:rPr lang="en-CA" dirty="0">
                <a:solidFill>
                  <a:schemeClr val="tx1"/>
                </a:solidFill>
              </a:rPr>
              <a:t>Product Identifier/Name</a:t>
            </a:r>
          </a:p>
          <a:p>
            <a:pPr marL="342900" indent="-342900">
              <a:buFont typeface="Arial" panose="020B0604020202020204" pitchFamily="34" charset="0"/>
              <a:buChar char="•"/>
            </a:pPr>
            <a:r>
              <a:rPr lang="en-CA" dirty="0">
                <a:solidFill>
                  <a:schemeClr val="tx1"/>
                </a:solidFill>
              </a:rPr>
              <a:t>Safe handling precautions, including optional pictograms</a:t>
            </a:r>
          </a:p>
          <a:p>
            <a:pPr marL="342900" indent="-342900">
              <a:buFont typeface="Arial" panose="020B0604020202020204" pitchFamily="34" charset="0"/>
              <a:buChar char="•"/>
            </a:pPr>
            <a:r>
              <a:rPr lang="en-CA" dirty="0">
                <a:solidFill>
                  <a:schemeClr val="tx1"/>
                </a:solidFill>
              </a:rPr>
              <a:t>Reference to the safety data sheet (SDS)</a:t>
            </a:r>
          </a:p>
          <a:p>
            <a:endParaRPr lang="en-CA" dirty="0">
              <a:solidFill>
                <a:schemeClr val="tx1"/>
              </a:solidFill>
            </a:endParaRPr>
          </a:p>
          <a:p>
            <a:r>
              <a:rPr lang="en-CA" dirty="0">
                <a:solidFill>
                  <a:schemeClr val="tx1"/>
                </a:solidFill>
              </a:rPr>
              <a:t>Workplace labels can be printed from </a:t>
            </a:r>
            <a:r>
              <a:rPr lang="en-CA" dirty="0">
                <a:solidFill>
                  <a:srgbClr val="FF0000"/>
                </a:solidFill>
              </a:rPr>
              <a:t>www.msdsforschools.ca</a:t>
            </a:r>
            <a:r>
              <a:rPr lang="en-CA" dirty="0"/>
              <a:t>.</a:t>
            </a:r>
            <a:endParaRPr lang="en-CA" dirty="0">
              <a:solidFill>
                <a:srgbClr val="FF0000"/>
              </a:solidFill>
            </a:endParaRPr>
          </a:p>
          <a:p>
            <a:endParaRPr lang="en-CA" dirty="0"/>
          </a:p>
          <a:p>
            <a:r>
              <a:rPr lang="en-CA" dirty="0">
                <a:solidFill>
                  <a:schemeClr val="tx1"/>
                </a:solidFill>
              </a:rPr>
              <a:t>There are two situations when a workplace label is not necessary. When a hazardous product is:</a:t>
            </a:r>
          </a:p>
          <a:p>
            <a:pPr marL="342900" indent="-342900">
              <a:buFont typeface="Arial" panose="020B0604020202020204" pitchFamily="34" charset="0"/>
              <a:buChar char="•"/>
            </a:pPr>
            <a:r>
              <a:rPr lang="en-CA" dirty="0">
                <a:solidFill>
                  <a:schemeClr val="tx1"/>
                </a:solidFill>
              </a:rPr>
              <a:t>poured into a container and it is going to be used </a:t>
            </a:r>
            <a:r>
              <a:rPr lang="en-CA" b="1" dirty="0">
                <a:solidFill>
                  <a:schemeClr val="tx1"/>
                </a:solidFill>
              </a:rPr>
              <a:t>immediately</a:t>
            </a:r>
            <a:r>
              <a:rPr lang="en-CA" dirty="0">
                <a:solidFill>
                  <a:schemeClr val="tx1"/>
                </a:solidFill>
              </a:rPr>
              <a:t>, or</a:t>
            </a:r>
          </a:p>
          <a:p>
            <a:pPr marL="342900" indent="-342900">
              <a:buFont typeface="Arial" panose="020B0604020202020204" pitchFamily="34" charset="0"/>
              <a:buChar char="•"/>
            </a:pPr>
            <a:r>
              <a:rPr lang="en-CA" dirty="0">
                <a:solidFill>
                  <a:schemeClr val="tx1"/>
                </a:solidFill>
              </a:rPr>
              <a:t>"under the control of the person who decanted it". If the person who poured the product into another container will be the only person using it, and the product will be used during one shift, a full workplace label is not required. </a:t>
            </a:r>
            <a:r>
              <a:rPr lang="en-CA" b="1" dirty="0" smtClean="0">
                <a:solidFill>
                  <a:srgbClr val="FF0000"/>
                </a:solidFill>
              </a:rPr>
              <a:t>HOWEVER</a:t>
            </a:r>
            <a:r>
              <a:rPr lang="en-CA" dirty="0">
                <a:solidFill>
                  <a:srgbClr val="FF0000"/>
                </a:solidFill>
              </a:rPr>
              <a:t>, </a:t>
            </a:r>
            <a:r>
              <a:rPr lang="en-CA" b="1" dirty="0">
                <a:solidFill>
                  <a:srgbClr val="FF0000"/>
                </a:solidFill>
              </a:rPr>
              <a:t>THE CONTAINER MUST STILL BE IDENTIFIED WITH THE PRODUCT IDENTIFIER (NAME</a:t>
            </a:r>
            <a:r>
              <a:rPr lang="en-CA" b="1" dirty="0" smtClean="0">
                <a:solidFill>
                  <a:srgbClr val="FF0000"/>
                </a:solidFill>
              </a:rPr>
              <a:t>).</a:t>
            </a:r>
            <a:endParaRPr lang="en-CA" b="1" dirty="0">
              <a:solidFill>
                <a:srgbClr val="FF000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11167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custDataLst>
              <p:tags r:id="rId2"/>
            </p:custDataLst>
          </p:nvPr>
        </p:nvSpPr>
        <p:spPr>
          <a:xfrm>
            <a:off x="2863839" y="767775"/>
            <a:ext cx="3305677" cy="3967638"/>
          </a:xfrm>
          <a:prstGeom prst="roundRect">
            <a:avLst/>
          </a:prstGeom>
          <a:effectLst>
            <a:outerShdw blurRad="76200" dir="13500000" sy="23000" kx="12000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a:effectLst>
                <a:outerShdw blurRad="38100" dist="38100" dir="2700000" algn="tl">
                  <a:srgbClr val="000000">
                    <a:alpha val="43137"/>
                  </a:srgbClr>
                </a:outerShdw>
              </a:effectLst>
            </a:endParaRPr>
          </a:p>
        </p:txBody>
      </p:sp>
      <p:sp>
        <p:nvSpPr>
          <p:cNvPr id="2" name="Title 1"/>
          <p:cNvSpPr>
            <a:spLocks noGrp="1"/>
          </p:cNvSpPr>
          <p:nvPr>
            <p:ph type="title"/>
            <p:custDataLst>
              <p:tags r:id="rId3"/>
            </p:custDataLst>
          </p:nvPr>
        </p:nvSpPr>
        <p:spPr>
          <a:xfrm>
            <a:off x="1676400" y="285750"/>
            <a:ext cx="5486400" cy="425054"/>
          </a:xfrm>
        </p:spPr>
        <p:txBody>
          <a:bodyPr>
            <a:noAutofit/>
          </a:bodyPr>
          <a:lstStyle/>
          <a:p>
            <a:pPr algn="ctr"/>
            <a:r>
              <a:rPr lang="en-CA" sz="3200" dirty="0">
                <a:solidFill>
                  <a:schemeClr val="tx1"/>
                </a:solidFill>
              </a:rPr>
              <a:t> Workplace Label: Example 1</a:t>
            </a:r>
            <a:endParaRPr lang="en-US" sz="3200" dirty="0">
              <a:solidFill>
                <a:schemeClr val="tx1"/>
              </a:solidFill>
            </a:endParaRPr>
          </a:p>
        </p:txBody>
      </p:sp>
      <p:pic>
        <p:nvPicPr>
          <p:cNvPr id="5"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3839" y="1733550"/>
            <a:ext cx="1746003" cy="174600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7324" y="1767909"/>
            <a:ext cx="1664383" cy="1677286"/>
          </a:xfrm>
          <a:prstGeom prst="rect">
            <a:avLst/>
          </a:prstGeom>
        </p:spPr>
      </p:pic>
      <p:sp>
        <p:nvSpPr>
          <p:cNvPr id="8" name="TextBox 7"/>
          <p:cNvSpPr txBox="1"/>
          <p:nvPr>
            <p:custDataLst>
              <p:tags r:id="rId4"/>
            </p:custDataLst>
          </p:nvPr>
        </p:nvSpPr>
        <p:spPr>
          <a:xfrm>
            <a:off x="2863839" y="767776"/>
            <a:ext cx="3290231" cy="584775"/>
          </a:xfrm>
          <a:prstGeom prst="rect">
            <a:avLst/>
          </a:prstGeom>
          <a:noFill/>
        </p:spPr>
        <p:txBody>
          <a:bodyPr wrap="square" rtlCol="0">
            <a:spAutoFit/>
          </a:bodyPr>
          <a:lstStyle/>
          <a:p>
            <a:pPr algn="ctr"/>
            <a:r>
              <a:rPr lang="en-CA" sz="3200" b="1" dirty="0" smtClean="0">
                <a:latin typeface="+mj-lt"/>
              </a:rPr>
              <a:t>PRODUCT XYZ</a:t>
            </a:r>
            <a:endParaRPr lang="en-CA" sz="3200" b="1" dirty="0">
              <a:latin typeface="+mj-lt"/>
            </a:endParaRPr>
          </a:p>
        </p:txBody>
      </p:sp>
      <p:sp>
        <p:nvSpPr>
          <p:cNvPr id="9" name="TextBox 8"/>
          <p:cNvSpPr txBox="1"/>
          <p:nvPr>
            <p:custDataLst>
              <p:tags r:id="rId5"/>
            </p:custDataLst>
          </p:nvPr>
        </p:nvSpPr>
        <p:spPr>
          <a:xfrm>
            <a:off x="2903596" y="3867150"/>
            <a:ext cx="3268604" cy="830997"/>
          </a:xfrm>
          <a:prstGeom prst="rect">
            <a:avLst/>
          </a:prstGeom>
          <a:noFill/>
          <a:ln>
            <a:noFill/>
          </a:ln>
        </p:spPr>
        <p:txBody>
          <a:bodyPr wrap="square" rtlCol="0">
            <a:spAutoFit/>
          </a:bodyPr>
          <a:lstStyle/>
          <a:p>
            <a:pPr algn="ctr"/>
            <a:r>
              <a:rPr lang="en-CA" sz="1600" b="1" dirty="0" smtClean="0"/>
              <a:t>Fatal if swallowed.</a:t>
            </a:r>
          </a:p>
          <a:p>
            <a:pPr algn="ctr"/>
            <a:r>
              <a:rPr lang="en-CA" sz="1600" b="1" dirty="0" smtClean="0"/>
              <a:t>Causes skin irritation.</a:t>
            </a:r>
            <a:endParaRPr lang="en-CA" sz="1600" b="1" dirty="0"/>
          </a:p>
          <a:p>
            <a:pPr algn="ctr"/>
            <a:r>
              <a:rPr lang="en-CA" sz="1600" b="1" dirty="0" smtClean="0"/>
              <a:t>See SDS for more information.</a:t>
            </a:r>
            <a:endParaRPr lang="en-CA" sz="1600" b="1" dirty="0"/>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14191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custDataLst>
              <p:tags r:id="rId2"/>
            </p:custDataLst>
          </p:nvPr>
        </p:nvSpPr>
        <p:spPr>
          <a:xfrm>
            <a:off x="2057400" y="1171536"/>
            <a:ext cx="4724399" cy="2619414"/>
          </a:xfrm>
          <a:prstGeom prst="roundRect">
            <a:avLst/>
          </a:prstGeom>
          <a:effectLst>
            <a:outerShdw blurRad="76200" dir="13500000" sy="23000" kx="12000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 name="Title 1"/>
          <p:cNvSpPr>
            <a:spLocks noGrp="1"/>
          </p:cNvSpPr>
          <p:nvPr>
            <p:ph type="title"/>
            <p:custDataLst>
              <p:tags r:id="rId3"/>
            </p:custDataLst>
          </p:nvPr>
        </p:nvSpPr>
        <p:spPr>
          <a:xfrm>
            <a:off x="1676400" y="285750"/>
            <a:ext cx="5486400" cy="425054"/>
          </a:xfrm>
        </p:spPr>
        <p:txBody>
          <a:bodyPr>
            <a:noAutofit/>
          </a:bodyPr>
          <a:lstStyle/>
          <a:p>
            <a:pPr algn="ctr"/>
            <a:r>
              <a:rPr lang="en-CA" sz="3200" dirty="0">
                <a:solidFill>
                  <a:schemeClr val="tx1"/>
                </a:solidFill>
              </a:rPr>
              <a:t>Workplace Label: Example 2</a:t>
            </a:r>
            <a:endParaRPr lang="en-US" sz="3200" dirty="0">
              <a:solidFill>
                <a:schemeClr val="tx1"/>
              </a:solidFill>
            </a:endParaRPr>
          </a:p>
        </p:txBody>
      </p:sp>
      <p:sp>
        <p:nvSpPr>
          <p:cNvPr id="10" name="Content Placeholder 2"/>
          <p:cNvSpPr txBox="1">
            <a:spLocks/>
          </p:cNvSpPr>
          <p:nvPr>
            <p:custDataLst>
              <p:tags r:id="rId4"/>
            </p:custDataLst>
          </p:nvPr>
        </p:nvSpPr>
        <p:spPr>
          <a:xfrm>
            <a:off x="3063652" y="1171536"/>
            <a:ext cx="2823491" cy="790614"/>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Tx/>
              <a:buNone/>
              <a:defRPr sz="2800" b="0" i="0" u="none" kern="120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13716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4pPr>
            <a:lvl5pPr marL="182880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en-CA" b="1" dirty="0" smtClean="0">
                <a:solidFill>
                  <a:schemeClr val="tx1"/>
                </a:solidFill>
                <a:latin typeface="+mj-lt"/>
              </a:rPr>
              <a:t>PRODUCT ABC</a:t>
            </a:r>
            <a:endParaRPr lang="en-CA" b="1" dirty="0">
              <a:solidFill>
                <a:schemeClr val="tx1"/>
              </a:solidFill>
              <a:latin typeface="+mj-lt"/>
            </a:endParaRPr>
          </a:p>
        </p:txBody>
      </p:sp>
      <p:sp>
        <p:nvSpPr>
          <p:cNvPr id="12" name="TextBox 11"/>
          <p:cNvSpPr txBox="1"/>
          <p:nvPr>
            <p:custDataLst>
              <p:tags r:id="rId5"/>
            </p:custDataLst>
          </p:nvPr>
        </p:nvSpPr>
        <p:spPr>
          <a:xfrm>
            <a:off x="1981200" y="1960424"/>
            <a:ext cx="4896544" cy="1754326"/>
          </a:xfrm>
          <a:prstGeom prst="rect">
            <a:avLst/>
          </a:prstGeom>
          <a:noFill/>
        </p:spPr>
        <p:txBody>
          <a:bodyPr wrap="square" rtlCol="0">
            <a:spAutoFit/>
          </a:bodyPr>
          <a:lstStyle/>
          <a:p>
            <a:pPr algn="ctr"/>
            <a:r>
              <a:rPr lang="en-CA" dirty="0" smtClean="0"/>
              <a:t>Fatal if swallowed.</a:t>
            </a:r>
          </a:p>
          <a:p>
            <a:pPr algn="ctr"/>
            <a:r>
              <a:rPr lang="en-CA" dirty="0" smtClean="0"/>
              <a:t>Causes skin irritation.</a:t>
            </a:r>
          </a:p>
          <a:p>
            <a:pPr algn="ctr"/>
            <a:endParaRPr lang="en-CA" dirty="0" smtClean="0"/>
          </a:p>
          <a:p>
            <a:pPr algn="ctr"/>
            <a:r>
              <a:rPr lang="en-CA" dirty="0" smtClean="0"/>
              <a:t>Wear protective gloves.</a:t>
            </a:r>
          </a:p>
          <a:p>
            <a:pPr algn="ctr"/>
            <a:endParaRPr lang="en-CA" dirty="0"/>
          </a:p>
          <a:p>
            <a:pPr algn="ctr"/>
            <a:r>
              <a:rPr lang="en-CA" dirty="0" smtClean="0"/>
              <a:t>See SDS for more information.</a:t>
            </a:r>
            <a:endParaRPr lang="en-CA"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9348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Introduction</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lstStyle/>
          <a:p>
            <a:pPr marL="342900" indent="-342900">
              <a:buFont typeface="Arial" panose="020B0604020202020204" pitchFamily="34" charset="0"/>
              <a:buChar char="•"/>
            </a:pPr>
            <a:r>
              <a:rPr lang="en-CA" dirty="0">
                <a:solidFill>
                  <a:schemeClr val="tx1"/>
                </a:solidFill>
              </a:rPr>
              <a:t>WHMIS is aligning with the Globally Harmonized System (GHS) for classifying and labelling chemicals.</a:t>
            </a:r>
          </a:p>
          <a:p>
            <a:pPr marL="342900" indent="-342900">
              <a:buFont typeface="Arial" panose="020B0604020202020204" pitchFamily="34" charset="0"/>
              <a:buChar char="•"/>
            </a:pPr>
            <a:r>
              <a:rPr lang="en-CA" dirty="0">
                <a:solidFill>
                  <a:schemeClr val="tx1"/>
                </a:solidFill>
              </a:rPr>
              <a:t>GHS does not replace WHMIS, but changes it.</a:t>
            </a:r>
          </a:p>
          <a:p>
            <a:pPr marL="342900" indent="-342900">
              <a:buFont typeface="Arial" panose="020B0604020202020204" pitchFamily="34" charset="0"/>
              <a:buChar char="•"/>
            </a:pPr>
            <a:r>
              <a:rPr lang="en-CA" dirty="0">
                <a:solidFill>
                  <a:schemeClr val="tx1"/>
                </a:solidFill>
              </a:rPr>
              <a:t>Original WHMIS will be referred to as WHMIS 1988.</a:t>
            </a:r>
          </a:p>
          <a:p>
            <a:pPr marL="342900" indent="-342900">
              <a:buFont typeface="Arial" panose="020B0604020202020204" pitchFamily="34" charset="0"/>
              <a:buChar char="•"/>
            </a:pPr>
            <a:r>
              <a:rPr lang="en-CA" dirty="0">
                <a:solidFill>
                  <a:schemeClr val="tx1"/>
                </a:solidFill>
              </a:rPr>
              <a:t>WHMIS aligned with GHS is called WHMIS 2015.</a:t>
            </a:r>
          </a:p>
          <a:p>
            <a:pPr marL="342900" indent="-342900">
              <a:buFont typeface="Arial" panose="020B0604020202020204" pitchFamily="34" charset="0"/>
              <a:buChar char="•"/>
            </a:pPr>
            <a:r>
              <a:rPr lang="en-CA" dirty="0">
                <a:solidFill>
                  <a:schemeClr val="tx1"/>
                </a:solidFill>
              </a:rPr>
              <a:t>As WHMIS aligns with GHS, you will start to see new pictograms (symbols) and new requirements for labels and safety data sheets.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068889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676400" y="285750"/>
            <a:ext cx="5486400" cy="425054"/>
          </a:xfrm>
        </p:spPr>
        <p:txBody>
          <a:bodyPr>
            <a:noAutofit/>
          </a:bodyPr>
          <a:lstStyle/>
          <a:p>
            <a:pPr algn="ctr"/>
            <a:r>
              <a:rPr lang="en-CA" sz="3200" dirty="0">
                <a:solidFill>
                  <a:schemeClr val="tx1"/>
                </a:solidFill>
              </a:rPr>
              <a:t>WHMIS Hazard Groups</a:t>
            </a:r>
            <a:endParaRPr lang="en-US" sz="3200" dirty="0">
              <a:solidFill>
                <a:schemeClr val="tx1"/>
              </a:solidFill>
            </a:endParaRPr>
          </a:p>
        </p:txBody>
      </p:sp>
      <p:sp>
        <p:nvSpPr>
          <p:cNvPr id="6" name="TextBox 5"/>
          <p:cNvSpPr txBox="1"/>
          <p:nvPr>
            <p:custDataLst>
              <p:tags r:id="rId3"/>
            </p:custDataLst>
          </p:nvPr>
        </p:nvSpPr>
        <p:spPr>
          <a:xfrm>
            <a:off x="533400" y="819150"/>
            <a:ext cx="8064896" cy="1200329"/>
          </a:xfrm>
          <a:prstGeom prst="rect">
            <a:avLst/>
          </a:prstGeom>
          <a:noFill/>
        </p:spPr>
        <p:txBody>
          <a:bodyPr wrap="square" rtlCol="0">
            <a:spAutoFit/>
          </a:bodyPr>
          <a:lstStyle/>
          <a:p>
            <a:r>
              <a:rPr lang="en-CA" dirty="0" smtClean="0"/>
              <a:t>WHMIS 2015 uses two of the three GHS hazard groups: PHYSICAL and HEALTH. Canada has not adopted the Environmental hazard group.</a:t>
            </a:r>
          </a:p>
          <a:p>
            <a:endParaRPr lang="en-CA" dirty="0" smtClean="0"/>
          </a:p>
          <a:p>
            <a:r>
              <a:rPr lang="en-CA" dirty="0"/>
              <a:t>Each group </a:t>
            </a:r>
            <a:r>
              <a:rPr lang="en-CA" dirty="0" smtClean="0"/>
              <a:t>is broken down into multiple classes.</a:t>
            </a:r>
            <a:endParaRPr lang="en-CA" dirty="0"/>
          </a:p>
        </p:txBody>
      </p:sp>
      <p:sp>
        <p:nvSpPr>
          <p:cNvPr id="7" name="TextBox 6"/>
          <p:cNvSpPr txBox="1"/>
          <p:nvPr>
            <p:custDataLst>
              <p:tags r:id="rId4"/>
            </p:custDataLst>
          </p:nvPr>
        </p:nvSpPr>
        <p:spPr>
          <a:xfrm>
            <a:off x="1303414" y="3157963"/>
            <a:ext cx="2362200"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PHYSICAL</a:t>
            </a:r>
          </a:p>
          <a:p>
            <a:pPr algn="ctr"/>
            <a:r>
              <a:rPr lang="en-CA" dirty="0" smtClean="0"/>
              <a:t>HAZARD GROUP</a:t>
            </a:r>
            <a:endParaRPr lang="en-CA" dirty="0"/>
          </a:p>
        </p:txBody>
      </p:sp>
      <p:sp>
        <p:nvSpPr>
          <p:cNvPr id="8" name="TextBox 7"/>
          <p:cNvSpPr txBox="1"/>
          <p:nvPr>
            <p:custDataLst>
              <p:tags r:id="rId5"/>
            </p:custDataLst>
          </p:nvPr>
        </p:nvSpPr>
        <p:spPr>
          <a:xfrm>
            <a:off x="5819016" y="3157963"/>
            <a:ext cx="2189998"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HEALTH HAZARD GROUP</a:t>
            </a:r>
            <a:endParaRPr lang="en-CA" dirty="0"/>
          </a:p>
        </p:txBody>
      </p:sp>
      <p:sp>
        <p:nvSpPr>
          <p:cNvPr id="9" name="TextBox 8"/>
          <p:cNvSpPr txBox="1"/>
          <p:nvPr>
            <p:custDataLst>
              <p:tags r:id="rId6"/>
            </p:custDataLst>
          </p:nvPr>
        </p:nvSpPr>
        <p:spPr>
          <a:xfrm>
            <a:off x="762000" y="4396060"/>
            <a:ext cx="2258799"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PHYSICAL HAZARD GROUP CLASSES</a:t>
            </a:r>
            <a:endParaRPr lang="en-CA" sz="1600" dirty="0"/>
          </a:p>
        </p:txBody>
      </p:sp>
      <p:sp>
        <p:nvSpPr>
          <p:cNvPr id="11" name="TextBox 10"/>
          <p:cNvSpPr txBox="1"/>
          <p:nvPr>
            <p:custDataLst>
              <p:tags r:id="rId7"/>
            </p:custDataLst>
          </p:nvPr>
        </p:nvSpPr>
        <p:spPr>
          <a:xfrm>
            <a:off x="6465468" y="4422283"/>
            <a:ext cx="2016224"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HEALTH HAZARD GROUP CLASSES</a:t>
            </a:r>
            <a:endParaRPr lang="en-CA" sz="1600" dirty="0"/>
          </a:p>
        </p:txBody>
      </p:sp>
      <p:sp>
        <p:nvSpPr>
          <p:cNvPr id="14" name="TextBox 13"/>
          <p:cNvSpPr txBox="1"/>
          <p:nvPr>
            <p:custDataLst>
              <p:tags r:id="rId8"/>
            </p:custDataLst>
          </p:nvPr>
        </p:nvSpPr>
        <p:spPr>
          <a:xfrm>
            <a:off x="3296446" y="2110085"/>
            <a:ext cx="2893208" cy="46166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2400" b="1" dirty="0" smtClean="0"/>
              <a:t>WHMIS 2015</a:t>
            </a:r>
            <a:endParaRPr lang="en-CA" sz="2400" b="1" dirty="0"/>
          </a:p>
        </p:txBody>
      </p:sp>
      <p:sp>
        <p:nvSpPr>
          <p:cNvPr id="15" name="Down Arrow 14"/>
          <p:cNvSpPr/>
          <p:nvPr>
            <p:custDataLst>
              <p:tags r:id="rId9"/>
            </p:custDataLst>
          </p:nvPr>
        </p:nvSpPr>
        <p:spPr>
          <a:xfrm rot="2613777">
            <a:off x="3459360" y="2617851"/>
            <a:ext cx="192148" cy="54957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6" name="Down Arrow 15"/>
          <p:cNvSpPr/>
          <p:nvPr>
            <p:custDataLst>
              <p:tags r:id="rId10"/>
            </p:custDataLst>
          </p:nvPr>
        </p:nvSpPr>
        <p:spPr>
          <a:xfrm rot="19059906" flipH="1">
            <a:off x="5833745" y="2568028"/>
            <a:ext cx="215319" cy="59047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7" name="Down Arrow 16"/>
          <p:cNvSpPr/>
          <p:nvPr>
            <p:custDataLst>
              <p:tags r:id="rId11"/>
            </p:custDataLst>
          </p:nvPr>
        </p:nvSpPr>
        <p:spPr>
          <a:xfrm rot="2613777">
            <a:off x="2486834" y="3812333"/>
            <a:ext cx="192148" cy="54957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8" name="Down Arrow 17"/>
          <p:cNvSpPr/>
          <p:nvPr>
            <p:custDataLst>
              <p:tags r:id="rId12"/>
            </p:custDataLst>
          </p:nvPr>
        </p:nvSpPr>
        <p:spPr>
          <a:xfrm rot="19059906" flipH="1">
            <a:off x="6801842" y="3836293"/>
            <a:ext cx="215319" cy="59047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417165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285750"/>
            <a:ext cx="8458200" cy="425054"/>
          </a:xfrm>
        </p:spPr>
        <p:txBody>
          <a:bodyPr>
            <a:noAutofit/>
          </a:bodyPr>
          <a:lstStyle/>
          <a:p>
            <a:pPr algn="ctr"/>
            <a:r>
              <a:rPr lang="en-CA" sz="2800" dirty="0">
                <a:solidFill>
                  <a:schemeClr val="tx1"/>
                </a:solidFill>
              </a:rPr>
              <a:t>WHMIS Hazard Groups: Categories &amp; Subcategories </a:t>
            </a:r>
            <a:endParaRPr lang="en-US" sz="2800" dirty="0">
              <a:solidFill>
                <a:schemeClr val="tx1"/>
              </a:solidFill>
            </a:endParaRPr>
          </a:p>
        </p:txBody>
      </p:sp>
      <p:sp>
        <p:nvSpPr>
          <p:cNvPr id="6" name="TextBox 5"/>
          <p:cNvSpPr txBox="1"/>
          <p:nvPr>
            <p:custDataLst>
              <p:tags r:id="rId3"/>
            </p:custDataLst>
          </p:nvPr>
        </p:nvSpPr>
        <p:spPr>
          <a:xfrm>
            <a:off x="533400" y="819150"/>
            <a:ext cx="8064896" cy="646331"/>
          </a:xfrm>
          <a:prstGeom prst="rect">
            <a:avLst/>
          </a:prstGeom>
          <a:noFill/>
        </p:spPr>
        <p:txBody>
          <a:bodyPr wrap="square" rtlCol="0">
            <a:spAutoFit/>
          </a:bodyPr>
          <a:lstStyle/>
          <a:p>
            <a:r>
              <a:rPr lang="en-CA" dirty="0" smtClean="0"/>
              <a:t>Each </a:t>
            </a:r>
            <a:r>
              <a:rPr lang="en-CA" dirty="0"/>
              <a:t>hazard group class is divided into categories. </a:t>
            </a:r>
          </a:p>
          <a:p>
            <a:r>
              <a:rPr lang="en-CA" dirty="0"/>
              <a:t>Each category can be further divided in a subcategory</a:t>
            </a:r>
            <a:r>
              <a:rPr lang="en-CA" dirty="0" smtClean="0"/>
              <a:t>.</a:t>
            </a:r>
            <a:endParaRPr lang="en-CA" dirty="0"/>
          </a:p>
        </p:txBody>
      </p:sp>
      <p:sp>
        <p:nvSpPr>
          <p:cNvPr id="13" name="TextBox 12"/>
          <p:cNvSpPr txBox="1"/>
          <p:nvPr>
            <p:custDataLst>
              <p:tags r:id="rId4"/>
            </p:custDataLst>
          </p:nvPr>
        </p:nvSpPr>
        <p:spPr>
          <a:xfrm>
            <a:off x="549965" y="1934946"/>
            <a:ext cx="1895324"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PHYSICAL</a:t>
            </a:r>
          </a:p>
          <a:p>
            <a:pPr algn="ctr"/>
            <a:r>
              <a:rPr lang="en-CA" dirty="0" smtClean="0"/>
              <a:t>HAZARD GROUP</a:t>
            </a:r>
            <a:endParaRPr lang="en-CA" dirty="0"/>
          </a:p>
        </p:txBody>
      </p:sp>
      <p:sp>
        <p:nvSpPr>
          <p:cNvPr id="19" name="TextBox 18"/>
          <p:cNvSpPr txBox="1"/>
          <p:nvPr>
            <p:custDataLst>
              <p:tags r:id="rId5"/>
            </p:custDataLst>
          </p:nvPr>
        </p:nvSpPr>
        <p:spPr>
          <a:xfrm>
            <a:off x="6705600" y="2001619"/>
            <a:ext cx="1938010"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HEALTH HAZARD GROUP</a:t>
            </a:r>
            <a:endParaRPr lang="en-CA" dirty="0"/>
          </a:p>
        </p:txBody>
      </p:sp>
      <p:sp>
        <p:nvSpPr>
          <p:cNvPr id="20" name="TextBox 19"/>
          <p:cNvSpPr txBox="1"/>
          <p:nvPr>
            <p:custDataLst>
              <p:tags r:id="rId6"/>
            </p:custDataLst>
          </p:nvPr>
        </p:nvSpPr>
        <p:spPr>
          <a:xfrm>
            <a:off x="533400" y="2876550"/>
            <a:ext cx="1911890"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PHYSICAL HAZARD GROUP CLASSES</a:t>
            </a:r>
            <a:endParaRPr lang="en-CA" sz="1600" dirty="0"/>
          </a:p>
        </p:txBody>
      </p:sp>
      <p:sp>
        <p:nvSpPr>
          <p:cNvPr id="21" name="TextBox 20"/>
          <p:cNvSpPr txBox="1"/>
          <p:nvPr>
            <p:custDataLst>
              <p:tags r:id="rId7"/>
            </p:custDataLst>
          </p:nvPr>
        </p:nvSpPr>
        <p:spPr>
          <a:xfrm>
            <a:off x="6705599" y="2914251"/>
            <a:ext cx="1938011"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HEALTH HAZARD GROUP CLASSES</a:t>
            </a:r>
            <a:endParaRPr lang="en-CA" sz="1600" dirty="0"/>
          </a:p>
        </p:txBody>
      </p:sp>
      <p:sp>
        <p:nvSpPr>
          <p:cNvPr id="22" name="Down Arrow 21"/>
          <p:cNvSpPr/>
          <p:nvPr>
            <p:custDataLst>
              <p:tags r:id="rId8"/>
            </p:custDataLst>
          </p:nvPr>
        </p:nvSpPr>
        <p:spPr>
          <a:xfrm>
            <a:off x="1463781" y="2597037"/>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TextBox 23"/>
          <p:cNvSpPr txBox="1"/>
          <p:nvPr>
            <p:custDataLst>
              <p:tags r:id="rId9"/>
            </p:custDataLst>
          </p:nvPr>
        </p:nvSpPr>
        <p:spPr>
          <a:xfrm>
            <a:off x="549965" y="3747810"/>
            <a:ext cx="1895324" cy="307777"/>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400" dirty="0" smtClean="0"/>
              <a:t>CATEGORIES</a:t>
            </a:r>
            <a:endParaRPr lang="en-CA" sz="1400" dirty="0"/>
          </a:p>
        </p:txBody>
      </p:sp>
      <p:sp>
        <p:nvSpPr>
          <p:cNvPr id="25" name="TextBox 24"/>
          <p:cNvSpPr txBox="1"/>
          <p:nvPr>
            <p:custDataLst>
              <p:tags r:id="rId10"/>
            </p:custDataLst>
          </p:nvPr>
        </p:nvSpPr>
        <p:spPr>
          <a:xfrm>
            <a:off x="6705600" y="3763765"/>
            <a:ext cx="1938010" cy="307777"/>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400" dirty="0" smtClean="0"/>
              <a:t>CATEGORIES</a:t>
            </a:r>
            <a:endParaRPr lang="en-CA" sz="1400" dirty="0"/>
          </a:p>
        </p:txBody>
      </p:sp>
      <p:sp>
        <p:nvSpPr>
          <p:cNvPr id="26" name="TextBox 25"/>
          <p:cNvSpPr txBox="1"/>
          <p:nvPr>
            <p:custDataLst>
              <p:tags r:id="rId11"/>
            </p:custDataLst>
          </p:nvPr>
        </p:nvSpPr>
        <p:spPr>
          <a:xfrm>
            <a:off x="3119244" y="1509370"/>
            <a:ext cx="2893208" cy="523220"/>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2800" b="1" dirty="0" smtClean="0"/>
              <a:t>WHMIS 2015</a:t>
            </a:r>
            <a:endParaRPr lang="en-CA" sz="2800" b="1" dirty="0"/>
          </a:p>
        </p:txBody>
      </p:sp>
      <p:sp>
        <p:nvSpPr>
          <p:cNvPr id="27" name="Down Arrow 26"/>
          <p:cNvSpPr/>
          <p:nvPr>
            <p:custDataLst>
              <p:tags r:id="rId12"/>
            </p:custDataLst>
          </p:nvPr>
        </p:nvSpPr>
        <p:spPr>
          <a:xfrm rot="2613777">
            <a:off x="2678560" y="1661192"/>
            <a:ext cx="216000" cy="54957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8" name="Down Arrow 27"/>
          <p:cNvSpPr/>
          <p:nvPr>
            <p:custDataLst>
              <p:tags r:id="rId13"/>
            </p:custDataLst>
          </p:nvPr>
        </p:nvSpPr>
        <p:spPr>
          <a:xfrm rot="19059906" flipH="1">
            <a:off x="6237063" y="1706753"/>
            <a:ext cx="215319" cy="5508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1" name="TextBox 30"/>
          <p:cNvSpPr txBox="1"/>
          <p:nvPr>
            <p:custDataLst>
              <p:tags r:id="rId14"/>
            </p:custDataLst>
          </p:nvPr>
        </p:nvSpPr>
        <p:spPr>
          <a:xfrm>
            <a:off x="549965" y="4347282"/>
            <a:ext cx="1895323" cy="276999"/>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200" dirty="0" smtClean="0"/>
              <a:t>SUBCATEGORIES</a:t>
            </a:r>
            <a:endParaRPr lang="en-CA" sz="1200" dirty="0"/>
          </a:p>
        </p:txBody>
      </p:sp>
      <p:sp>
        <p:nvSpPr>
          <p:cNvPr id="32" name="TextBox 31"/>
          <p:cNvSpPr txBox="1"/>
          <p:nvPr>
            <p:custDataLst>
              <p:tags r:id="rId15"/>
            </p:custDataLst>
          </p:nvPr>
        </p:nvSpPr>
        <p:spPr>
          <a:xfrm>
            <a:off x="6705600" y="4373800"/>
            <a:ext cx="1938010" cy="276999"/>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200" dirty="0" smtClean="0"/>
              <a:t>SUBCATEGORIES</a:t>
            </a:r>
            <a:endParaRPr lang="en-CA" sz="1200" dirty="0"/>
          </a:p>
        </p:txBody>
      </p:sp>
      <p:sp>
        <p:nvSpPr>
          <p:cNvPr id="36" name="Down Arrow 35"/>
          <p:cNvSpPr/>
          <p:nvPr>
            <p:custDataLst>
              <p:tags r:id="rId16"/>
            </p:custDataLst>
          </p:nvPr>
        </p:nvSpPr>
        <p:spPr>
          <a:xfrm>
            <a:off x="1466510" y="3488628"/>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7" name="Down Arrow 36"/>
          <p:cNvSpPr/>
          <p:nvPr>
            <p:custDataLst>
              <p:tags r:id="rId17"/>
            </p:custDataLst>
          </p:nvPr>
        </p:nvSpPr>
        <p:spPr>
          <a:xfrm>
            <a:off x="1463781" y="4055587"/>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8" name="Down Arrow 37"/>
          <p:cNvSpPr/>
          <p:nvPr>
            <p:custDataLst>
              <p:tags r:id="rId18"/>
            </p:custDataLst>
          </p:nvPr>
        </p:nvSpPr>
        <p:spPr>
          <a:xfrm>
            <a:off x="7620000" y="2647950"/>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9" name="Down Arrow 38"/>
          <p:cNvSpPr/>
          <p:nvPr>
            <p:custDataLst>
              <p:tags r:id="rId19"/>
            </p:custDataLst>
          </p:nvPr>
        </p:nvSpPr>
        <p:spPr>
          <a:xfrm>
            <a:off x="7638962" y="3499024"/>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40" name="Down Arrow 39"/>
          <p:cNvSpPr/>
          <p:nvPr>
            <p:custDataLst>
              <p:tags r:id="rId20"/>
            </p:custDataLst>
          </p:nvPr>
        </p:nvSpPr>
        <p:spPr>
          <a:xfrm>
            <a:off x="7638962" y="4088550"/>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23" name="Picture 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89647" y="38553"/>
            <a:ext cx="634395" cy="475797"/>
          </a:xfrm>
          <a:prstGeom prst="rect">
            <a:avLst/>
          </a:prstGeom>
        </p:spPr>
      </p:pic>
    </p:spTree>
    <p:custDataLst>
      <p:tags r:id="rId1"/>
    </p:custDataLst>
    <p:extLst>
      <p:ext uri="{BB962C8B-B14F-4D97-AF65-F5344CB8AC3E}">
        <p14:creationId xmlns:p14="http://schemas.microsoft.com/office/powerpoint/2010/main" val="4192222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285750"/>
            <a:ext cx="8458200" cy="425054"/>
          </a:xfrm>
        </p:spPr>
        <p:txBody>
          <a:bodyPr>
            <a:noAutofit/>
          </a:bodyPr>
          <a:lstStyle/>
          <a:p>
            <a:pPr algn="ctr"/>
            <a:r>
              <a:rPr lang="en-CA" sz="2800" dirty="0">
                <a:solidFill>
                  <a:schemeClr val="tx1"/>
                </a:solidFill>
              </a:rPr>
              <a:t>Categories &amp; Subcategories</a:t>
            </a:r>
            <a:endParaRPr lang="en-US" sz="2800" dirty="0">
              <a:solidFill>
                <a:schemeClr val="tx1"/>
              </a:solidFill>
            </a:endParaRPr>
          </a:p>
        </p:txBody>
      </p:sp>
      <p:sp>
        <p:nvSpPr>
          <p:cNvPr id="6" name="TextBox 5"/>
          <p:cNvSpPr txBox="1"/>
          <p:nvPr>
            <p:custDataLst>
              <p:tags r:id="rId3"/>
            </p:custDataLst>
          </p:nvPr>
        </p:nvSpPr>
        <p:spPr>
          <a:xfrm>
            <a:off x="533400" y="819150"/>
            <a:ext cx="8064896" cy="3139321"/>
          </a:xfrm>
          <a:prstGeom prst="rect">
            <a:avLst/>
          </a:prstGeom>
          <a:noFill/>
        </p:spPr>
        <p:txBody>
          <a:bodyPr wrap="square" rtlCol="0">
            <a:spAutoFit/>
          </a:bodyPr>
          <a:lstStyle/>
          <a:p>
            <a:r>
              <a:rPr lang="en-CA" dirty="0"/>
              <a:t>All hazard classes have at least one hazard category. </a:t>
            </a:r>
          </a:p>
          <a:p>
            <a:endParaRPr lang="en-CA" dirty="0"/>
          </a:p>
          <a:p>
            <a:pPr marL="285750" indent="-285750">
              <a:buFont typeface="Arial" panose="020B0604020202020204" pitchFamily="34" charset="0"/>
              <a:buChar char="•"/>
            </a:pPr>
            <a:r>
              <a:rPr lang="en-CA" dirty="0"/>
              <a:t>The </a:t>
            </a:r>
            <a:r>
              <a:rPr lang="en-CA" b="1" dirty="0" smtClean="0"/>
              <a:t>category</a:t>
            </a:r>
            <a:r>
              <a:rPr lang="en-CA" dirty="0" smtClean="0"/>
              <a:t> identifies </a:t>
            </a:r>
            <a:r>
              <a:rPr lang="en-CA" dirty="0"/>
              <a:t>the level of the hazard.</a:t>
            </a:r>
          </a:p>
          <a:p>
            <a:pPr marL="285750" indent="-285750">
              <a:buFont typeface="Arial" panose="020B0604020202020204" pitchFamily="34" charset="0"/>
              <a:buChar char="•"/>
            </a:pPr>
            <a:r>
              <a:rPr lang="en-CA" dirty="0"/>
              <a:t>Categories are assigned a number (e.g. 1, 2, 3, 4). The lower the category number the more hazardous the hazard (i.e. </a:t>
            </a:r>
            <a:r>
              <a:rPr lang="en-CA" dirty="0" smtClean="0"/>
              <a:t>1 &gt; 2 &gt; 3 &gt; 4</a:t>
            </a:r>
            <a:r>
              <a:rPr lang="en-CA" dirty="0"/>
              <a:t>).</a:t>
            </a:r>
          </a:p>
          <a:p>
            <a:pPr marL="285750" indent="-285750">
              <a:buFont typeface="Arial" panose="020B0604020202020204" pitchFamily="34" charset="0"/>
              <a:buChar char="•"/>
            </a:pPr>
            <a:r>
              <a:rPr lang="en-CA" dirty="0"/>
              <a:t>Categories can also be referred to as types. Types are assigned a letter (e.g. A, B, C).</a:t>
            </a:r>
          </a:p>
          <a:p>
            <a:endParaRPr lang="en-CA" dirty="0"/>
          </a:p>
          <a:p>
            <a:pPr marL="0" lvl="1" indent="0">
              <a:buNone/>
            </a:pPr>
            <a:r>
              <a:rPr lang="en-CA" dirty="0"/>
              <a:t>Categories can be subdivided into subcategories (e.g. 1A, 1B, 1C).</a:t>
            </a:r>
          </a:p>
          <a:p>
            <a:r>
              <a:rPr lang="en-CA" dirty="0"/>
              <a:t>The subcategory with the higher letter grade is more hazardous  (i.e. </a:t>
            </a:r>
            <a:r>
              <a:rPr lang="en-CA" dirty="0" smtClean="0"/>
              <a:t>1A&gt;1B&gt;1C</a:t>
            </a:r>
            <a:r>
              <a:rPr lang="en-CA" dirty="0"/>
              <a:t>).</a:t>
            </a:r>
          </a:p>
          <a:p>
            <a:endParaRPr lang="en-CA" dirty="0"/>
          </a:p>
        </p:txBody>
      </p:sp>
      <p:sp>
        <p:nvSpPr>
          <p:cNvPr id="29" name="Right Arrow 28"/>
          <p:cNvSpPr/>
          <p:nvPr>
            <p:custDataLst>
              <p:tags r:id="rId4"/>
            </p:custDataLst>
          </p:nvPr>
        </p:nvSpPr>
        <p:spPr>
          <a:xfrm>
            <a:off x="683568" y="3930774"/>
            <a:ext cx="7632848" cy="504056"/>
          </a:xfrm>
          <a:prstGeom prst="rightArrow">
            <a:avLst/>
          </a:prstGeom>
          <a:gradFill flip="none" rotWithShape="1">
            <a:gsLst>
              <a:gs pos="0">
                <a:srgbClr val="FF0000"/>
              </a:gs>
              <a:gs pos="100000">
                <a:schemeClr val="accent1">
                  <a:tint val="44500"/>
                  <a:satMod val="160000"/>
                </a:schemeClr>
              </a:gs>
              <a:gs pos="94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custDataLst>
              <p:tags r:id="rId5"/>
            </p:custDataLst>
          </p:nvPr>
        </p:nvSpPr>
        <p:spPr>
          <a:xfrm>
            <a:off x="683567" y="4366796"/>
            <a:ext cx="1450033" cy="338554"/>
          </a:xfrm>
          <a:prstGeom prst="rect">
            <a:avLst/>
          </a:prstGeom>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600" b="1" dirty="0" smtClean="0"/>
              <a:t>HIGH HAZARD</a:t>
            </a:r>
            <a:endParaRPr lang="en-CA" sz="1600" b="1" dirty="0"/>
          </a:p>
        </p:txBody>
      </p:sp>
      <p:sp>
        <p:nvSpPr>
          <p:cNvPr id="33" name="TextBox 32"/>
          <p:cNvSpPr txBox="1"/>
          <p:nvPr>
            <p:custDataLst>
              <p:tags r:id="rId6"/>
            </p:custDataLst>
          </p:nvPr>
        </p:nvSpPr>
        <p:spPr>
          <a:xfrm>
            <a:off x="6588224" y="4366796"/>
            <a:ext cx="1346844" cy="338554"/>
          </a:xfrm>
          <a:prstGeom prst="rect">
            <a:avLst/>
          </a:prstGeom>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CA" sz="1600" b="1" dirty="0" smtClean="0"/>
              <a:t>LOW HAZARD</a:t>
            </a:r>
            <a:endParaRPr lang="en-CA" sz="1600" b="1" dirty="0"/>
          </a:p>
        </p:txBody>
      </p:sp>
      <p:sp>
        <p:nvSpPr>
          <p:cNvPr id="34" name="TextBox 33"/>
          <p:cNvSpPr txBox="1"/>
          <p:nvPr>
            <p:custDataLst>
              <p:tags r:id="rId7"/>
            </p:custDataLst>
          </p:nvPr>
        </p:nvSpPr>
        <p:spPr>
          <a:xfrm>
            <a:off x="683568" y="3714750"/>
            <a:ext cx="1296144" cy="369332"/>
          </a:xfrm>
          <a:prstGeom prst="rect">
            <a:avLst/>
          </a:prstGeom>
          <a:noFill/>
        </p:spPr>
        <p:txBody>
          <a:bodyPr wrap="square" rtlCol="0">
            <a:spAutoFit/>
          </a:bodyPr>
          <a:lstStyle/>
          <a:p>
            <a:pPr algn="ctr"/>
            <a:r>
              <a:rPr lang="en-CA" b="1" dirty="0" smtClean="0"/>
              <a:t>Category 1</a:t>
            </a:r>
            <a:endParaRPr lang="en-CA" b="1" dirty="0"/>
          </a:p>
        </p:txBody>
      </p:sp>
      <p:sp>
        <p:nvSpPr>
          <p:cNvPr id="35" name="TextBox 34"/>
          <p:cNvSpPr txBox="1"/>
          <p:nvPr>
            <p:custDataLst>
              <p:tags r:id="rId8"/>
            </p:custDataLst>
          </p:nvPr>
        </p:nvSpPr>
        <p:spPr>
          <a:xfrm>
            <a:off x="3810000" y="3714750"/>
            <a:ext cx="1295400" cy="369332"/>
          </a:xfrm>
          <a:prstGeom prst="rect">
            <a:avLst/>
          </a:prstGeom>
          <a:noFill/>
        </p:spPr>
        <p:txBody>
          <a:bodyPr wrap="square" rtlCol="0">
            <a:spAutoFit/>
          </a:bodyPr>
          <a:lstStyle/>
          <a:p>
            <a:pPr algn="ctr"/>
            <a:r>
              <a:rPr lang="en-CA" b="1" dirty="0" smtClean="0"/>
              <a:t>Category 2</a:t>
            </a:r>
            <a:endParaRPr lang="en-CA" b="1" dirty="0"/>
          </a:p>
        </p:txBody>
      </p:sp>
      <p:sp>
        <p:nvSpPr>
          <p:cNvPr id="41" name="TextBox 40"/>
          <p:cNvSpPr txBox="1"/>
          <p:nvPr>
            <p:custDataLst>
              <p:tags r:id="rId9"/>
            </p:custDataLst>
          </p:nvPr>
        </p:nvSpPr>
        <p:spPr>
          <a:xfrm>
            <a:off x="6588224" y="3714750"/>
            <a:ext cx="1260376" cy="369332"/>
          </a:xfrm>
          <a:prstGeom prst="rect">
            <a:avLst/>
          </a:prstGeom>
          <a:noFill/>
        </p:spPr>
        <p:txBody>
          <a:bodyPr wrap="square" rtlCol="0">
            <a:spAutoFit/>
          </a:bodyPr>
          <a:lstStyle/>
          <a:p>
            <a:pPr algn="ctr"/>
            <a:r>
              <a:rPr lang="en-CA" b="1" dirty="0" smtClean="0"/>
              <a:t>Category 3</a:t>
            </a:r>
            <a:endParaRPr lang="en-CA" b="1" dirty="0"/>
          </a:p>
        </p:txBody>
      </p:sp>
      <p:sp>
        <p:nvSpPr>
          <p:cNvPr id="45" name="TextBox 44"/>
          <p:cNvSpPr txBox="1"/>
          <p:nvPr>
            <p:custDataLst>
              <p:tags r:id="rId10"/>
            </p:custDataLst>
          </p:nvPr>
        </p:nvSpPr>
        <p:spPr>
          <a:xfrm>
            <a:off x="2133600" y="4019550"/>
            <a:ext cx="457458" cy="307777"/>
          </a:xfrm>
          <a:prstGeom prst="rect">
            <a:avLst/>
          </a:prstGeom>
          <a:noFill/>
        </p:spPr>
        <p:txBody>
          <a:bodyPr wrap="square" rtlCol="0">
            <a:spAutoFit/>
          </a:bodyPr>
          <a:lstStyle/>
          <a:p>
            <a:pPr algn="ctr"/>
            <a:r>
              <a:rPr lang="en-CA" sz="1400" b="1" dirty="0" smtClean="0">
                <a:solidFill>
                  <a:schemeClr val="bg1"/>
                </a:solidFill>
              </a:rPr>
              <a:t>1A</a:t>
            </a:r>
          </a:p>
        </p:txBody>
      </p:sp>
      <p:sp>
        <p:nvSpPr>
          <p:cNvPr id="46" name="TextBox 45"/>
          <p:cNvSpPr txBox="1"/>
          <p:nvPr>
            <p:custDataLst>
              <p:tags r:id="rId11"/>
            </p:custDataLst>
          </p:nvPr>
        </p:nvSpPr>
        <p:spPr>
          <a:xfrm>
            <a:off x="2743200" y="4019550"/>
            <a:ext cx="399468" cy="307777"/>
          </a:xfrm>
          <a:prstGeom prst="rect">
            <a:avLst/>
          </a:prstGeom>
          <a:noFill/>
        </p:spPr>
        <p:txBody>
          <a:bodyPr wrap="none" rtlCol="0">
            <a:spAutoFit/>
          </a:bodyPr>
          <a:lstStyle/>
          <a:p>
            <a:pPr algn="ctr"/>
            <a:r>
              <a:rPr lang="en-CA" sz="1400" b="1" dirty="0" smtClean="0">
                <a:solidFill>
                  <a:schemeClr val="bg1"/>
                </a:solidFill>
              </a:rPr>
              <a:t>1B</a:t>
            </a:r>
            <a:endParaRPr lang="en-CA" sz="1400" b="1" dirty="0">
              <a:solidFill>
                <a:schemeClr val="bg1"/>
              </a:solidFill>
            </a:endParaRPr>
          </a:p>
        </p:txBody>
      </p:sp>
      <p:sp>
        <p:nvSpPr>
          <p:cNvPr id="47" name="TextBox 46"/>
          <p:cNvSpPr txBox="1"/>
          <p:nvPr>
            <p:custDataLst>
              <p:tags r:id="rId12"/>
            </p:custDataLst>
          </p:nvPr>
        </p:nvSpPr>
        <p:spPr>
          <a:xfrm>
            <a:off x="3339140" y="4019550"/>
            <a:ext cx="394660" cy="307777"/>
          </a:xfrm>
          <a:prstGeom prst="rect">
            <a:avLst/>
          </a:prstGeom>
          <a:noFill/>
        </p:spPr>
        <p:txBody>
          <a:bodyPr wrap="none" rtlCol="0">
            <a:spAutoFit/>
          </a:bodyPr>
          <a:lstStyle/>
          <a:p>
            <a:pPr algn="ctr"/>
            <a:r>
              <a:rPr lang="en-CA" sz="1400" b="1" dirty="0" smtClean="0">
                <a:solidFill>
                  <a:schemeClr val="bg1"/>
                </a:solidFill>
              </a:rPr>
              <a:t>1C</a:t>
            </a:r>
            <a:endParaRPr lang="en-CA" sz="1400" b="1" dirty="0">
              <a:solidFill>
                <a:schemeClr val="bg1"/>
              </a:solidFill>
            </a:endParaRPr>
          </a:p>
        </p:txBody>
      </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09320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custDataLst>
              <p:tags r:id="rId2"/>
            </p:custDataLst>
          </p:nvPr>
        </p:nvSpPr>
        <p:spPr>
          <a:xfrm>
            <a:off x="76201" y="656318"/>
            <a:ext cx="2819400" cy="38966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3"/>
            </p:custDataLst>
          </p:nvPr>
        </p:nvSpPr>
        <p:spPr>
          <a:xfrm>
            <a:off x="1676400" y="285750"/>
            <a:ext cx="5486400" cy="425054"/>
          </a:xfrm>
        </p:spPr>
        <p:txBody>
          <a:bodyPr>
            <a:noAutofit/>
          </a:bodyPr>
          <a:lstStyle/>
          <a:p>
            <a:pPr algn="ctr"/>
            <a:r>
              <a:rPr lang="en-CA" sz="3200" dirty="0" smtClean="0">
                <a:solidFill>
                  <a:schemeClr val="tx1"/>
                </a:solidFill>
              </a:rPr>
              <a:t>Physical Hazard Group</a:t>
            </a:r>
            <a:endParaRPr lang="en-US" sz="3200" dirty="0">
              <a:solidFill>
                <a:schemeClr val="tx1"/>
              </a:solidFill>
            </a:endParaRPr>
          </a:p>
        </p:txBody>
      </p:sp>
      <p:sp>
        <p:nvSpPr>
          <p:cNvPr id="10" name="TextBox 9"/>
          <p:cNvSpPr txBox="1"/>
          <p:nvPr>
            <p:custDataLst>
              <p:tags r:id="rId4"/>
            </p:custDataLst>
          </p:nvPr>
        </p:nvSpPr>
        <p:spPr>
          <a:xfrm>
            <a:off x="549965" y="1244726"/>
            <a:ext cx="1895324"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PHYSICAL</a:t>
            </a:r>
          </a:p>
          <a:p>
            <a:pPr algn="ctr"/>
            <a:r>
              <a:rPr lang="en-CA" dirty="0" smtClean="0"/>
              <a:t>HAZARD GROUP</a:t>
            </a:r>
            <a:endParaRPr lang="en-CA" dirty="0"/>
          </a:p>
        </p:txBody>
      </p:sp>
      <p:sp>
        <p:nvSpPr>
          <p:cNvPr id="11" name="TextBox 10"/>
          <p:cNvSpPr txBox="1"/>
          <p:nvPr>
            <p:custDataLst>
              <p:tags r:id="rId5"/>
            </p:custDataLst>
          </p:nvPr>
        </p:nvSpPr>
        <p:spPr>
          <a:xfrm>
            <a:off x="6705600" y="1311399"/>
            <a:ext cx="1938010"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HEALTH HAZARD GROUP</a:t>
            </a:r>
            <a:endParaRPr lang="en-CA" dirty="0"/>
          </a:p>
        </p:txBody>
      </p:sp>
      <p:sp>
        <p:nvSpPr>
          <p:cNvPr id="12" name="TextBox 11"/>
          <p:cNvSpPr txBox="1"/>
          <p:nvPr>
            <p:custDataLst>
              <p:tags r:id="rId6"/>
            </p:custDataLst>
          </p:nvPr>
        </p:nvSpPr>
        <p:spPr>
          <a:xfrm>
            <a:off x="533400" y="2186330"/>
            <a:ext cx="1911890"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PHYSICAL HAZARD GROUP CLASSES</a:t>
            </a:r>
            <a:endParaRPr lang="en-CA" sz="1600" dirty="0"/>
          </a:p>
        </p:txBody>
      </p:sp>
      <p:sp>
        <p:nvSpPr>
          <p:cNvPr id="13" name="TextBox 12"/>
          <p:cNvSpPr txBox="1"/>
          <p:nvPr>
            <p:custDataLst>
              <p:tags r:id="rId7"/>
            </p:custDataLst>
          </p:nvPr>
        </p:nvSpPr>
        <p:spPr>
          <a:xfrm>
            <a:off x="6705599" y="2224031"/>
            <a:ext cx="1938011"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HEALTH HAZARD GROUP CLASSES</a:t>
            </a:r>
            <a:endParaRPr lang="en-CA" sz="1600" dirty="0"/>
          </a:p>
        </p:txBody>
      </p:sp>
      <p:sp>
        <p:nvSpPr>
          <p:cNvPr id="14" name="Down Arrow 13"/>
          <p:cNvSpPr/>
          <p:nvPr>
            <p:custDataLst>
              <p:tags r:id="rId8"/>
            </p:custDataLst>
          </p:nvPr>
        </p:nvSpPr>
        <p:spPr>
          <a:xfrm>
            <a:off x="1463781" y="1906817"/>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TextBox 14"/>
          <p:cNvSpPr txBox="1"/>
          <p:nvPr>
            <p:custDataLst>
              <p:tags r:id="rId9"/>
            </p:custDataLst>
          </p:nvPr>
        </p:nvSpPr>
        <p:spPr>
          <a:xfrm>
            <a:off x="549965" y="3028950"/>
            <a:ext cx="1895324" cy="307777"/>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400" dirty="0" smtClean="0"/>
              <a:t>CATEGORIES</a:t>
            </a:r>
            <a:endParaRPr lang="en-CA" sz="1400" dirty="0"/>
          </a:p>
        </p:txBody>
      </p:sp>
      <p:sp>
        <p:nvSpPr>
          <p:cNvPr id="16" name="TextBox 15"/>
          <p:cNvSpPr txBox="1"/>
          <p:nvPr>
            <p:custDataLst>
              <p:tags r:id="rId10"/>
            </p:custDataLst>
          </p:nvPr>
        </p:nvSpPr>
        <p:spPr>
          <a:xfrm>
            <a:off x="6705600" y="3073545"/>
            <a:ext cx="1938010" cy="307777"/>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400" dirty="0" smtClean="0"/>
              <a:t>CATEGORIES</a:t>
            </a:r>
            <a:endParaRPr lang="en-CA" sz="1400" dirty="0"/>
          </a:p>
        </p:txBody>
      </p:sp>
      <p:sp>
        <p:nvSpPr>
          <p:cNvPr id="17" name="TextBox 16"/>
          <p:cNvSpPr txBox="1"/>
          <p:nvPr>
            <p:custDataLst>
              <p:tags r:id="rId11"/>
            </p:custDataLst>
          </p:nvPr>
        </p:nvSpPr>
        <p:spPr>
          <a:xfrm>
            <a:off x="3119244" y="819150"/>
            <a:ext cx="2893208" cy="523220"/>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2800" b="1" dirty="0" smtClean="0"/>
              <a:t>WHMIS 2015</a:t>
            </a:r>
            <a:endParaRPr lang="en-CA" sz="2800" b="1" dirty="0"/>
          </a:p>
        </p:txBody>
      </p:sp>
      <p:sp>
        <p:nvSpPr>
          <p:cNvPr id="18" name="Down Arrow 17"/>
          <p:cNvSpPr/>
          <p:nvPr>
            <p:custDataLst>
              <p:tags r:id="rId12"/>
            </p:custDataLst>
          </p:nvPr>
        </p:nvSpPr>
        <p:spPr>
          <a:xfrm rot="2613777">
            <a:off x="2678560" y="970972"/>
            <a:ext cx="216000" cy="54957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9" name="Down Arrow 18"/>
          <p:cNvSpPr/>
          <p:nvPr>
            <p:custDataLst>
              <p:tags r:id="rId13"/>
            </p:custDataLst>
          </p:nvPr>
        </p:nvSpPr>
        <p:spPr>
          <a:xfrm rot="19059906" flipH="1">
            <a:off x="6237063" y="1016533"/>
            <a:ext cx="215319" cy="5508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0" name="TextBox 19"/>
          <p:cNvSpPr txBox="1"/>
          <p:nvPr>
            <p:custDataLst>
              <p:tags r:id="rId14"/>
            </p:custDataLst>
          </p:nvPr>
        </p:nvSpPr>
        <p:spPr>
          <a:xfrm>
            <a:off x="549965" y="3657062"/>
            <a:ext cx="1895323" cy="276999"/>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200" dirty="0" smtClean="0"/>
              <a:t>SUBCATEGORIES</a:t>
            </a:r>
            <a:endParaRPr lang="en-CA" sz="1200" dirty="0"/>
          </a:p>
        </p:txBody>
      </p:sp>
      <p:sp>
        <p:nvSpPr>
          <p:cNvPr id="21" name="TextBox 20"/>
          <p:cNvSpPr txBox="1"/>
          <p:nvPr>
            <p:custDataLst>
              <p:tags r:id="rId15"/>
            </p:custDataLst>
          </p:nvPr>
        </p:nvSpPr>
        <p:spPr>
          <a:xfrm>
            <a:off x="6705600" y="3683580"/>
            <a:ext cx="1938010" cy="276999"/>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200" dirty="0" smtClean="0"/>
              <a:t>SUBCATEGORIES</a:t>
            </a:r>
            <a:endParaRPr lang="en-CA" sz="1200" dirty="0"/>
          </a:p>
        </p:txBody>
      </p:sp>
      <p:sp>
        <p:nvSpPr>
          <p:cNvPr id="22" name="Down Arrow 21"/>
          <p:cNvSpPr/>
          <p:nvPr>
            <p:custDataLst>
              <p:tags r:id="rId16"/>
            </p:custDataLst>
          </p:nvPr>
        </p:nvSpPr>
        <p:spPr>
          <a:xfrm>
            <a:off x="1466510" y="2798408"/>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3" name="Down Arrow 22"/>
          <p:cNvSpPr/>
          <p:nvPr>
            <p:custDataLst>
              <p:tags r:id="rId17"/>
            </p:custDataLst>
          </p:nvPr>
        </p:nvSpPr>
        <p:spPr>
          <a:xfrm>
            <a:off x="1463781" y="3365367"/>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Down Arrow 23"/>
          <p:cNvSpPr/>
          <p:nvPr>
            <p:custDataLst>
              <p:tags r:id="rId18"/>
            </p:custDataLst>
          </p:nvPr>
        </p:nvSpPr>
        <p:spPr>
          <a:xfrm>
            <a:off x="7620000" y="1957730"/>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Down Arrow 24"/>
          <p:cNvSpPr/>
          <p:nvPr>
            <p:custDataLst>
              <p:tags r:id="rId19"/>
            </p:custDataLst>
          </p:nvPr>
        </p:nvSpPr>
        <p:spPr>
          <a:xfrm>
            <a:off x="7638962" y="2808804"/>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6" name="Down Arrow 25"/>
          <p:cNvSpPr/>
          <p:nvPr>
            <p:custDataLst>
              <p:tags r:id="rId20"/>
            </p:custDataLst>
          </p:nvPr>
        </p:nvSpPr>
        <p:spPr>
          <a:xfrm>
            <a:off x="7638962" y="3398330"/>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631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smtClean="0">
                <a:solidFill>
                  <a:schemeClr val="tx1"/>
                </a:solidFill>
              </a:rPr>
              <a:t>Physical Hazard: Flame Pictogram</a:t>
            </a:r>
            <a:endParaRPr lang="en-US" sz="3200" b="1" dirty="0">
              <a:solidFill>
                <a:schemeClr val="tx1"/>
              </a:solidFill>
            </a:endParaRPr>
          </a:p>
        </p:txBody>
      </p:sp>
      <p:sp>
        <p:nvSpPr>
          <p:cNvPr id="7" name="Content Placeholder 5"/>
          <p:cNvSpPr>
            <a:spLocks noGrp="1"/>
          </p:cNvSpPr>
          <p:nvPr>
            <p:ph sz="half" idx="4294967295"/>
            <p:custDataLst>
              <p:tags r:id="rId3"/>
            </p:custDataLst>
          </p:nvPr>
        </p:nvSpPr>
        <p:spPr>
          <a:xfrm>
            <a:off x="3962400" y="2016492"/>
            <a:ext cx="4038600" cy="2049091"/>
          </a:xfrm>
          <a:prstGeom prst="rect">
            <a:avLst/>
          </a:prstGeom>
        </p:spPr>
        <p:txBody>
          <a:bodyPr>
            <a:noAutofit/>
          </a:bodyPr>
          <a:lstStyle/>
          <a:p>
            <a:pPr marL="285750" indent="-285750">
              <a:spcBef>
                <a:spcPts val="0"/>
              </a:spcBef>
              <a:buFont typeface="Arial" panose="020B0604020202020204" pitchFamily="34" charset="0"/>
              <a:buChar char="•"/>
            </a:pPr>
            <a:r>
              <a:rPr lang="en-CA" sz="1600" dirty="0" smtClean="0">
                <a:solidFill>
                  <a:schemeClr val="tx1"/>
                </a:solidFill>
              </a:rPr>
              <a:t>Self-Heating Substances and Mixtures </a:t>
            </a:r>
            <a:r>
              <a:rPr lang="en-CA" sz="1600" dirty="0">
                <a:solidFill>
                  <a:schemeClr val="tx1"/>
                </a:solidFill>
              </a:rPr>
              <a:t> (</a:t>
            </a:r>
            <a:r>
              <a:rPr lang="en-CA" sz="1600" b="1" dirty="0" smtClean="0">
                <a:solidFill>
                  <a:schemeClr val="tx1"/>
                </a:solidFill>
              </a:rPr>
              <a:t>Category 1 &amp; 2</a:t>
            </a:r>
            <a:r>
              <a:rPr lang="en-CA" sz="1600" dirty="0" smtClean="0">
                <a:solidFill>
                  <a:schemeClr val="tx1"/>
                </a:solidFill>
              </a:rPr>
              <a:t>)</a:t>
            </a:r>
          </a:p>
          <a:p>
            <a:pPr marL="285750" indent="-285750">
              <a:spcBef>
                <a:spcPts val="0"/>
              </a:spcBef>
              <a:buFont typeface="Arial" panose="020B0604020202020204" pitchFamily="34" charset="0"/>
              <a:buChar char="•"/>
            </a:pPr>
            <a:r>
              <a:rPr lang="en-CA" sz="1600" dirty="0" smtClean="0">
                <a:solidFill>
                  <a:schemeClr val="tx1"/>
                </a:solidFill>
              </a:rPr>
              <a:t>Substances and Mixtures which, in contact with water, emit flammable </a:t>
            </a:r>
            <a:r>
              <a:rPr lang="en-CA" sz="1600" dirty="0">
                <a:solidFill>
                  <a:schemeClr val="tx1"/>
                </a:solidFill>
              </a:rPr>
              <a:t>gases (</a:t>
            </a:r>
            <a:r>
              <a:rPr lang="en-CA" sz="1600" b="1" dirty="0" smtClean="0">
                <a:solidFill>
                  <a:schemeClr val="tx1"/>
                </a:solidFill>
              </a:rPr>
              <a:t>Category </a:t>
            </a:r>
            <a:r>
              <a:rPr lang="en-CA" sz="1600" b="1" dirty="0">
                <a:solidFill>
                  <a:schemeClr val="tx1"/>
                </a:solidFill>
              </a:rPr>
              <a:t>1</a:t>
            </a:r>
            <a:r>
              <a:rPr lang="en-CA" sz="1600" b="1" dirty="0" smtClean="0">
                <a:solidFill>
                  <a:schemeClr val="tx1"/>
                </a:solidFill>
              </a:rPr>
              <a:t>, 2 &amp; 3</a:t>
            </a:r>
            <a:r>
              <a:rPr lang="en-CA" sz="1600" dirty="0" smtClean="0">
                <a:solidFill>
                  <a:schemeClr val="tx1"/>
                </a:solidFill>
              </a:rPr>
              <a:t>)</a:t>
            </a:r>
          </a:p>
          <a:p>
            <a:pPr marL="285750" indent="-285750">
              <a:spcBef>
                <a:spcPts val="0"/>
              </a:spcBef>
              <a:buFont typeface="Arial" panose="020B0604020202020204" pitchFamily="34" charset="0"/>
              <a:buChar char="•"/>
            </a:pPr>
            <a:r>
              <a:rPr lang="en-CA" sz="1600" dirty="0" smtClean="0">
                <a:solidFill>
                  <a:schemeClr val="tx1"/>
                </a:solidFill>
              </a:rPr>
              <a:t>Self-Reactive Substances and Mixtures (</a:t>
            </a:r>
            <a:r>
              <a:rPr lang="en-CA" sz="1600" b="1" dirty="0" smtClean="0">
                <a:solidFill>
                  <a:schemeClr val="tx1"/>
                </a:solidFill>
              </a:rPr>
              <a:t>Types B*, C, D, E &amp; F</a:t>
            </a:r>
            <a:r>
              <a:rPr lang="en-CA" sz="1600" dirty="0" smtClean="0">
                <a:solidFill>
                  <a:schemeClr val="tx1"/>
                </a:solidFill>
              </a:rPr>
              <a:t>)</a:t>
            </a:r>
          </a:p>
          <a:p>
            <a:pPr marL="285750" indent="-285750">
              <a:spcBef>
                <a:spcPts val="0"/>
              </a:spcBef>
              <a:buFont typeface="Arial" panose="020B0604020202020204" pitchFamily="34" charset="0"/>
              <a:buChar char="•"/>
            </a:pPr>
            <a:r>
              <a:rPr lang="en-CA" sz="1600" dirty="0" smtClean="0">
                <a:solidFill>
                  <a:schemeClr val="tx1"/>
                </a:solidFill>
              </a:rPr>
              <a:t>Organic </a:t>
            </a:r>
            <a:r>
              <a:rPr lang="en-CA" sz="1600" dirty="0">
                <a:solidFill>
                  <a:schemeClr val="tx1"/>
                </a:solidFill>
              </a:rPr>
              <a:t>Peroxides (</a:t>
            </a:r>
            <a:r>
              <a:rPr lang="en-CA" sz="1600" b="1" dirty="0">
                <a:solidFill>
                  <a:schemeClr val="tx1"/>
                </a:solidFill>
              </a:rPr>
              <a:t>Types B*, C, D, E &amp; F</a:t>
            </a:r>
            <a:r>
              <a:rPr lang="en-CA" sz="1600" dirty="0" smtClean="0">
                <a:solidFill>
                  <a:schemeClr val="tx1"/>
                </a:solidFill>
              </a:rPr>
              <a:t>)</a:t>
            </a:r>
            <a:endParaRPr lang="en-CA" sz="1600" dirty="0">
              <a:solidFill>
                <a:schemeClr val="tx1"/>
              </a:solidFill>
            </a:endParaRPr>
          </a:p>
        </p:txBody>
      </p:sp>
      <p:sp>
        <p:nvSpPr>
          <p:cNvPr id="8" name="Content Placeholder 6"/>
          <p:cNvSpPr>
            <a:spLocks noGrp="1"/>
          </p:cNvSpPr>
          <p:nvPr>
            <p:ph sz="half" idx="4294967295"/>
            <p:custDataLst>
              <p:tags r:id="rId4"/>
            </p:custDataLst>
          </p:nvPr>
        </p:nvSpPr>
        <p:spPr>
          <a:xfrm>
            <a:off x="457200" y="2017364"/>
            <a:ext cx="3276600" cy="2193107"/>
          </a:xfrm>
          <a:prstGeom prst="rect">
            <a:avLst/>
          </a:prstGeom>
        </p:spPr>
        <p:txBody>
          <a:bodyPr>
            <a:normAutofit fontScale="85000" lnSpcReduction="20000"/>
          </a:bodyPr>
          <a:lstStyle/>
          <a:p>
            <a:pPr marL="285750" indent="-285750">
              <a:buFont typeface="Arial" panose="020B0604020202020204" pitchFamily="34" charset="0"/>
              <a:buChar char="•"/>
            </a:pPr>
            <a:r>
              <a:rPr lang="en-CA" sz="1600" dirty="0" smtClean="0">
                <a:solidFill>
                  <a:schemeClr val="tx1"/>
                </a:solidFill>
              </a:rPr>
              <a:t>Flammable </a:t>
            </a:r>
            <a:r>
              <a:rPr lang="en-CA" sz="1600" dirty="0">
                <a:solidFill>
                  <a:schemeClr val="tx1"/>
                </a:solidFill>
              </a:rPr>
              <a:t>Liquids (</a:t>
            </a:r>
            <a:r>
              <a:rPr lang="en-CA" sz="1600" b="1" dirty="0" smtClean="0">
                <a:solidFill>
                  <a:schemeClr val="tx1"/>
                </a:solidFill>
              </a:rPr>
              <a:t>Category </a:t>
            </a:r>
            <a:r>
              <a:rPr lang="en-CA" sz="1600" b="1" dirty="0">
                <a:solidFill>
                  <a:schemeClr val="tx1"/>
                </a:solidFill>
              </a:rPr>
              <a:t>1</a:t>
            </a:r>
            <a:r>
              <a:rPr lang="en-CA" sz="1600" b="1" dirty="0" smtClean="0">
                <a:solidFill>
                  <a:schemeClr val="tx1"/>
                </a:solidFill>
              </a:rPr>
              <a:t>, 2 &amp; 3</a:t>
            </a:r>
            <a:r>
              <a:rPr lang="en-CA" sz="1600" dirty="0" smtClean="0">
                <a:solidFill>
                  <a:schemeClr val="tx1"/>
                </a:solidFill>
              </a:rPr>
              <a:t>)</a:t>
            </a: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Flammable </a:t>
            </a:r>
            <a:r>
              <a:rPr lang="en-CA" sz="1600" dirty="0" smtClean="0">
                <a:solidFill>
                  <a:schemeClr val="tx1"/>
                </a:solidFill>
              </a:rPr>
              <a:t>Aerosols (</a:t>
            </a:r>
            <a:r>
              <a:rPr lang="en-CA" sz="1600" b="1" dirty="0" smtClean="0">
                <a:solidFill>
                  <a:schemeClr val="tx1"/>
                </a:solidFill>
              </a:rPr>
              <a:t>Category 1 &amp; 2</a:t>
            </a:r>
            <a:r>
              <a:rPr lang="en-CA" sz="1600" dirty="0" smtClean="0">
                <a:solidFill>
                  <a:schemeClr val="tx1"/>
                </a:solidFill>
              </a:rPr>
              <a:t>)</a:t>
            </a: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Flammable Solids (</a:t>
            </a:r>
            <a:r>
              <a:rPr lang="en-CA" sz="1600" b="1" dirty="0" smtClean="0">
                <a:solidFill>
                  <a:schemeClr val="tx1"/>
                </a:solidFill>
              </a:rPr>
              <a:t>Category 1 &amp; 2</a:t>
            </a:r>
            <a:r>
              <a:rPr lang="en-CA" sz="1600" dirty="0" smtClean="0">
                <a:solidFill>
                  <a:schemeClr val="tx1"/>
                </a:solidFill>
              </a:rPr>
              <a:t>)</a:t>
            </a: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Flammable </a:t>
            </a:r>
            <a:r>
              <a:rPr lang="en-CA" sz="1600" dirty="0" smtClean="0">
                <a:solidFill>
                  <a:schemeClr val="tx1"/>
                </a:solidFill>
              </a:rPr>
              <a:t>Gases (</a:t>
            </a:r>
            <a:r>
              <a:rPr lang="en-CA" sz="1600" b="1" dirty="0" smtClean="0">
                <a:solidFill>
                  <a:schemeClr val="tx1"/>
                </a:solidFill>
              </a:rPr>
              <a:t>Category 1</a:t>
            </a:r>
            <a:r>
              <a:rPr lang="en-CA" sz="1600" dirty="0" smtClean="0">
                <a:solidFill>
                  <a:schemeClr val="tx1"/>
                </a:solidFill>
              </a:rPr>
              <a:t>)</a:t>
            </a:r>
            <a:endParaRPr lang="en-CA" sz="1600" dirty="0">
              <a:solidFill>
                <a:schemeClr val="tx1"/>
              </a:solidFill>
            </a:endParaRPr>
          </a:p>
          <a:p>
            <a:pPr marL="285750" indent="-285750">
              <a:buFont typeface="Arial" panose="020B0604020202020204" pitchFamily="34" charset="0"/>
              <a:buChar char="•"/>
            </a:pPr>
            <a:r>
              <a:rPr lang="en-CA" sz="1600" dirty="0" smtClean="0">
                <a:solidFill>
                  <a:schemeClr val="tx1"/>
                </a:solidFill>
              </a:rPr>
              <a:t>Pyrophoric Liquids (</a:t>
            </a:r>
            <a:r>
              <a:rPr lang="en-CA" sz="1600" b="1" dirty="0" smtClean="0">
                <a:solidFill>
                  <a:schemeClr val="tx1"/>
                </a:solidFill>
              </a:rPr>
              <a:t>Category </a:t>
            </a:r>
            <a:r>
              <a:rPr lang="en-CA" sz="1600" b="1" dirty="0">
                <a:solidFill>
                  <a:schemeClr val="tx1"/>
                </a:solidFill>
              </a:rPr>
              <a:t>1</a:t>
            </a:r>
            <a:r>
              <a:rPr lang="en-CA" sz="1600" dirty="0" smtClean="0">
                <a:solidFill>
                  <a:schemeClr val="tx1"/>
                </a:solidFill>
              </a:rPr>
              <a:t>)</a:t>
            </a:r>
          </a:p>
          <a:p>
            <a:pPr marL="285750" indent="-285750">
              <a:buFont typeface="Arial" panose="020B0604020202020204" pitchFamily="34" charset="0"/>
              <a:buChar char="•"/>
            </a:pPr>
            <a:r>
              <a:rPr lang="en-CA" sz="1600" dirty="0" smtClean="0">
                <a:solidFill>
                  <a:schemeClr val="tx1"/>
                </a:solidFill>
              </a:rPr>
              <a:t>Pyrophoric </a:t>
            </a:r>
            <a:r>
              <a:rPr lang="en-CA" sz="1600" dirty="0">
                <a:solidFill>
                  <a:schemeClr val="tx1"/>
                </a:solidFill>
              </a:rPr>
              <a:t>Solids (</a:t>
            </a:r>
            <a:r>
              <a:rPr lang="en-CA" sz="1600" b="1" dirty="0" smtClean="0">
                <a:solidFill>
                  <a:schemeClr val="tx1"/>
                </a:solidFill>
              </a:rPr>
              <a:t>Category </a:t>
            </a:r>
            <a:r>
              <a:rPr lang="en-CA" sz="1600" b="1" dirty="0">
                <a:solidFill>
                  <a:schemeClr val="tx1"/>
                </a:solidFill>
              </a:rPr>
              <a:t>1</a:t>
            </a:r>
            <a:r>
              <a:rPr lang="en-CA" sz="1600" dirty="0" smtClean="0">
                <a:solidFill>
                  <a:schemeClr val="tx1"/>
                </a:solidFill>
              </a:rPr>
              <a:t>)</a:t>
            </a:r>
          </a:p>
          <a:p>
            <a:pPr marL="285750" indent="-285750">
              <a:buFont typeface="Arial" panose="020B0604020202020204" pitchFamily="34" charset="0"/>
              <a:buChar char="•"/>
            </a:pPr>
            <a:r>
              <a:rPr lang="en-CA" sz="1600" dirty="0" smtClean="0">
                <a:solidFill>
                  <a:schemeClr val="tx1"/>
                </a:solidFill>
              </a:rPr>
              <a:t>Pyrophoric </a:t>
            </a:r>
            <a:r>
              <a:rPr lang="en-CA" sz="1600" dirty="0">
                <a:solidFill>
                  <a:schemeClr val="tx1"/>
                </a:solidFill>
              </a:rPr>
              <a:t>Gases (</a:t>
            </a:r>
            <a:r>
              <a:rPr lang="en-CA" sz="1600" b="1" dirty="0" smtClean="0">
                <a:solidFill>
                  <a:schemeClr val="tx1"/>
                </a:solidFill>
              </a:rPr>
              <a:t>Category </a:t>
            </a:r>
            <a:r>
              <a:rPr lang="en-CA" sz="1600" b="1" dirty="0">
                <a:solidFill>
                  <a:schemeClr val="tx1"/>
                </a:solidFill>
              </a:rPr>
              <a:t>1</a:t>
            </a:r>
            <a:r>
              <a:rPr lang="en-CA" sz="1600" dirty="0" smtClean="0">
                <a:solidFill>
                  <a:schemeClr val="tx1"/>
                </a:solidFill>
              </a:rPr>
              <a:t>)</a:t>
            </a:r>
            <a:endParaRPr lang="en-CA" sz="1600" dirty="0">
              <a:solidFill>
                <a:schemeClr val="tx1"/>
              </a:solidFill>
            </a:endParaRPr>
          </a:p>
        </p:txBody>
      </p:sp>
      <p:pic>
        <p:nvPicPr>
          <p:cNvPr id="9" name="Picture 8"/>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7022504" y="358601"/>
            <a:ext cx="1665767" cy="166808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6"/>
            </p:custDataLst>
          </p:nvPr>
        </p:nvSpPr>
        <p:spPr>
          <a:xfrm>
            <a:off x="457200" y="996150"/>
            <a:ext cx="5400600" cy="646331"/>
          </a:xfrm>
          <a:prstGeom prst="rect">
            <a:avLst/>
          </a:prstGeom>
          <a:noFill/>
        </p:spPr>
        <p:txBody>
          <a:bodyPr wrap="square" rtlCol="0">
            <a:spAutoFit/>
          </a:bodyPr>
          <a:lstStyle/>
          <a:p>
            <a:r>
              <a:rPr lang="en-CA" b="1" dirty="0" smtClean="0"/>
              <a:t>Products that will easily set on fire if ignited by a spark, static discharge or heat.</a:t>
            </a:r>
            <a:endParaRPr lang="en-CA" b="1" dirty="0"/>
          </a:p>
        </p:txBody>
      </p:sp>
      <p:sp>
        <p:nvSpPr>
          <p:cNvPr id="11" name="TextBox 10"/>
          <p:cNvSpPr txBox="1"/>
          <p:nvPr>
            <p:custDataLst>
              <p:tags r:id="rId7"/>
            </p:custDataLst>
          </p:nvPr>
        </p:nvSpPr>
        <p:spPr>
          <a:xfrm>
            <a:off x="749896" y="4058071"/>
            <a:ext cx="6336704" cy="338554"/>
          </a:xfrm>
          <a:prstGeom prst="rect">
            <a:avLst/>
          </a:prstGeom>
          <a:noFill/>
        </p:spPr>
        <p:txBody>
          <a:bodyPr wrap="square" rtlCol="0">
            <a:spAutoFit/>
          </a:bodyPr>
          <a:lstStyle/>
          <a:p>
            <a:r>
              <a:rPr lang="en-CA" sz="1600" b="1" dirty="0" smtClean="0"/>
              <a:t>Examples</a:t>
            </a:r>
            <a:r>
              <a:rPr lang="en-CA" sz="1600" dirty="0" smtClean="0"/>
              <a:t>: Gasoline, acetylene, acetone.</a:t>
            </a:r>
            <a:endParaRPr lang="en-CA" sz="1600" dirty="0"/>
          </a:p>
        </p:txBody>
      </p:sp>
      <p:sp>
        <p:nvSpPr>
          <p:cNvPr id="12" name="TextBox 11"/>
          <p:cNvSpPr txBox="1"/>
          <p:nvPr>
            <p:custDataLst>
              <p:tags r:id="rId8"/>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274720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400" b="1" dirty="0" smtClean="0">
                <a:solidFill>
                  <a:schemeClr val="tx1"/>
                </a:solidFill>
              </a:rPr>
              <a:t>Physical Hazard: Flame Over Circle Pictogram</a:t>
            </a:r>
            <a:endParaRPr lang="en-US" sz="2400" b="1" dirty="0">
              <a:solidFill>
                <a:schemeClr val="tx1"/>
              </a:solidFill>
            </a:endParaRPr>
          </a:p>
        </p:txBody>
      </p:sp>
      <p:sp>
        <p:nvSpPr>
          <p:cNvPr id="8" name="Content Placeholder 6"/>
          <p:cNvSpPr>
            <a:spLocks noGrp="1"/>
          </p:cNvSpPr>
          <p:nvPr>
            <p:ph sz="half" idx="4294967295"/>
            <p:custDataLst>
              <p:tags r:id="rId3"/>
            </p:custDataLst>
          </p:nvPr>
        </p:nvSpPr>
        <p:spPr>
          <a:xfrm>
            <a:off x="457200" y="2283643"/>
            <a:ext cx="3810000" cy="2193107"/>
          </a:xfrm>
          <a:prstGeom prst="rect">
            <a:avLst/>
          </a:prstGeom>
        </p:spPr>
        <p:txBody>
          <a:bodyPr>
            <a:normAutofit/>
          </a:bodyPr>
          <a:lstStyle/>
          <a:p>
            <a:pPr marL="285750" indent="-285750">
              <a:buFont typeface="Arial" panose="020B0604020202020204" pitchFamily="34" charset="0"/>
              <a:buChar char="•"/>
            </a:pPr>
            <a:r>
              <a:rPr lang="en-CA" sz="1600" dirty="0">
                <a:solidFill>
                  <a:schemeClr val="tx1"/>
                </a:solidFill>
              </a:rPr>
              <a:t>Oxidizing liquids (</a:t>
            </a:r>
            <a:r>
              <a:rPr lang="en-CA" sz="1600" b="1" dirty="0">
                <a:solidFill>
                  <a:schemeClr val="tx1"/>
                </a:solidFill>
              </a:rPr>
              <a:t>Category 1</a:t>
            </a:r>
            <a:r>
              <a:rPr lang="en-CA" sz="1600" dirty="0">
                <a:solidFill>
                  <a:schemeClr val="tx1"/>
                </a:solidFill>
              </a:rPr>
              <a:t>)</a:t>
            </a:r>
          </a:p>
          <a:p>
            <a:pPr marL="285750" indent="-285750">
              <a:buFont typeface="Arial" panose="020B0604020202020204" pitchFamily="34" charset="0"/>
              <a:buChar char="•"/>
            </a:pPr>
            <a:r>
              <a:rPr lang="en-CA" sz="1600" dirty="0">
                <a:solidFill>
                  <a:schemeClr val="tx1"/>
                </a:solidFill>
              </a:rPr>
              <a:t>Oxidizing solids (</a:t>
            </a:r>
            <a:r>
              <a:rPr lang="en-CA" sz="1600" b="1" dirty="0">
                <a:solidFill>
                  <a:schemeClr val="tx1"/>
                </a:solidFill>
              </a:rPr>
              <a:t>Category 1, 2 </a:t>
            </a:r>
            <a:r>
              <a:rPr lang="en-CA" sz="1600" b="1" dirty="0" smtClean="0">
                <a:solidFill>
                  <a:schemeClr val="tx1"/>
                </a:solidFill>
              </a:rPr>
              <a:t>&amp; 3</a:t>
            </a:r>
            <a:r>
              <a:rPr lang="en-CA" sz="1600" dirty="0">
                <a:solidFill>
                  <a:schemeClr val="tx1"/>
                </a:solidFill>
              </a:rPr>
              <a:t>)</a:t>
            </a:r>
          </a:p>
          <a:p>
            <a:pPr marL="285750" indent="-285750">
              <a:buFont typeface="Arial" panose="020B0604020202020204" pitchFamily="34" charset="0"/>
              <a:buChar char="•"/>
            </a:pPr>
            <a:r>
              <a:rPr lang="en-CA" sz="1600" dirty="0">
                <a:solidFill>
                  <a:schemeClr val="tx1"/>
                </a:solidFill>
              </a:rPr>
              <a:t>Oxidizing gases (</a:t>
            </a:r>
            <a:r>
              <a:rPr lang="en-CA" sz="1600" b="1" dirty="0">
                <a:solidFill>
                  <a:schemeClr val="tx1"/>
                </a:solidFill>
              </a:rPr>
              <a:t>Category 1, 2 </a:t>
            </a:r>
            <a:r>
              <a:rPr lang="en-CA" sz="1600" b="1" dirty="0" smtClean="0">
                <a:solidFill>
                  <a:schemeClr val="tx1"/>
                </a:solidFill>
              </a:rPr>
              <a:t>&amp; 3</a:t>
            </a:r>
            <a:r>
              <a:rPr lang="en-CA" sz="1600" dirty="0">
                <a:solidFill>
                  <a:schemeClr val="tx1"/>
                </a:solidFill>
              </a:rPr>
              <a:t>)</a:t>
            </a: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22504" y="359758"/>
            <a:ext cx="1665767" cy="1665767"/>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6096000" cy="646331"/>
          </a:xfrm>
          <a:prstGeom prst="rect">
            <a:avLst/>
          </a:prstGeom>
          <a:noFill/>
        </p:spPr>
        <p:txBody>
          <a:bodyPr wrap="square" rtlCol="0">
            <a:spAutoFit/>
          </a:bodyPr>
          <a:lstStyle/>
          <a:p>
            <a:r>
              <a:rPr lang="en-CA" b="1" dirty="0"/>
              <a:t>Products that intensify fire,  can cause combustible materials to ignite more readily, and may cause explosions.</a:t>
            </a:r>
          </a:p>
        </p:txBody>
      </p:sp>
      <p:sp>
        <p:nvSpPr>
          <p:cNvPr id="11" name="TextBox 10"/>
          <p:cNvSpPr txBox="1"/>
          <p:nvPr>
            <p:custDataLst>
              <p:tags r:id="rId6"/>
            </p:custDataLst>
          </p:nvPr>
        </p:nvSpPr>
        <p:spPr>
          <a:xfrm>
            <a:off x="762000" y="4061996"/>
            <a:ext cx="6336704" cy="338554"/>
          </a:xfrm>
          <a:prstGeom prst="rect">
            <a:avLst/>
          </a:prstGeom>
          <a:noFill/>
        </p:spPr>
        <p:txBody>
          <a:bodyPr wrap="square" rtlCol="0">
            <a:spAutoFit/>
          </a:bodyPr>
          <a:lstStyle/>
          <a:p>
            <a:r>
              <a:rPr lang="en-CA" sz="1600" b="1" dirty="0" smtClean="0"/>
              <a:t>Examples</a:t>
            </a:r>
            <a:r>
              <a:rPr lang="en-CA" sz="1600" dirty="0" smtClean="0"/>
              <a:t>: Nitric </a:t>
            </a:r>
            <a:r>
              <a:rPr lang="en-CA" sz="1600" dirty="0"/>
              <a:t>acid, peroxides.</a:t>
            </a:r>
          </a:p>
        </p:txBody>
      </p:sp>
      <p:sp>
        <p:nvSpPr>
          <p:cNvPr id="12" name="TextBox 11"/>
          <p:cNvSpPr txBox="1"/>
          <p:nvPr>
            <p:custDataLst>
              <p:tags r:id="rId7"/>
            </p:custDataLst>
          </p:nvPr>
        </p:nvSpPr>
        <p:spPr>
          <a:xfrm>
            <a:off x="457200" y="1923629"/>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30301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800" b="1" dirty="0" smtClean="0">
                <a:solidFill>
                  <a:schemeClr val="tx1"/>
                </a:solidFill>
              </a:rPr>
              <a:t>Physical Hazard: Gas Cylinder Pictogram</a:t>
            </a:r>
            <a:endParaRPr lang="en-US" sz="2800" b="1" dirty="0">
              <a:solidFill>
                <a:schemeClr val="tx1"/>
              </a:solidFill>
            </a:endParaRPr>
          </a:p>
        </p:txBody>
      </p:sp>
      <p:sp>
        <p:nvSpPr>
          <p:cNvPr id="8" name="Content Placeholder 6"/>
          <p:cNvSpPr>
            <a:spLocks noGrp="1"/>
          </p:cNvSpPr>
          <p:nvPr>
            <p:ph sz="half" idx="4294967295"/>
            <p:custDataLst>
              <p:tags r:id="rId3"/>
            </p:custDataLst>
          </p:nvPr>
        </p:nvSpPr>
        <p:spPr>
          <a:xfrm>
            <a:off x="457200" y="2017364"/>
            <a:ext cx="5715000" cy="2193107"/>
          </a:xfrm>
          <a:prstGeom prst="rect">
            <a:avLst/>
          </a:prstGeom>
        </p:spPr>
        <p:txBody>
          <a:bodyPr>
            <a:normAutofit/>
          </a:bodyPr>
          <a:lstStyle/>
          <a:p>
            <a:pPr marL="285750" indent="-285750">
              <a:buFont typeface="Arial" panose="020B0604020202020204" pitchFamily="34" charset="0"/>
              <a:buChar char="•"/>
            </a:pPr>
            <a:r>
              <a:rPr lang="en-CA" sz="1600" dirty="0">
                <a:solidFill>
                  <a:schemeClr val="tx1"/>
                </a:solidFill>
              </a:rPr>
              <a:t>Gases under pressure (compressed gas, liquefied gas, refrigerated liquefied gas, &amp; dissolved gas)</a:t>
            </a: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22504" y="363881"/>
            <a:ext cx="1665767" cy="1657520"/>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369332"/>
          </a:xfrm>
          <a:prstGeom prst="rect">
            <a:avLst/>
          </a:prstGeom>
          <a:noFill/>
        </p:spPr>
        <p:txBody>
          <a:bodyPr wrap="square" rtlCol="0">
            <a:spAutoFit/>
          </a:bodyPr>
          <a:lstStyle/>
          <a:p>
            <a:r>
              <a:rPr lang="en-CA" b="1" dirty="0"/>
              <a:t>Gases that are stored under pressure.</a:t>
            </a:r>
          </a:p>
        </p:txBody>
      </p:sp>
      <p:sp>
        <p:nvSpPr>
          <p:cNvPr id="11" name="TextBox 10"/>
          <p:cNvSpPr txBox="1"/>
          <p:nvPr>
            <p:custDataLst>
              <p:tags r:id="rId6"/>
            </p:custDataLst>
          </p:nvPr>
        </p:nvSpPr>
        <p:spPr>
          <a:xfrm>
            <a:off x="749896" y="4061996"/>
            <a:ext cx="6336704" cy="338554"/>
          </a:xfrm>
          <a:prstGeom prst="rect">
            <a:avLst/>
          </a:prstGeom>
          <a:noFill/>
        </p:spPr>
        <p:txBody>
          <a:bodyPr wrap="square" rtlCol="0">
            <a:spAutoFit/>
          </a:bodyPr>
          <a:lstStyle/>
          <a:p>
            <a:r>
              <a:rPr lang="en-CA" sz="1600" b="1" dirty="0" smtClean="0"/>
              <a:t>Examples</a:t>
            </a:r>
            <a:r>
              <a:rPr lang="en-CA" sz="1600" dirty="0" smtClean="0"/>
              <a:t>: Oxygen, acetylene, propane.</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30301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800" b="1" dirty="0" smtClean="0">
                <a:solidFill>
                  <a:schemeClr val="tx1"/>
                </a:solidFill>
              </a:rPr>
              <a:t>Physical Hazard: Corrosion Pictogram</a:t>
            </a:r>
            <a:endParaRPr lang="en-US" sz="2800" b="1" dirty="0">
              <a:solidFill>
                <a:schemeClr val="tx1"/>
              </a:solidFill>
            </a:endParaRPr>
          </a:p>
        </p:txBody>
      </p:sp>
      <p:sp>
        <p:nvSpPr>
          <p:cNvPr id="8" name="Content Placeholder 6"/>
          <p:cNvSpPr>
            <a:spLocks noGrp="1"/>
          </p:cNvSpPr>
          <p:nvPr>
            <p:ph sz="half" idx="4294967295"/>
            <p:custDataLst>
              <p:tags r:id="rId3"/>
            </p:custDataLst>
          </p:nvPr>
        </p:nvSpPr>
        <p:spPr>
          <a:xfrm>
            <a:off x="457200" y="2017364"/>
            <a:ext cx="3276600" cy="2193107"/>
          </a:xfrm>
          <a:prstGeom prst="rect">
            <a:avLst/>
          </a:prstGeom>
        </p:spPr>
        <p:txBody>
          <a:bodyPr>
            <a:normAutofit/>
          </a:bodyPr>
          <a:lstStyle/>
          <a:p>
            <a:pPr marL="285750" indent="-285750">
              <a:buFont typeface="Arial" panose="020B0604020202020204" pitchFamily="34" charset="0"/>
              <a:buChar char="•"/>
            </a:pPr>
            <a:r>
              <a:rPr lang="en-CA" sz="1600" dirty="0">
                <a:solidFill>
                  <a:schemeClr val="tx1"/>
                </a:solidFill>
              </a:rPr>
              <a:t>Corrosive to Metals (</a:t>
            </a:r>
            <a:r>
              <a:rPr lang="en-CA" sz="1600" b="1" dirty="0">
                <a:solidFill>
                  <a:schemeClr val="tx1"/>
                </a:solidFill>
              </a:rPr>
              <a:t>Category 1</a:t>
            </a:r>
            <a:r>
              <a:rPr lang="en-CA" sz="1600" dirty="0" smtClean="0">
                <a:solidFill>
                  <a:schemeClr val="tx1"/>
                </a:solidFill>
              </a:rPr>
              <a:t>)</a:t>
            </a:r>
            <a:endParaRPr lang="en-CA" sz="1600" dirty="0">
              <a:solidFill>
                <a:schemeClr val="tx1"/>
              </a:solidFill>
            </a:endParaRP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22504" y="359758"/>
            <a:ext cx="1665767" cy="1665767"/>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646331"/>
          </a:xfrm>
          <a:prstGeom prst="rect">
            <a:avLst/>
          </a:prstGeom>
          <a:noFill/>
        </p:spPr>
        <p:txBody>
          <a:bodyPr wrap="square" rtlCol="0">
            <a:spAutoFit/>
          </a:bodyPr>
          <a:lstStyle/>
          <a:p>
            <a:r>
              <a:rPr lang="en-CA" b="1" dirty="0"/>
              <a:t>Products that are corrosive to metals can damage or destroy  metals.</a:t>
            </a:r>
          </a:p>
        </p:txBody>
      </p:sp>
      <p:sp>
        <p:nvSpPr>
          <p:cNvPr id="11" name="TextBox 10"/>
          <p:cNvSpPr txBox="1"/>
          <p:nvPr>
            <p:custDataLst>
              <p:tags r:id="rId6"/>
            </p:custDataLst>
          </p:nvPr>
        </p:nvSpPr>
        <p:spPr>
          <a:xfrm>
            <a:off x="749896" y="4058071"/>
            <a:ext cx="6336704" cy="338554"/>
          </a:xfrm>
          <a:prstGeom prst="rect">
            <a:avLst/>
          </a:prstGeom>
          <a:noFill/>
        </p:spPr>
        <p:txBody>
          <a:bodyPr wrap="square" rtlCol="0">
            <a:spAutoFit/>
          </a:bodyPr>
          <a:lstStyle/>
          <a:p>
            <a:r>
              <a:rPr lang="en-CA" sz="1600" b="1" dirty="0" smtClean="0"/>
              <a:t>Examples</a:t>
            </a:r>
            <a:r>
              <a:rPr lang="en-CA" sz="1600" dirty="0" smtClean="0"/>
              <a:t>: Hydrochloric </a:t>
            </a:r>
            <a:r>
              <a:rPr lang="en-CA" sz="1600" dirty="0"/>
              <a:t>acid, sodium </a:t>
            </a:r>
            <a:r>
              <a:rPr lang="en-CA" sz="1600" dirty="0" smtClean="0"/>
              <a:t>hydroxide.</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30301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600" b="1" dirty="0" smtClean="0">
                <a:solidFill>
                  <a:schemeClr val="tx1"/>
                </a:solidFill>
              </a:rPr>
              <a:t>Physical Hazard: Exploding Bomb Pictogram</a:t>
            </a:r>
            <a:endParaRPr lang="en-US" sz="2600" b="1" dirty="0">
              <a:solidFill>
                <a:schemeClr val="tx1"/>
              </a:solidFill>
            </a:endParaRPr>
          </a:p>
        </p:txBody>
      </p:sp>
      <p:sp>
        <p:nvSpPr>
          <p:cNvPr id="8" name="Content Placeholder 6"/>
          <p:cNvSpPr>
            <a:spLocks noGrp="1"/>
          </p:cNvSpPr>
          <p:nvPr>
            <p:ph sz="half" idx="4294967295"/>
            <p:custDataLst>
              <p:tags r:id="rId3"/>
            </p:custDataLst>
          </p:nvPr>
        </p:nvSpPr>
        <p:spPr>
          <a:xfrm>
            <a:off x="457199" y="2017364"/>
            <a:ext cx="8231071" cy="2193107"/>
          </a:xfrm>
          <a:prstGeom prst="rect">
            <a:avLst/>
          </a:prstGeom>
        </p:spPr>
        <p:txBody>
          <a:bodyPr>
            <a:normAutofit/>
          </a:bodyPr>
          <a:lstStyle/>
          <a:p>
            <a:pPr marL="285750" indent="-285750">
              <a:buFont typeface="Arial" panose="020B0604020202020204" pitchFamily="34" charset="0"/>
              <a:buChar char="•"/>
            </a:pPr>
            <a:r>
              <a:rPr lang="en-CA" sz="1800" dirty="0">
                <a:solidFill>
                  <a:schemeClr val="tx1"/>
                </a:solidFill>
              </a:rPr>
              <a:t>Self-Reactive Substances and Mixtures (</a:t>
            </a:r>
            <a:r>
              <a:rPr lang="en-CA" sz="1800" b="1" dirty="0">
                <a:solidFill>
                  <a:schemeClr val="tx1"/>
                </a:solidFill>
              </a:rPr>
              <a:t>Types A &amp; B</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Organic Peroxides (</a:t>
            </a:r>
            <a:r>
              <a:rPr lang="en-CA" sz="1800" b="1" dirty="0">
                <a:solidFill>
                  <a:schemeClr val="tx1"/>
                </a:solidFill>
              </a:rPr>
              <a:t>Types A &amp; B</a:t>
            </a:r>
            <a:r>
              <a:rPr lang="en-CA" sz="1800" b="1" dirty="0" smtClean="0">
                <a:solidFill>
                  <a:schemeClr val="tx1"/>
                </a:solidFill>
              </a:rPr>
              <a:t>*)</a:t>
            </a:r>
          </a:p>
          <a:p>
            <a:endParaRPr lang="en-CA" sz="1800" dirty="0" smtClean="0">
              <a:solidFill>
                <a:schemeClr val="tx1"/>
              </a:solidFill>
            </a:endParaRPr>
          </a:p>
          <a:p>
            <a:r>
              <a:rPr lang="en-CA" sz="1800" dirty="0" smtClean="0">
                <a:solidFill>
                  <a:schemeClr val="tx1"/>
                </a:solidFill>
              </a:rPr>
              <a:t>*Both </a:t>
            </a:r>
            <a:r>
              <a:rPr lang="en-CA" sz="1800" dirty="0">
                <a:solidFill>
                  <a:schemeClr val="tx1"/>
                </a:solidFill>
              </a:rPr>
              <a:t>the </a:t>
            </a:r>
            <a:r>
              <a:rPr lang="en-CA" sz="1800" dirty="0" smtClean="0">
                <a:solidFill>
                  <a:schemeClr val="tx1"/>
                </a:solidFill>
              </a:rPr>
              <a:t>flame </a:t>
            </a:r>
            <a:r>
              <a:rPr lang="en-CA" sz="1800" dirty="0">
                <a:solidFill>
                  <a:schemeClr val="tx1"/>
                </a:solidFill>
              </a:rPr>
              <a:t>and explosive pictogram are used for </a:t>
            </a:r>
            <a:r>
              <a:rPr lang="en-CA" sz="1800" dirty="0" smtClean="0">
                <a:solidFill>
                  <a:schemeClr val="tx1"/>
                </a:solidFill>
              </a:rPr>
              <a:t>type </a:t>
            </a:r>
            <a:r>
              <a:rPr lang="en-CA" sz="1800" dirty="0">
                <a:solidFill>
                  <a:schemeClr val="tx1"/>
                </a:solidFill>
              </a:rPr>
              <a:t>B Self-Reactive substances and mixtures, and type B organic </a:t>
            </a:r>
            <a:r>
              <a:rPr lang="en-CA" sz="1800" dirty="0" smtClean="0">
                <a:solidFill>
                  <a:schemeClr val="tx1"/>
                </a:solidFill>
              </a:rPr>
              <a:t>peroxides</a:t>
            </a:r>
            <a:r>
              <a:rPr lang="en-CA" sz="1800" dirty="0">
                <a:solidFill>
                  <a:schemeClr val="tx1"/>
                </a:solidFill>
              </a:rPr>
              <a:t>.</a:t>
            </a: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22504" y="363724"/>
            <a:ext cx="1665767" cy="1657834"/>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646331"/>
          </a:xfrm>
          <a:prstGeom prst="rect">
            <a:avLst/>
          </a:prstGeom>
          <a:noFill/>
        </p:spPr>
        <p:txBody>
          <a:bodyPr wrap="square" rtlCol="0">
            <a:spAutoFit/>
          </a:bodyPr>
          <a:lstStyle/>
          <a:p>
            <a:r>
              <a:rPr lang="en-CA" b="1" dirty="0"/>
              <a:t>Products are unstable and potentially reactive and/or explosive.</a:t>
            </a:r>
          </a:p>
        </p:txBody>
      </p:sp>
      <p:sp>
        <p:nvSpPr>
          <p:cNvPr id="11" name="TextBox 10"/>
          <p:cNvSpPr txBox="1"/>
          <p:nvPr>
            <p:custDataLst>
              <p:tags r:id="rId6"/>
            </p:custDataLst>
          </p:nvPr>
        </p:nvSpPr>
        <p:spPr>
          <a:xfrm>
            <a:off x="749896" y="4058071"/>
            <a:ext cx="6336704" cy="338554"/>
          </a:xfrm>
          <a:prstGeom prst="rect">
            <a:avLst/>
          </a:prstGeom>
          <a:noFill/>
        </p:spPr>
        <p:txBody>
          <a:bodyPr wrap="square" rtlCol="0">
            <a:spAutoFit/>
          </a:bodyPr>
          <a:lstStyle/>
          <a:p>
            <a:r>
              <a:rPr lang="en-CA" sz="1600" b="1" dirty="0" smtClean="0"/>
              <a:t>Examples</a:t>
            </a:r>
            <a:r>
              <a:rPr lang="en-CA" sz="1600" dirty="0" smtClean="0"/>
              <a:t>: Nitroglycerin, picric acid.</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30301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smtClean="0">
                <a:solidFill>
                  <a:schemeClr val="tx1"/>
                </a:solidFill>
              </a:rPr>
              <a:t>Physical Hazard Group Class: PHNOC</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1352550"/>
            <a:ext cx="8153400" cy="2193107"/>
          </a:xfrm>
          <a:prstGeom prst="rect">
            <a:avLst/>
          </a:prstGeom>
        </p:spPr>
        <p:txBody>
          <a:bodyPr>
            <a:noAutofit/>
          </a:bodyPr>
          <a:lstStyle/>
          <a:p>
            <a:pPr marL="342900" lvl="1" indent="-342900">
              <a:buFont typeface="Arial" panose="020B0604020202020204" pitchFamily="34" charset="0"/>
              <a:buChar char="•"/>
            </a:pPr>
            <a:r>
              <a:rPr lang="en-CA" sz="1800" dirty="0" smtClean="0">
                <a:solidFill>
                  <a:schemeClr val="tx1"/>
                </a:solidFill>
              </a:rPr>
              <a:t>Physical </a:t>
            </a:r>
            <a:r>
              <a:rPr lang="en-CA" sz="1800" dirty="0">
                <a:solidFill>
                  <a:schemeClr val="tx1"/>
                </a:solidFill>
              </a:rPr>
              <a:t>hazard presented by a product, mixture, material or substance that does not fit into any other physical hazard class.</a:t>
            </a:r>
          </a:p>
          <a:p>
            <a:pPr marL="342900" lvl="1" indent="-342900">
              <a:buFont typeface="Arial" panose="020B0604020202020204" pitchFamily="34" charset="0"/>
              <a:buChar char="•"/>
            </a:pPr>
            <a:r>
              <a:rPr lang="en-CA" sz="1800" dirty="0">
                <a:solidFill>
                  <a:schemeClr val="tx1"/>
                </a:solidFill>
              </a:rPr>
              <a:t>It characteristically occurs by chemical reaction and results in the serious injury or death of a person at the time the reaction occurs</a:t>
            </a:r>
            <a:r>
              <a:rPr lang="en-CA" sz="1800" dirty="0" smtClean="0">
                <a:solidFill>
                  <a:schemeClr val="tx1"/>
                </a:solidFill>
              </a:rPr>
              <a:t>.</a:t>
            </a:r>
            <a:endParaRPr lang="en-CA" sz="1800" dirty="0">
              <a:solidFill>
                <a:schemeClr val="tx1"/>
              </a:solidFill>
            </a:endParaRPr>
          </a:p>
          <a:p>
            <a:r>
              <a:rPr lang="en-CA" sz="1800" dirty="0">
                <a:solidFill>
                  <a:schemeClr val="tx1"/>
                </a:solidFill>
              </a:rPr>
              <a:t>The label requires a pictogram that is applicable to the hazard, a hazard statement that describes the nature of the hazard, and the signal word "Danger". </a:t>
            </a:r>
          </a:p>
        </p:txBody>
      </p:sp>
      <p:sp>
        <p:nvSpPr>
          <p:cNvPr id="10" name="TextBox 9"/>
          <p:cNvSpPr txBox="1"/>
          <p:nvPr>
            <p:custDataLst>
              <p:tags r:id="rId4"/>
            </p:custDataLst>
          </p:nvPr>
        </p:nvSpPr>
        <p:spPr>
          <a:xfrm>
            <a:off x="457200" y="971550"/>
            <a:ext cx="5400600" cy="369332"/>
          </a:xfrm>
          <a:prstGeom prst="rect">
            <a:avLst/>
          </a:prstGeom>
          <a:noFill/>
        </p:spPr>
        <p:txBody>
          <a:bodyPr wrap="square" rtlCol="0">
            <a:spAutoFit/>
          </a:bodyPr>
          <a:lstStyle/>
          <a:p>
            <a:r>
              <a:rPr lang="en-CA" b="1" dirty="0"/>
              <a:t>Physical Hazards Not Otherwise Classified (PHNOC)</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656" y="57150"/>
            <a:ext cx="823686" cy="617765"/>
          </a:xfrm>
          <a:prstGeom prst="rect">
            <a:avLst/>
          </a:prstGeom>
        </p:spPr>
      </p:pic>
    </p:spTree>
    <p:custDataLst>
      <p:tags r:id="rId1"/>
    </p:custDataLst>
    <p:extLst>
      <p:ext uri="{BB962C8B-B14F-4D97-AF65-F5344CB8AC3E}">
        <p14:creationId xmlns:p14="http://schemas.microsoft.com/office/powerpoint/2010/main" val="130301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WHMIS 2015</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lstStyle/>
          <a:p>
            <a:r>
              <a:rPr lang="en-CA" dirty="0">
                <a:solidFill>
                  <a:schemeClr val="tx1"/>
                </a:solidFill>
              </a:rPr>
              <a:t>Introduces new:</a:t>
            </a:r>
          </a:p>
          <a:p>
            <a:pPr marL="342900" indent="-342900">
              <a:buFont typeface="Arial" panose="020B0604020202020204" pitchFamily="34" charset="0"/>
              <a:buChar char="•"/>
            </a:pPr>
            <a:r>
              <a:rPr lang="en-CA" dirty="0">
                <a:solidFill>
                  <a:schemeClr val="tx1"/>
                </a:solidFill>
              </a:rPr>
              <a:t>Hazard classification criteria and classes</a:t>
            </a:r>
          </a:p>
          <a:p>
            <a:pPr marL="342900" indent="-342900">
              <a:buFont typeface="Arial" panose="020B0604020202020204" pitchFamily="34" charset="0"/>
              <a:buChar char="•"/>
            </a:pPr>
            <a:r>
              <a:rPr lang="en-CA" dirty="0">
                <a:solidFill>
                  <a:schemeClr val="tx1"/>
                </a:solidFill>
              </a:rPr>
              <a:t>Standardized label requirements</a:t>
            </a:r>
          </a:p>
          <a:p>
            <a:pPr marL="342900" indent="-342900">
              <a:buFont typeface="Arial" panose="020B0604020202020204" pitchFamily="34" charset="0"/>
              <a:buChar char="•"/>
            </a:pPr>
            <a:r>
              <a:rPr lang="en-CA" dirty="0">
                <a:solidFill>
                  <a:schemeClr val="tx1"/>
                </a:solidFill>
              </a:rPr>
              <a:t>Format for safety data sheets (SDS)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30812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smtClean="0">
                <a:solidFill>
                  <a:schemeClr val="tx1"/>
                </a:solidFill>
              </a:rPr>
              <a:t>Physical Hazard Classes Without Pictograms</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988243"/>
            <a:ext cx="8153400" cy="3564707"/>
          </a:xfrm>
          <a:prstGeom prst="rect">
            <a:avLst/>
          </a:prstGeom>
        </p:spPr>
        <p:txBody>
          <a:bodyPr>
            <a:noAutofit/>
          </a:bodyPr>
          <a:lstStyle/>
          <a:p>
            <a:pPr lvl="1"/>
            <a:r>
              <a:rPr lang="en-CA" sz="1800" dirty="0">
                <a:solidFill>
                  <a:schemeClr val="tx1"/>
                </a:solidFill>
              </a:rPr>
              <a:t>The following physical hazard classes and categories do not have a pictogram assigned to them. The label and SDS still require a signal word and hazard statement(s</a:t>
            </a:r>
            <a:r>
              <a:rPr lang="en-CA" sz="1800" dirty="0" smtClean="0">
                <a:solidFill>
                  <a:schemeClr val="tx1"/>
                </a:solidFill>
              </a:rPr>
              <a:t>):</a:t>
            </a:r>
          </a:p>
          <a:p>
            <a:pPr marL="285750" lvl="1" indent="-285750">
              <a:buFont typeface="Arial" panose="020B0604020202020204" pitchFamily="34" charset="0"/>
              <a:buChar char="•"/>
            </a:pPr>
            <a:r>
              <a:rPr lang="en-CA" sz="1800" dirty="0" smtClean="0">
                <a:solidFill>
                  <a:schemeClr val="tx1"/>
                </a:solidFill>
              </a:rPr>
              <a:t>Combustible </a:t>
            </a:r>
            <a:r>
              <a:rPr lang="en-CA" sz="1800" dirty="0">
                <a:solidFill>
                  <a:schemeClr val="tx1"/>
                </a:solidFill>
              </a:rPr>
              <a:t>dusts (</a:t>
            </a:r>
            <a:r>
              <a:rPr lang="en-CA" sz="1800" b="1" dirty="0">
                <a:solidFill>
                  <a:schemeClr val="tx1"/>
                </a:solidFill>
              </a:rPr>
              <a:t>Category </a:t>
            </a:r>
            <a:r>
              <a:rPr lang="en-CA" sz="1800" b="1" dirty="0" smtClean="0">
                <a:solidFill>
                  <a:schemeClr val="tx1"/>
                </a:solidFill>
              </a:rPr>
              <a:t>1</a:t>
            </a:r>
            <a:r>
              <a:rPr lang="en-CA" sz="1800" dirty="0" smtClean="0">
                <a:solidFill>
                  <a:schemeClr val="tx1"/>
                </a:solidFill>
              </a:rPr>
              <a:t>)</a:t>
            </a:r>
          </a:p>
          <a:p>
            <a:pPr marL="708025" lvl="5" indent="-285750"/>
            <a:r>
              <a:rPr lang="en-CA" sz="1400" dirty="0" smtClean="0">
                <a:solidFill>
                  <a:schemeClr val="tx1"/>
                </a:solidFill>
              </a:rPr>
              <a:t>Any </a:t>
            </a:r>
            <a:r>
              <a:rPr lang="en-CA" sz="1400" dirty="0">
                <a:solidFill>
                  <a:schemeClr val="tx1"/>
                </a:solidFill>
              </a:rPr>
              <a:t>dust, that upon ignition, is able to catch fire or explode when dispersed in air.</a:t>
            </a:r>
          </a:p>
          <a:p>
            <a:pPr marL="285750" lvl="1" indent="-285750">
              <a:buFont typeface="Arial" panose="020B0604020202020204" pitchFamily="34" charset="0"/>
              <a:buChar char="•"/>
            </a:pPr>
            <a:r>
              <a:rPr lang="en-CA" sz="1800" dirty="0">
                <a:solidFill>
                  <a:schemeClr val="tx1"/>
                </a:solidFill>
              </a:rPr>
              <a:t>Simple asphyxiants (</a:t>
            </a:r>
            <a:r>
              <a:rPr lang="en-CA" sz="1800" b="1" dirty="0">
                <a:solidFill>
                  <a:schemeClr val="tx1"/>
                </a:solidFill>
              </a:rPr>
              <a:t>Category 1</a:t>
            </a:r>
            <a:r>
              <a:rPr lang="en-CA" sz="1800" dirty="0">
                <a:solidFill>
                  <a:schemeClr val="tx1"/>
                </a:solidFill>
              </a:rPr>
              <a:t>)</a:t>
            </a:r>
          </a:p>
          <a:p>
            <a:pPr marL="712788" lvl="5" indent="-266700"/>
            <a:r>
              <a:rPr lang="en-CA" sz="1400" dirty="0">
                <a:solidFill>
                  <a:schemeClr val="tx1"/>
                </a:solidFill>
              </a:rPr>
              <a:t>Any gas that displaces oxygen in the air, and causes rapid suffocation.</a:t>
            </a:r>
          </a:p>
          <a:p>
            <a:pPr marL="285750" lvl="1" indent="-285750">
              <a:buFont typeface="Arial" panose="020B0604020202020204" pitchFamily="34" charset="0"/>
              <a:buChar char="•"/>
            </a:pPr>
            <a:r>
              <a:rPr lang="en-CA" sz="1800" dirty="0">
                <a:solidFill>
                  <a:schemeClr val="tx1"/>
                </a:solidFill>
              </a:rPr>
              <a:t>Flammable gases (</a:t>
            </a:r>
            <a:r>
              <a:rPr lang="en-CA" sz="1800" b="1" dirty="0">
                <a:solidFill>
                  <a:schemeClr val="tx1"/>
                </a:solidFill>
              </a:rPr>
              <a:t>Category 2</a:t>
            </a:r>
            <a:r>
              <a:rPr lang="en-CA" sz="1800" dirty="0">
                <a:solidFill>
                  <a:schemeClr val="tx1"/>
                </a:solidFill>
              </a:rPr>
              <a:t>)</a:t>
            </a:r>
          </a:p>
          <a:p>
            <a:pPr marL="285750" lvl="1" indent="-285750">
              <a:buFont typeface="Arial" panose="020B0604020202020204" pitchFamily="34" charset="0"/>
              <a:buChar char="•"/>
            </a:pPr>
            <a:r>
              <a:rPr lang="en-CA" sz="1800" dirty="0">
                <a:solidFill>
                  <a:schemeClr val="tx1"/>
                </a:solidFill>
              </a:rPr>
              <a:t>Flammable liquids (</a:t>
            </a:r>
            <a:r>
              <a:rPr lang="en-CA" sz="1800" b="1" dirty="0">
                <a:solidFill>
                  <a:schemeClr val="tx1"/>
                </a:solidFill>
              </a:rPr>
              <a:t>Category 4</a:t>
            </a:r>
            <a:r>
              <a:rPr lang="en-CA" sz="1800" dirty="0">
                <a:solidFill>
                  <a:schemeClr val="tx1"/>
                </a:solidFill>
              </a:rPr>
              <a:t>)</a:t>
            </a:r>
          </a:p>
          <a:p>
            <a:pPr marL="285750" lvl="1" indent="-285750">
              <a:buFont typeface="Arial" panose="020B0604020202020204" pitchFamily="34" charset="0"/>
              <a:buChar char="•"/>
            </a:pPr>
            <a:r>
              <a:rPr lang="en-CA" sz="1800" dirty="0">
                <a:solidFill>
                  <a:schemeClr val="tx1"/>
                </a:solidFill>
              </a:rPr>
              <a:t>Self-reactive substances &amp; mixtures (</a:t>
            </a:r>
            <a:r>
              <a:rPr lang="en-CA" sz="1800" b="1" dirty="0">
                <a:solidFill>
                  <a:schemeClr val="tx1"/>
                </a:solidFill>
              </a:rPr>
              <a:t>Type G</a:t>
            </a:r>
            <a:r>
              <a:rPr lang="en-CA" sz="1800" dirty="0">
                <a:solidFill>
                  <a:schemeClr val="tx1"/>
                </a:solidFill>
              </a:rPr>
              <a:t>)</a:t>
            </a:r>
          </a:p>
          <a:p>
            <a:pPr marL="285750" lvl="1" indent="-285750">
              <a:buFont typeface="Arial" panose="020B0604020202020204" pitchFamily="34" charset="0"/>
              <a:buChar char="•"/>
            </a:pPr>
            <a:r>
              <a:rPr lang="en-CA" sz="1800" dirty="0">
                <a:solidFill>
                  <a:schemeClr val="tx1"/>
                </a:solidFill>
              </a:rPr>
              <a:t>Organic peroxides (</a:t>
            </a:r>
            <a:r>
              <a:rPr lang="en-CA" sz="1800" b="1" dirty="0">
                <a:solidFill>
                  <a:schemeClr val="tx1"/>
                </a:solidFill>
              </a:rPr>
              <a:t>Type G</a:t>
            </a:r>
            <a:r>
              <a:rPr lang="en-CA" sz="1800" dirty="0" smtClean="0">
                <a:solidFill>
                  <a:schemeClr val="tx1"/>
                </a:solidFill>
              </a:rPr>
              <a:t>)</a:t>
            </a:r>
            <a:endParaRPr lang="en-CA" sz="1800" dirty="0">
              <a:solidFill>
                <a:schemeClr val="tx1"/>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57151"/>
            <a:ext cx="640141" cy="480106"/>
          </a:xfrm>
          <a:prstGeom prst="rect">
            <a:avLst/>
          </a:prstGeom>
        </p:spPr>
      </p:pic>
    </p:spTree>
    <p:custDataLst>
      <p:tags r:id="rId1"/>
    </p:custDataLst>
    <p:extLst>
      <p:ext uri="{BB962C8B-B14F-4D97-AF65-F5344CB8AC3E}">
        <p14:creationId xmlns:p14="http://schemas.microsoft.com/office/powerpoint/2010/main" val="4084079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custDataLst>
              <p:tags r:id="rId2"/>
            </p:custDataLst>
          </p:nvPr>
        </p:nvSpPr>
        <p:spPr>
          <a:xfrm>
            <a:off x="6248401" y="656318"/>
            <a:ext cx="2875642" cy="38966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3"/>
            </p:custDataLst>
          </p:nvPr>
        </p:nvSpPr>
        <p:spPr>
          <a:xfrm>
            <a:off x="1676400" y="285750"/>
            <a:ext cx="5486400" cy="425054"/>
          </a:xfrm>
        </p:spPr>
        <p:txBody>
          <a:bodyPr>
            <a:noAutofit/>
          </a:bodyPr>
          <a:lstStyle/>
          <a:p>
            <a:pPr algn="ctr"/>
            <a:r>
              <a:rPr lang="en-CA" sz="3200" dirty="0" smtClean="0">
                <a:solidFill>
                  <a:schemeClr val="tx1"/>
                </a:solidFill>
              </a:rPr>
              <a:t>Health Hazard Group</a:t>
            </a:r>
            <a:endParaRPr lang="en-US" sz="3200" dirty="0">
              <a:solidFill>
                <a:schemeClr val="tx1"/>
              </a:solidFill>
            </a:endParaRPr>
          </a:p>
        </p:txBody>
      </p:sp>
      <p:sp>
        <p:nvSpPr>
          <p:cNvPr id="10" name="TextBox 9"/>
          <p:cNvSpPr txBox="1"/>
          <p:nvPr>
            <p:custDataLst>
              <p:tags r:id="rId4"/>
            </p:custDataLst>
          </p:nvPr>
        </p:nvSpPr>
        <p:spPr>
          <a:xfrm>
            <a:off x="549965" y="1244726"/>
            <a:ext cx="1895324"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PHYSICAL</a:t>
            </a:r>
          </a:p>
          <a:p>
            <a:pPr algn="ctr"/>
            <a:r>
              <a:rPr lang="en-CA" dirty="0" smtClean="0"/>
              <a:t>HAZARD GROUP</a:t>
            </a:r>
            <a:endParaRPr lang="en-CA" dirty="0"/>
          </a:p>
        </p:txBody>
      </p:sp>
      <p:sp>
        <p:nvSpPr>
          <p:cNvPr id="11" name="TextBox 10"/>
          <p:cNvSpPr txBox="1"/>
          <p:nvPr>
            <p:custDataLst>
              <p:tags r:id="rId5"/>
            </p:custDataLst>
          </p:nvPr>
        </p:nvSpPr>
        <p:spPr>
          <a:xfrm>
            <a:off x="6705600" y="1311399"/>
            <a:ext cx="1938010" cy="646331"/>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dirty="0" smtClean="0"/>
              <a:t>HEALTH HAZARD GROUP</a:t>
            </a:r>
            <a:endParaRPr lang="en-CA" dirty="0"/>
          </a:p>
        </p:txBody>
      </p:sp>
      <p:sp>
        <p:nvSpPr>
          <p:cNvPr id="12" name="TextBox 11"/>
          <p:cNvSpPr txBox="1"/>
          <p:nvPr>
            <p:custDataLst>
              <p:tags r:id="rId6"/>
            </p:custDataLst>
          </p:nvPr>
        </p:nvSpPr>
        <p:spPr>
          <a:xfrm>
            <a:off x="533400" y="2186330"/>
            <a:ext cx="1911890"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PHYSICAL HAZARD GROUP CLASSES</a:t>
            </a:r>
            <a:endParaRPr lang="en-CA" sz="1600" dirty="0"/>
          </a:p>
        </p:txBody>
      </p:sp>
      <p:sp>
        <p:nvSpPr>
          <p:cNvPr id="13" name="TextBox 12"/>
          <p:cNvSpPr txBox="1"/>
          <p:nvPr>
            <p:custDataLst>
              <p:tags r:id="rId7"/>
            </p:custDataLst>
          </p:nvPr>
        </p:nvSpPr>
        <p:spPr>
          <a:xfrm>
            <a:off x="6705599" y="2224031"/>
            <a:ext cx="1938011" cy="584775"/>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600" dirty="0" smtClean="0"/>
              <a:t>HEALTH HAZARD GROUP CLASSES</a:t>
            </a:r>
            <a:endParaRPr lang="en-CA" sz="1600" dirty="0"/>
          </a:p>
        </p:txBody>
      </p:sp>
      <p:sp>
        <p:nvSpPr>
          <p:cNvPr id="14" name="Down Arrow 13"/>
          <p:cNvSpPr/>
          <p:nvPr>
            <p:custDataLst>
              <p:tags r:id="rId8"/>
            </p:custDataLst>
          </p:nvPr>
        </p:nvSpPr>
        <p:spPr>
          <a:xfrm>
            <a:off x="1463781" y="1906817"/>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TextBox 14"/>
          <p:cNvSpPr txBox="1"/>
          <p:nvPr>
            <p:custDataLst>
              <p:tags r:id="rId9"/>
            </p:custDataLst>
          </p:nvPr>
        </p:nvSpPr>
        <p:spPr>
          <a:xfrm>
            <a:off x="549965" y="3028950"/>
            <a:ext cx="1895324" cy="307777"/>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400" dirty="0" smtClean="0"/>
              <a:t>CATEGORIES</a:t>
            </a:r>
            <a:endParaRPr lang="en-CA" sz="1400" dirty="0"/>
          </a:p>
        </p:txBody>
      </p:sp>
      <p:sp>
        <p:nvSpPr>
          <p:cNvPr id="16" name="TextBox 15"/>
          <p:cNvSpPr txBox="1"/>
          <p:nvPr>
            <p:custDataLst>
              <p:tags r:id="rId10"/>
            </p:custDataLst>
          </p:nvPr>
        </p:nvSpPr>
        <p:spPr>
          <a:xfrm>
            <a:off x="6705600" y="3073545"/>
            <a:ext cx="1938010" cy="307777"/>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400" dirty="0" smtClean="0"/>
              <a:t>CATEGORIES</a:t>
            </a:r>
            <a:endParaRPr lang="en-CA" sz="1400" dirty="0"/>
          </a:p>
        </p:txBody>
      </p:sp>
      <p:sp>
        <p:nvSpPr>
          <p:cNvPr id="17" name="TextBox 16"/>
          <p:cNvSpPr txBox="1"/>
          <p:nvPr>
            <p:custDataLst>
              <p:tags r:id="rId11"/>
            </p:custDataLst>
          </p:nvPr>
        </p:nvSpPr>
        <p:spPr>
          <a:xfrm>
            <a:off x="3119244" y="819150"/>
            <a:ext cx="2893208" cy="523220"/>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2800" b="1" dirty="0" smtClean="0"/>
              <a:t>WHMIS 2015</a:t>
            </a:r>
            <a:endParaRPr lang="en-CA" sz="2800" b="1" dirty="0"/>
          </a:p>
        </p:txBody>
      </p:sp>
      <p:sp>
        <p:nvSpPr>
          <p:cNvPr id="18" name="Down Arrow 17"/>
          <p:cNvSpPr/>
          <p:nvPr>
            <p:custDataLst>
              <p:tags r:id="rId12"/>
            </p:custDataLst>
          </p:nvPr>
        </p:nvSpPr>
        <p:spPr>
          <a:xfrm rot="2613777">
            <a:off x="2678560" y="970972"/>
            <a:ext cx="216000" cy="54957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9" name="Down Arrow 18"/>
          <p:cNvSpPr/>
          <p:nvPr>
            <p:custDataLst>
              <p:tags r:id="rId13"/>
            </p:custDataLst>
          </p:nvPr>
        </p:nvSpPr>
        <p:spPr>
          <a:xfrm rot="19059906" flipH="1">
            <a:off x="6237063" y="1016533"/>
            <a:ext cx="215319" cy="5508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0" name="TextBox 19"/>
          <p:cNvSpPr txBox="1"/>
          <p:nvPr>
            <p:custDataLst>
              <p:tags r:id="rId14"/>
            </p:custDataLst>
          </p:nvPr>
        </p:nvSpPr>
        <p:spPr>
          <a:xfrm>
            <a:off x="549965" y="3657062"/>
            <a:ext cx="1895323" cy="276999"/>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200" dirty="0" smtClean="0"/>
              <a:t>SUBCATEGORIES</a:t>
            </a:r>
            <a:endParaRPr lang="en-CA" sz="1200" dirty="0"/>
          </a:p>
        </p:txBody>
      </p:sp>
      <p:sp>
        <p:nvSpPr>
          <p:cNvPr id="21" name="TextBox 20"/>
          <p:cNvSpPr txBox="1"/>
          <p:nvPr>
            <p:custDataLst>
              <p:tags r:id="rId15"/>
            </p:custDataLst>
          </p:nvPr>
        </p:nvSpPr>
        <p:spPr>
          <a:xfrm>
            <a:off x="6705600" y="3683580"/>
            <a:ext cx="1938010" cy="276999"/>
          </a:xfrm>
          <a:prstGeom prst="rect">
            <a:avLst/>
          </a:prstGeom>
          <a:solidFill>
            <a:schemeClr val="bg1"/>
          </a:solidFill>
          <a:ln>
            <a:solidFill>
              <a:schemeClr val="tx1"/>
            </a:solidFill>
          </a:ln>
          <a:effectLst>
            <a:outerShdw blurRad="76200" dir="13500000" sy="23000" kx="1200000" algn="br" rotWithShape="0">
              <a:prstClr val="black">
                <a:alpha val="20000"/>
              </a:prstClr>
            </a:outerShdw>
          </a:effectLst>
        </p:spPr>
        <p:txBody>
          <a:bodyPr wrap="square" rtlCol="0">
            <a:spAutoFit/>
          </a:bodyPr>
          <a:lstStyle/>
          <a:p>
            <a:pPr algn="ctr"/>
            <a:r>
              <a:rPr lang="en-CA" sz="1200" dirty="0" smtClean="0"/>
              <a:t>SUBCATEGORIES</a:t>
            </a:r>
            <a:endParaRPr lang="en-CA" sz="1200" dirty="0"/>
          </a:p>
        </p:txBody>
      </p:sp>
      <p:sp>
        <p:nvSpPr>
          <p:cNvPr id="22" name="Down Arrow 21"/>
          <p:cNvSpPr/>
          <p:nvPr>
            <p:custDataLst>
              <p:tags r:id="rId16"/>
            </p:custDataLst>
          </p:nvPr>
        </p:nvSpPr>
        <p:spPr>
          <a:xfrm>
            <a:off x="1466510" y="2798408"/>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3" name="Down Arrow 22"/>
          <p:cNvSpPr/>
          <p:nvPr>
            <p:custDataLst>
              <p:tags r:id="rId17"/>
            </p:custDataLst>
          </p:nvPr>
        </p:nvSpPr>
        <p:spPr>
          <a:xfrm>
            <a:off x="1463781" y="3365367"/>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Down Arrow 23"/>
          <p:cNvSpPr/>
          <p:nvPr>
            <p:custDataLst>
              <p:tags r:id="rId18"/>
            </p:custDataLst>
          </p:nvPr>
        </p:nvSpPr>
        <p:spPr>
          <a:xfrm>
            <a:off x="7620000" y="1957730"/>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Down Arrow 24"/>
          <p:cNvSpPr/>
          <p:nvPr>
            <p:custDataLst>
              <p:tags r:id="rId19"/>
            </p:custDataLst>
          </p:nvPr>
        </p:nvSpPr>
        <p:spPr>
          <a:xfrm>
            <a:off x="7638962" y="2808804"/>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6" name="Down Arrow 25"/>
          <p:cNvSpPr/>
          <p:nvPr>
            <p:custDataLst>
              <p:tags r:id="rId20"/>
            </p:custDataLst>
          </p:nvPr>
        </p:nvSpPr>
        <p:spPr>
          <a:xfrm>
            <a:off x="7638962" y="3398330"/>
            <a:ext cx="162000" cy="25918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pic>
        <p:nvPicPr>
          <p:cNvPr id="28" name="Picture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6725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600" b="1" dirty="0" smtClean="0">
                <a:solidFill>
                  <a:schemeClr val="tx1"/>
                </a:solidFill>
              </a:rPr>
              <a:t>Health Hazard: Health Hazard Pictogram</a:t>
            </a:r>
            <a:endParaRPr lang="en-US" sz="2600" b="1" dirty="0">
              <a:solidFill>
                <a:schemeClr val="tx1"/>
              </a:solidFill>
            </a:endParaRPr>
          </a:p>
        </p:txBody>
      </p:sp>
      <p:sp>
        <p:nvSpPr>
          <p:cNvPr id="8" name="Content Placeholder 6"/>
          <p:cNvSpPr>
            <a:spLocks noGrp="1"/>
          </p:cNvSpPr>
          <p:nvPr>
            <p:ph sz="half" idx="4294967295"/>
            <p:custDataLst>
              <p:tags r:id="rId3"/>
            </p:custDataLst>
          </p:nvPr>
        </p:nvSpPr>
        <p:spPr>
          <a:xfrm>
            <a:off x="457199" y="2017365"/>
            <a:ext cx="8231071" cy="2154586"/>
          </a:xfrm>
          <a:prstGeom prst="rect">
            <a:avLst/>
          </a:prstGeom>
        </p:spPr>
        <p:txBody>
          <a:bodyPr>
            <a:normAutofit lnSpcReduction="10000"/>
          </a:bodyPr>
          <a:lstStyle/>
          <a:p>
            <a:pPr marL="285750" indent="-285750">
              <a:buFont typeface="Arial" panose="020B0604020202020204" pitchFamily="34" charset="0"/>
              <a:buChar char="•"/>
            </a:pPr>
            <a:r>
              <a:rPr lang="en-CA" sz="1800" dirty="0">
                <a:solidFill>
                  <a:schemeClr val="tx1"/>
                </a:solidFill>
              </a:rPr>
              <a:t>Respiratory sensitization (</a:t>
            </a:r>
            <a:r>
              <a:rPr lang="en-CA" sz="1800" b="1" dirty="0">
                <a:solidFill>
                  <a:schemeClr val="tx1"/>
                </a:solidFill>
              </a:rPr>
              <a:t>Category 1, 1A </a:t>
            </a:r>
            <a:r>
              <a:rPr lang="en-CA" sz="1800" b="1" dirty="0" smtClean="0">
                <a:solidFill>
                  <a:schemeClr val="tx1"/>
                </a:solidFill>
              </a:rPr>
              <a:t>&amp; 1B</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Germ cell mutagenicity (</a:t>
            </a:r>
            <a:r>
              <a:rPr lang="en-CA" sz="1800" b="1" dirty="0">
                <a:solidFill>
                  <a:schemeClr val="tx1"/>
                </a:solidFill>
              </a:rPr>
              <a:t>Category 1, 1A, 1B, &amp; 2</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Carcinogenicity (</a:t>
            </a:r>
            <a:r>
              <a:rPr lang="en-CA" sz="1800" b="1" dirty="0">
                <a:solidFill>
                  <a:schemeClr val="tx1"/>
                </a:solidFill>
              </a:rPr>
              <a:t>Category 1, 1A, 1B, &amp; 2</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Reproductive toxicity (</a:t>
            </a:r>
            <a:r>
              <a:rPr lang="en-CA" sz="1800" b="1" dirty="0">
                <a:solidFill>
                  <a:schemeClr val="tx1"/>
                </a:solidFill>
              </a:rPr>
              <a:t>Category 1, 1A, 1B, &amp; 2</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Specific target organ toxicity following single exposure (</a:t>
            </a:r>
            <a:r>
              <a:rPr lang="en-CA" sz="1800" b="1" dirty="0">
                <a:solidFill>
                  <a:schemeClr val="tx1"/>
                </a:solidFill>
              </a:rPr>
              <a:t>Category 1 &amp; 2</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Specific target organ toxicity following repeated exposure (</a:t>
            </a:r>
            <a:r>
              <a:rPr lang="en-CA" sz="1800" b="1" dirty="0">
                <a:solidFill>
                  <a:schemeClr val="tx1"/>
                </a:solidFill>
              </a:rPr>
              <a:t>Category 1 &amp; 2</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Aspiration hazard (</a:t>
            </a:r>
            <a:r>
              <a:rPr lang="en-CA" sz="1800" b="1" dirty="0">
                <a:solidFill>
                  <a:schemeClr val="tx1"/>
                </a:solidFill>
              </a:rPr>
              <a:t>Category 1</a:t>
            </a:r>
            <a:r>
              <a:rPr lang="en-CA" sz="1800" dirty="0">
                <a:solidFill>
                  <a:schemeClr val="tx1"/>
                </a:solidFill>
              </a:rPr>
              <a:t>)</a:t>
            </a: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26470" y="363724"/>
            <a:ext cx="1657834" cy="1657834"/>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646331"/>
          </a:xfrm>
          <a:prstGeom prst="rect">
            <a:avLst/>
          </a:prstGeom>
          <a:noFill/>
        </p:spPr>
        <p:txBody>
          <a:bodyPr wrap="square" rtlCol="0">
            <a:spAutoFit/>
          </a:bodyPr>
          <a:lstStyle/>
          <a:p>
            <a:r>
              <a:rPr lang="en-CA" b="1" dirty="0"/>
              <a:t>Products that cause or may cause serious health effects.</a:t>
            </a:r>
          </a:p>
        </p:txBody>
      </p:sp>
      <p:sp>
        <p:nvSpPr>
          <p:cNvPr id="11" name="TextBox 10"/>
          <p:cNvSpPr txBox="1"/>
          <p:nvPr>
            <p:custDataLst>
              <p:tags r:id="rId6"/>
            </p:custDataLst>
          </p:nvPr>
        </p:nvSpPr>
        <p:spPr>
          <a:xfrm>
            <a:off x="749896" y="4138196"/>
            <a:ext cx="6336704" cy="338554"/>
          </a:xfrm>
          <a:prstGeom prst="rect">
            <a:avLst/>
          </a:prstGeom>
          <a:noFill/>
        </p:spPr>
        <p:txBody>
          <a:bodyPr wrap="square" rtlCol="0">
            <a:spAutoFit/>
          </a:bodyPr>
          <a:lstStyle/>
          <a:p>
            <a:r>
              <a:rPr lang="en-CA" sz="1600" b="1" dirty="0" smtClean="0"/>
              <a:t>Examples</a:t>
            </a:r>
            <a:r>
              <a:rPr lang="en-CA" sz="1600" dirty="0" smtClean="0"/>
              <a:t>: Benzene</a:t>
            </a:r>
            <a:r>
              <a:rPr lang="en-CA" sz="1600" dirty="0"/>
              <a:t>, lead (II) </a:t>
            </a:r>
            <a:r>
              <a:rPr lang="en-CA" sz="1600" dirty="0" smtClean="0"/>
              <a:t>chromate.</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56001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600" b="1" dirty="0" smtClean="0">
                <a:solidFill>
                  <a:schemeClr val="tx1"/>
                </a:solidFill>
              </a:rPr>
              <a:t>Health Hazard: Exclamation Mark Pictogram</a:t>
            </a:r>
            <a:endParaRPr lang="en-US" sz="2600" b="1" dirty="0">
              <a:solidFill>
                <a:schemeClr val="tx1"/>
              </a:solidFill>
            </a:endParaRPr>
          </a:p>
        </p:txBody>
      </p:sp>
      <p:sp>
        <p:nvSpPr>
          <p:cNvPr id="8" name="Content Placeholder 6"/>
          <p:cNvSpPr>
            <a:spLocks noGrp="1"/>
          </p:cNvSpPr>
          <p:nvPr>
            <p:ph sz="half" idx="4294967295"/>
            <p:custDataLst>
              <p:tags r:id="rId3"/>
            </p:custDataLst>
          </p:nvPr>
        </p:nvSpPr>
        <p:spPr>
          <a:xfrm>
            <a:off x="457199" y="2017365"/>
            <a:ext cx="8231071" cy="2154586"/>
          </a:xfrm>
          <a:prstGeom prst="rect">
            <a:avLst/>
          </a:prstGeom>
        </p:spPr>
        <p:txBody>
          <a:bodyPr>
            <a:normAutofit fontScale="85000" lnSpcReduction="20000"/>
          </a:bodyPr>
          <a:lstStyle/>
          <a:p>
            <a:pPr marL="285750" indent="-285750">
              <a:buFont typeface="Arial" panose="020B0604020202020204" pitchFamily="34" charset="0"/>
              <a:buChar char="•"/>
            </a:pPr>
            <a:r>
              <a:rPr lang="en-CA" sz="1800" dirty="0">
                <a:solidFill>
                  <a:schemeClr val="tx1"/>
                </a:solidFill>
              </a:rPr>
              <a:t>Acute toxicity (oral, dermal, inhalation) (</a:t>
            </a:r>
            <a:r>
              <a:rPr lang="en-CA" sz="1800" b="1" dirty="0">
                <a:solidFill>
                  <a:schemeClr val="tx1"/>
                </a:solidFill>
              </a:rPr>
              <a:t>Category 4</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Skin corrosion/ irritation – Skin irritation  (</a:t>
            </a:r>
            <a:r>
              <a:rPr lang="en-CA" sz="1800" b="1" dirty="0">
                <a:solidFill>
                  <a:schemeClr val="tx1"/>
                </a:solidFill>
              </a:rPr>
              <a:t>Category 2</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Serious eye damage/irritation -  Eye irritation (</a:t>
            </a:r>
            <a:r>
              <a:rPr lang="en-CA" sz="1800" b="1" dirty="0">
                <a:solidFill>
                  <a:schemeClr val="tx1"/>
                </a:solidFill>
              </a:rPr>
              <a:t>Category 2 &amp; 2A</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Respiratory or Skin sensitization – Skin sensitizer (</a:t>
            </a:r>
            <a:r>
              <a:rPr lang="en-CA" sz="1800" b="1" dirty="0">
                <a:solidFill>
                  <a:schemeClr val="tx1"/>
                </a:solidFill>
              </a:rPr>
              <a:t>Category 1, 1A &amp; 1B</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Specific target organ toxicity -single exposure, (</a:t>
            </a:r>
            <a:r>
              <a:rPr lang="en-CA" sz="1800" b="1" dirty="0">
                <a:solidFill>
                  <a:schemeClr val="tx1"/>
                </a:solidFill>
              </a:rPr>
              <a:t>Category 3</a:t>
            </a:r>
            <a:r>
              <a:rPr lang="en-CA" sz="1800" dirty="0">
                <a:solidFill>
                  <a:schemeClr val="tx1"/>
                </a:solidFill>
              </a:rPr>
              <a:t>)</a:t>
            </a:r>
          </a:p>
          <a:p>
            <a:pPr marL="285750" indent="-285750">
              <a:buFont typeface="Arial" panose="020B0604020202020204" pitchFamily="34" charset="0"/>
              <a:buChar char="•"/>
            </a:pPr>
            <a:endParaRPr lang="en-CA" sz="1800" dirty="0">
              <a:solidFill>
                <a:schemeClr val="tx1"/>
              </a:solidFill>
            </a:endParaRPr>
          </a:p>
          <a:p>
            <a:r>
              <a:rPr lang="en-CA" sz="1800" dirty="0">
                <a:solidFill>
                  <a:schemeClr val="tx1"/>
                </a:solidFill>
              </a:rPr>
              <a:t>Not used with the "skull and crossbones" pictogram for skin or eye irritation if:</a:t>
            </a:r>
          </a:p>
          <a:p>
            <a:pPr marL="285750" indent="-285750">
              <a:buFont typeface="Arial" panose="020B0604020202020204" pitchFamily="34" charset="0"/>
              <a:buChar char="•"/>
            </a:pPr>
            <a:r>
              <a:rPr lang="en-CA" sz="1800" dirty="0" smtClean="0">
                <a:solidFill>
                  <a:schemeClr val="tx1"/>
                </a:solidFill>
              </a:rPr>
              <a:t>The </a:t>
            </a:r>
            <a:r>
              <a:rPr lang="en-CA" sz="1800" dirty="0">
                <a:solidFill>
                  <a:schemeClr val="tx1"/>
                </a:solidFill>
              </a:rPr>
              <a:t>"corrosion" pictogram also </a:t>
            </a:r>
            <a:r>
              <a:rPr lang="en-CA" sz="1800" dirty="0" smtClean="0">
                <a:solidFill>
                  <a:schemeClr val="tx1"/>
                </a:solidFill>
              </a:rPr>
              <a:t>appears.</a:t>
            </a:r>
            <a:endParaRPr lang="en-CA" sz="1800" dirty="0">
              <a:solidFill>
                <a:schemeClr val="tx1"/>
              </a:solidFill>
            </a:endParaRPr>
          </a:p>
          <a:p>
            <a:pPr marL="285750" indent="-285750">
              <a:buFont typeface="Arial" panose="020B0604020202020204" pitchFamily="34" charset="0"/>
              <a:buChar char="•"/>
            </a:pPr>
            <a:r>
              <a:rPr lang="en-CA" sz="1800" dirty="0" smtClean="0">
                <a:solidFill>
                  <a:schemeClr val="tx1"/>
                </a:solidFill>
              </a:rPr>
              <a:t>The </a:t>
            </a:r>
            <a:r>
              <a:rPr lang="en-CA" sz="1800" dirty="0">
                <a:solidFill>
                  <a:schemeClr val="tx1"/>
                </a:solidFill>
              </a:rPr>
              <a:t>"health hazard" pictogram is used to indicate respiratory </a:t>
            </a:r>
            <a:r>
              <a:rPr lang="en-CA" sz="1800" dirty="0" smtClean="0">
                <a:solidFill>
                  <a:schemeClr val="tx1"/>
                </a:solidFill>
              </a:rPr>
              <a:t>sensitization.</a:t>
            </a:r>
            <a:endParaRPr lang="en-CA" sz="1800" dirty="0">
              <a:solidFill>
                <a:schemeClr val="tx1"/>
              </a:solidFill>
            </a:endParaRP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26470" y="367634"/>
            <a:ext cx="1657834" cy="1650014"/>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646331"/>
          </a:xfrm>
          <a:prstGeom prst="rect">
            <a:avLst/>
          </a:prstGeom>
          <a:noFill/>
        </p:spPr>
        <p:txBody>
          <a:bodyPr wrap="square" rtlCol="0">
            <a:spAutoFit/>
          </a:bodyPr>
          <a:lstStyle/>
          <a:p>
            <a:r>
              <a:rPr lang="en-CA" b="1" dirty="0"/>
              <a:t>Products that cause or may cause </a:t>
            </a:r>
            <a:r>
              <a:rPr lang="en-CA" b="1" u="sng" dirty="0"/>
              <a:t>less </a:t>
            </a:r>
            <a:r>
              <a:rPr lang="en-CA" b="1" dirty="0"/>
              <a:t>serious health effects.</a:t>
            </a:r>
          </a:p>
        </p:txBody>
      </p:sp>
      <p:sp>
        <p:nvSpPr>
          <p:cNvPr id="11" name="TextBox 10"/>
          <p:cNvSpPr txBox="1"/>
          <p:nvPr>
            <p:custDataLst>
              <p:tags r:id="rId6"/>
            </p:custDataLst>
          </p:nvPr>
        </p:nvSpPr>
        <p:spPr>
          <a:xfrm>
            <a:off x="749896" y="4138196"/>
            <a:ext cx="6336704" cy="338554"/>
          </a:xfrm>
          <a:prstGeom prst="rect">
            <a:avLst/>
          </a:prstGeom>
          <a:noFill/>
        </p:spPr>
        <p:txBody>
          <a:bodyPr wrap="square" rtlCol="0">
            <a:spAutoFit/>
          </a:bodyPr>
          <a:lstStyle/>
          <a:p>
            <a:r>
              <a:rPr lang="en-CA" sz="1600" b="1" dirty="0"/>
              <a:t>Examples</a:t>
            </a:r>
            <a:r>
              <a:rPr lang="en-CA" sz="1600" dirty="0"/>
              <a:t>: X</a:t>
            </a:r>
            <a:r>
              <a:rPr lang="en-CA" sz="1600" dirty="0" smtClean="0"/>
              <a:t>ylene</a:t>
            </a:r>
            <a:r>
              <a:rPr lang="en-CA" sz="1600" dirty="0"/>
              <a:t>, benzene, </a:t>
            </a:r>
            <a:r>
              <a:rPr lang="en-CA" sz="1600" dirty="0" smtClean="0"/>
              <a:t>acetone.</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21144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400" b="1" dirty="0" smtClean="0">
                <a:solidFill>
                  <a:schemeClr val="tx1"/>
                </a:solidFill>
              </a:rPr>
              <a:t>Health Hazard: Skull &amp; Crossbones Pictogram</a:t>
            </a:r>
            <a:endParaRPr lang="en-US" sz="2400" b="1" dirty="0">
              <a:solidFill>
                <a:schemeClr val="tx1"/>
              </a:solidFill>
            </a:endParaRPr>
          </a:p>
        </p:txBody>
      </p:sp>
      <p:sp>
        <p:nvSpPr>
          <p:cNvPr id="8" name="Content Placeholder 6"/>
          <p:cNvSpPr>
            <a:spLocks noGrp="1"/>
          </p:cNvSpPr>
          <p:nvPr>
            <p:ph sz="half" idx="4294967295"/>
            <p:custDataLst>
              <p:tags r:id="rId3"/>
            </p:custDataLst>
          </p:nvPr>
        </p:nvSpPr>
        <p:spPr>
          <a:xfrm>
            <a:off x="457199" y="2017365"/>
            <a:ext cx="6324601" cy="2154586"/>
          </a:xfrm>
          <a:prstGeom prst="rect">
            <a:avLst/>
          </a:prstGeom>
        </p:spPr>
        <p:txBody>
          <a:bodyPr>
            <a:normAutofit/>
          </a:bodyPr>
          <a:lstStyle/>
          <a:p>
            <a:pPr marL="285750" indent="-285750">
              <a:buFont typeface="Arial" panose="020B0604020202020204" pitchFamily="34" charset="0"/>
              <a:buChar char="•"/>
            </a:pPr>
            <a:r>
              <a:rPr lang="en-CA" sz="1800" dirty="0">
                <a:solidFill>
                  <a:schemeClr val="tx1"/>
                </a:solidFill>
              </a:rPr>
              <a:t>Acute toxicity (oral, dermal, inhalation</a:t>
            </a:r>
            <a:r>
              <a:rPr lang="en-CA" sz="1800" dirty="0" smtClean="0">
                <a:solidFill>
                  <a:schemeClr val="tx1"/>
                </a:solidFill>
              </a:rPr>
              <a:t>) (</a:t>
            </a:r>
            <a:r>
              <a:rPr lang="en-CA" sz="1800" b="1" dirty="0" smtClean="0">
                <a:solidFill>
                  <a:schemeClr val="tx1"/>
                </a:solidFill>
              </a:rPr>
              <a:t>Categories </a:t>
            </a:r>
            <a:r>
              <a:rPr lang="en-CA" sz="1800" b="1" dirty="0">
                <a:solidFill>
                  <a:schemeClr val="tx1"/>
                </a:solidFill>
              </a:rPr>
              <a:t>1, 2 &amp; </a:t>
            </a:r>
            <a:r>
              <a:rPr lang="en-CA" sz="1800" b="1" dirty="0" smtClean="0">
                <a:solidFill>
                  <a:schemeClr val="tx1"/>
                </a:solidFill>
              </a:rPr>
              <a:t>3</a:t>
            </a:r>
            <a:r>
              <a:rPr lang="en-CA" sz="1800" dirty="0" smtClean="0">
                <a:solidFill>
                  <a:schemeClr val="tx1"/>
                </a:solidFill>
              </a:rPr>
              <a:t>)</a:t>
            </a:r>
            <a:endParaRPr lang="en-CA" sz="1800" dirty="0">
              <a:solidFill>
                <a:schemeClr val="tx1"/>
              </a:solidFill>
            </a:endParaRP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33951" y="367634"/>
            <a:ext cx="1642871" cy="1650014"/>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646331"/>
          </a:xfrm>
          <a:prstGeom prst="rect">
            <a:avLst/>
          </a:prstGeom>
          <a:noFill/>
        </p:spPr>
        <p:txBody>
          <a:bodyPr wrap="square" rtlCol="0">
            <a:spAutoFit/>
          </a:bodyPr>
          <a:lstStyle/>
          <a:p>
            <a:r>
              <a:rPr lang="en-CA" b="1" dirty="0"/>
              <a:t>Products that can cause death or toxicity with short exposure to small amounts.</a:t>
            </a:r>
          </a:p>
        </p:txBody>
      </p:sp>
      <p:sp>
        <p:nvSpPr>
          <p:cNvPr id="11" name="TextBox 10"/>
          <p:cNvSpPr txBox="1"/>
          <p:nvPr>
            <p:custDataLst>
              <p:tags r:id="rId6"/>
            </p:custDataLst>
          </p:nvPr>
        </p:nvSpPr>
        <p:spPr>
          <a:xfrm>
            <a:off x="749896" y="4138196"/>
            <a:ext cx="6336704" cy="338554"/>
          </a:xfrm>
          <a:prstGeom prst="rect">
            <a:avLst/>
          </a:prstGeom>
          <a:noFill/>
        </p:spPr>
        <p:txBody>
          <a:bodyPr wrap="square" rtlCol="0">
            <a:spAutoFit/>
          </a:bodyPr>
          <a:lstStyle/>
          <a:p>
            <a:r>
              <a:rPr lang="en-CA" sz="1600" b="1" dirty="0"/>
              <a:t>Examples</a:t>
            </a:r>
            <a:r>
              <a:rPr lang="en-CA" sz="1600" dirty="0"/>
              <a:t>: </a:t>
            </a:r>
            <a:r>
              <a:rPr lang="en-CA" sz="1600" dirty="0" smtClean="0"/>
              <a:t>Carbon </a:t>
            </a:r>
            <a:r>
              <a:rPr lang="en-CA" sz="1600" dirty="0"/>
              <a:t>monoxide, cyanide, </a:t>
            </a:r>
            <a:r>
              <a:rPr lang="en-CA" sz="1600" dirty="0" smtClean="0"/>
              <a:t>formaldehyde.</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34527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400" b="1" dirty="0" smtClean="0">
                <a:solidFill>
                  <a:schemeClr val="tx1"/>
                </a:solidFill>
              </a:rPr>
              <a:t>Health Hazard: Corrosion Pictogram</a:t>
            </a:r>
            <a:endParaRPr lang="en-US" sz="2400" b="1" dirty="0">
              <a:solidFill>
                <a:schemeClr val="tx1"/>
              </a:solidFill>
            </a:endParaRPr>
          </a:p>
        </p:txBody>
      </p:sp>
      <p:sp>
        <p:nvSpPr>
          <p:cNvPr id="8" name="Content Placeholder 6"/>
          <p:cNvSpPr>
            <a:spLocks noGrp="1"/>
          </p:cNvSpPr>
          <p:nvPr>
            <p:ph sz="half" idx="4294967295"/>
            <p:custDataLst>
              <p:tags r:id="rId3"/>
            </p:custDataLst>
          </p:nvPr>
        </p:nvSpPr>
        <p:spPr>
          <a:xfrm>
            <a:off x="457199" y="2017365"/>
            <a:ext cx="6324601" cy="2154586"/>
          </a:xfrm>
          <a:prstGeom prst="rect">
            <a:avLst/>
          </a:prstGeom>
        </p:spPr>
        <p:txBody>
          <a:bodyPr>
            <a:normAutofit/>
          </a:bodyPr>
          <a:lstStyle/>
          <a:p>
            <a:pPr marL="285750" indent="-285750">
              <a:buFont typeface="Arial" panose="020B0604020202020204" pitchFamily="34" charset="0"/>
              <a:buChar char="•"/>
            </a:pPr>
            <a:r>
              <a:rPr lang="en-CA" sz="1800" dirty="0">
                <a:solidFill>
                  <a:schemeClr val="tx1"/>
                </a:solidFill>
              </a:rPr>
              <a:t>Skin corrosion/irritation – Skin </a:t>
            </a:r>
            <a:r>
              <a:rPr lang="en-CA" sz="1800" dirty="0" smtClean="0">
                <a:solidFill>
                  <a:schemeClr val="tx1"/>
                </a:solidFill>
              </a:rPr>
              <a:t>corrosion </a:t>
            </a:r>
            <a:r>
              <a:rPr lang="en-CA" sz="1800" dirty="0">
                <a:solidFill>
                  <a:schemeClr val="tx1"/>
                </a:solidFill>
              </a:rPr>
              <a:t>(</a:t>
            </a:r>
            <a:r>
              <a:rPr lang="en-CA" sz="1800" b="1" dirty="0">
                <a:solidFill>
                  <a:schemeClr val="tx1"/>
                </a:solidFill>
              </a:rPr>
              <a:t>Category 1, 1A, 1B &amp; 1C</a:t>
            </a:r>
            <a:r>
              <a:rPr lang="en-CA" sz="1800" dirty="0">
                <a:solidFill>
                  <a:schemeClr val="tx1"/>
                </a:solidFill>
              </a:rPr>
              <a:t>)</a:t>
            </a:r>
          </a:p>
          <a:p>
            <a:pPr marL="285750" indent="-285750">
              <a:buFont typeface="Arial" panose="020B0604020202020204" pitchFamily="34" charset="0"/>
              <a:buChar char="•"/>
            </a:pPr>
            <a:r>
              <a:rPr lang="en-CA" sz="1800" dirty="0">
                <a:solidFill>
                  <a:schemeClr val="tx1"/>
                </a:solidFill>
              </a:rPr>
              <a:t>Serious eye damage/irritation – Serious Eye Damage (</a:t>
            </a:r>
            <a:r>
              <a:rPr lang="en-CA" sz="1800" b="1" dirty="0">
                <a:solidFill>
                  <a:schemeClr val="tx1"/>
                </a:solidFill>
              </a:rPr>
              <a:t>Category 1</a:t>
            </a:r>
            <a:r>
              <a:rPr lang="en-CA" sz="1800" dirty="0">
                <a:solidFill>
                  <a:schemeClr val="tx1"/>
                </a:solidFill>
              </a:rPr>
              <a:t>)</a:t>
            </a: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33951" y="371205"/>
            <a:ext cx="1642871" cy="164287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400600" cy="369332"/>
          </a:xfrm>
          <a:prstGeom prst="rect">
            <a:avLst/>
          </a:prstGeom>
          <a:noFill/>
        </p:spPr>
        <p:txBody>
          <a:bodyPr wrap="square" rtlCol="0">
            <a:spAutoFit/>
          </a:bodyPr>
          <a:lstStyle/>
          <a:p>
            <a:r>
              <a:rPr lang="en-CA" b="1" dirty="0"/>
              <a:t>Products that are corrosive to skin and eyes.</a:t>
            </a:r>
          </a:p>
        </p:txBody>
      </p:sp>
      <p:sp>
        <p:nvSpPr>
          <p:cNvPr id="11" name="TextBox 10"/>
          <p:cNvSpPr txBox="1"/>
          <p:nvPr>
            <p:custDataLst>
              <p:tags r:id="rId6"/>
            </p:custDataLst>
          </p:nvPr>
        </p:nvSpPr>
        <p:spPr>
          <a:xfrm>
            <a:off x="749896" y="4138196"/>
            <a:ext cx="6336704" cy="338554"/>
          </a:xfrm>
          <a:prstGeom prst="rect">
            <a:avLst/>
          </a:prstGeom>
          <a:noFill/>
        </p:spPr>
        <p:txBody>
          <a:bodyPr wrap="square" rtlCol="0">
            <a:spAutoFit/>
          </a:bodyPr>
          <a:lstStyle/>
          <a:p>
            <a:r>
              <a:rPr lang="en-CA" sz="1600" b="1" dirty="0" smtClean="0"/>
              <a:t>Examples</a:t>
            </a:r>
            <a:r>
              <a:rPr lang="en-CA" sz="1600" dirty="0" smtClean="0"/>
              <a:t>: Sulfuric </a:t>
            </a:r>
            <a:r>
              <a:rPr lang="en-CA" sz="1600" dirty="0"/>
              <a:t>acid, hydrochloric acid, sodium </a:t>
            </a:r>
            <a:r>
              <a:rPr lang="en-CA" sz="1600" dirty="0" smtClean="0"/>
              <a:t>hydroxide.</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856103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2400" b="1" dirty="0" smtClean="0">
                <a:solidFill>
                  <a:schemeClr val="tx1"/>
                </a:solidFill>
              </a:rPr>
              <a:t>Health Hazard: </a:t>
            </a:r>
            <a:r>
              <a:rPr lang="en-CA" sz="2400" b="1" dirty="0">
                <a:solidFill>
                  <a:schemeClr val="tx1"/>
                </a:solidFill>
              </a:rPr>
              <a:t>Bio-hazardous Infectious </a:t>
            </a:r>
            <a:r>
              <a:rPr lang="en-CA" sz="2400" b="1" dirty="0" smtClean="0">
                <a:solidFill>
                  <a:schemeClr val="tx1"/>
                </a:solidFill>
              </a:rPr>
              <a:t>Materials </a:t>
            </a:r>
            <a:r>
              <a:rPr lang="en-CA" sz="2400" b="1" dirty="0">
                <a:solidFill>
                  <a:schemeClr val="tx1"/>
                </a:solidFill>
              </a:rPr>
              <a:t>Pictogram</a:t>
            </a:r>
            <a:endParaRPr lang="en-US" sz="2400" b="1" dirty="0">
              <a:solidFill>
                <a:schemeClr val="tx1"/>
              </a:solidFill>
            </a:endParaRPr>
          </a:p>
        </p:txBody>
      </p:sp>
      <p:sp>
        <p:nvSpPr>
          <p:cNvPr id="8" name="Content Placeholder 6"/>
          <p:cNvSpPr>
            <a:spLocks noGrp="1"/>
          </p:cNvSpPr>
          <p:nvPr>
            <p:ph sz="half" idx="4294967295"/>
            <p:custDataLst>
              <p:tags r:id="rId3"/>
            </p:custDataLst>
          </p:nvPr>
        </p:nvSpPr>
        <p:spPr>
          <a:xfrm>
            <a:off x="457199" y="2017365"/>
            <a:ext cx="6324601" cy="2154586"/>
          </a:xfrm>
          <a:prstGeom prst="rect">
            <a:avLst/>
          </a:prstGeom>
        </p:spPr>
        <p:txBody>
          <a:bodyPr>
            <a:normAutofit/>
          </a:bodyPr>
          <a:lstStyle/>
          <a:p>
            <a:pPr marL="285750" indent="-285750">
              <a:buFont typeface="Arial" panose="020B0604020202020204" pitchFamily="34" charset="0"/>
              <a:buChar char="•"/>
            </a:pPr>
            <a:r>
              <a:rPr lang="en-CA" sz="1800" dirty="0">
                <a:solidFill>
                  <a:schemeClr val="tx1"/>
                </a:solidFill>
              </a:rPr>
              <a:t>Bio-hazardous infectious material (</a:t>
            </a:r>
            <a:r>
              <a:rPr lang="en-CA" sz="1800" b="1" dirty="0" smtClean="0">
                <a:solidFill>
                  <a:schemeClr val="tx1"/>
                </a:solidFill>
              </a:rPr>
              <a:t>Category 1</a:t>
            </a:r>
            <a:r>
              <a:rPr lang="en-CA" sz="1800" dirty="0" smtClean="0">
                <a:solidFill>
                  <a:schemeClr val="tx1"/>
                </a:solidFill>
              </a:rPr>
              <a:t>)</a:t>
            </a:r>
            <a:endParaRPr lang="en-CA" sz="1800" dirty="0">
              <a:solidFill>
                <a:schemeClr val="tx1"/>
              </a:solidFill>
            </a:endParaRPr>
          </a:p>
        </p:txBody>
      </p:sp>
      <p:pic>
        <p:nvPicPr>
          <p:cNvPr id="9" name="Picture 8"/>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042111" y="1200150"/>
            <a:ext cx="1626550" cy="1642871"/>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10" name="TextBox 9"/>
          <p:cNvSpPr txBox="1"/>
          <p:nvPr>
            <p:custDataLst>
              <p:tags r:id="rId5"/>
            </p:custDataLst>
          </p:nvPr>
        </p:nvSpPr>
        <p:spPr>
          <a:xfrm>
            <a:off x="457200" y="996150"/>
            <a:ext cx="5943600" cy="646331"/>
          </a:xfrm>
          <a:prstGeom prst="rect">
            <a:avLst/>
          </a:prstGeom>
          <a:noFill/>
        </p:spPr>
        <p:txBody>
          <a:bodyPr wrap="square" rtlCol="0">
            <a:spAutoFit/>
          </a:bodyPr>
          <a:lstStyle/>
          <a:p>
            <a:r>
              <a:rPr lang="en-CA" b="1" dirty="0"/>
              <a:t>Organisms that have been shown to cause disease or are believed to cause disease in either humans or animals.</a:t>
            </a:r>
          </a:p>
        </p:txBody>
      </p:sp>
      <p:sp>
        <p:nvSpPr>
          <p:cNvPr id="11" name="TextBox 10"/>
          <p:cNvSpPr txBox="1"/>
          <p:nvPr>
            <p:custDataLst>
              <p:tags r:id="rId6"/>
            </p:custDataLst>
          </p:nvPr>
        </p:nvSpPr>
        <p:spPr>
          <a:xfrm>
            <a:off x="749896" y="4138196"/>
            <a:ext cx="6336704" cy="338554"/>
          </a:xfrm>
          <a:prstGeom prst="rect">
            <a:avLst/>
          </a:prstGeom>
          <a:noFill/>
        </p:spPr>
        <p:txBody>
          <a:bodyPr wrap="square" rtlCol="0">
            <a:spAutoFit/>
          </a:bodyPr>
          <a:lstStyle/>
          <a:p>
            <a:r>
              <a:rPr lang="en-CA" sz="1600" b="1" dirty="0"/>
              <a:t>Examples</a:t>
            </a:r>
            <a:r>
              <a:rPr lang="en-CA" sz="1600" dirty="0"/>
              <a:t>: HIV and/or Hepatitis infected blood or </a:t>
            </a:r>
            <a:r>
              <a:rPr lang="en-CA" sz="1600" dirty="0" smtClean="0"/>
              <a:t>saliva.</a:t>
            </a:r>
            <a:endParaRPr lang="en-CA" sz="1600" dirty="0"/>
          </a:p>
        </p:txBody>
      </p:sp>
      <p:sp>
        <p:nvSpPr>
          <p:cNvPr id="12" name="TextBox 11"/>
          <p:cNvSpPr txBox="1"/>
          <p:nvPr>
            <p:custDataLst>
              <p:tags r:id="rId7"/>
            </p:custDataLst>
          </p:nvPr>
        </p:nvSpPr>
        <p:spPr>
          <a:xfrm>
            <a:off x="457200" y="1657350"/>
            <a:ext cx="4464496" cy="369332"/>
          </a:xfrm>
          <a:prstGeom prst="rect">
            <a:avLst/>
          </a:prstGeom>
          <a:noFill/>
        </p:spPr>
        <p:txBody>
          <a:bodyPr wrap="square" rtlCol="0">
            <a:spAutoFit/>
          </a:bodyPr>
          <a:lstStyle/>
          <a:p>
            <a:r>
              <a:rPr lang="en-CA" dirty="0" smtClean="0"/>
              <a:t>Classes that use this pictogram:</a:t>
            </a:r>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6428" y="4441632"/>
            <a:ext cx="823686" cy="617765"/>
          </a:xfrm>
          <a:prstGeom prst="rect">
            <a:avLst/>
          </a:prstGeom>
        </p:spPr>
      </p:pic>
    </p:spTree>
    <p:custDataLst>
      <p:tags r:id="rId1"/>
    </p:custDataLst>
    <p:extLst>
      <p:ext uri="{BB962C8B-B14F-4D97-AF65-F5344CB8AC3E}">
        <p14:creationId xmlns:p14="http://schemas.microsoft.com/office/powerpoint/2010/main" val="108586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a:solidFill>
                  <a:schemeClr val="tx1"/>
                </a:solidFill>
              </a:rPr>
              <a:t>Health Hazard Group Class: HHNOC</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1352550"/>
            <a:ext cx="8153400" cy="2193107"/>
          </a:xfrm>
          <a:prstGeom prst="rect">
            <a:avLst/>
          </a:prstGeom>
        </p:spPr>
        <p:txBody>
          <a:bodyPr>
            <a:noAutofit/>
          </a:bodyPr>
          <a:lstStyle/>
          <a:p>
            <a:pPr marL="285750" lvl="1" indent="-285750">
              <a:buFont typeface="Arial" panose="020B0604020202020204" pitchFamily="34" charset="0"/>
              <a:buChar char="•"/>
            </a:pPr>
            <a:r>
              <a:rPr lang="en-CA" sz="1800" dirty="0">
                <a:solidFill>
                  <a:schemeClr val="tx1"/>
                </a:solidFill>
              </a:rPr>
              <a:t>Health hazard presented by a mixture or substance that does not fit into any other health hazard class. </a:t>
            </a:r>
          </a:p>
          <a:p>
            <a:pPr marL="285750" lvl="1" indent="-285750">
              <a:buFont typeface="Arial" panose="020B0604020202020204" pitchFamily="34" charset="0"/>
              <a:buChar char="•"/>
            </a:pPr>
            <a:r>
              <a:rPr lang="en-CA" sz="1800" dirty="0">
                <a:solidFill>
                  <a:schemeClr val="tx1"/>
                </a:solidFill>
              </a:rPr>
              <a:t>It characteristically occurs via acute or repeated exposure, and has an adverse effect on the health of a person exposed to it, including injury , or resulting in the death of that person</a:t>
            </a:r>
            <a:r>
              <a:rPr lang="en-CA" sz="1800" dirty="0" smtClean="0">
                <a:solidFill>
                  <a:schemeClr val="tx1"/>
                </a:solidFill>
              </a:rPr>
              <a:t>.</a:t>
            </a:r>
            <a:endParaRPr lang="en-CA" sz="1800" dirty="0">
              <a:solidFill>
                <a:schemeClr val="tx1"/>
              </a:solidFill>
            </a:endParaRPr>
          </a:p>
          <a:p>
            <a:r>
              <a:rPr lang="en-CA" sz="1800" dirty="0">
                <a:solidFill>
                  <a:schemeClr val="tx1"/>
                </a:solidFill>
              </a:rPr>
              <a:t>The label requires a pictogram that is applicable to the hazard, a hazard statement that describes the nature of the hazard, and the signal word "Danger". </a:t>
            </a:r>
          </a:p>
        </p:txBody>
      </p:sp>
      <p:sp>
        <p:nvSpPr>
          <p:cNvPr id="10" name="TextBox 9"/>
          <p:cNvSpPr txBox="1"/>
          <p:nvPr>
            <p:custDataLst>
              <p:tags r:id="rId4"/>
            </p:custDataLst>
          </p:nvPr>
        </p:nvSpPr>
        <p:spPr>
          <a:xfrm>
            <a:off x="457200" y="971550"/>
            <a:ext cx="5400600" cy="369332"/>
          </a:xfrm>
          <a:prstGeom prst="rect">
            <a:avLst/>
          </a:prstGeom>
          <a:noFill/>
        </p:spPr>
        <p:txBody>
          <a:bodyPr wrap="square" rtlCol="0">
            <a:spAutoFit/>
          </a:bodyPr>
          <a:lstStyle/>
          <a:p>
            <a:r>
              <a:rPr lang="en-CA" b="1" dirty="0"/>
              <a:t>Health Hazards Not Otherwise Classified (HHNOC):</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39071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a:solidFill>
                  <a:schemeClr val="tx1"/>
                </a:solidFill>
              </a:rPr>
              <a:t>Health Hazard Classes without Pictograms</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1352550"/>
            <a:ext cx="8153400" cy="2193107"/>
          </a:xfrm>
          <a:prstGeom prst="rect">
            <a:avLst/>
          </a:prstGeom>
        </p:spPr>
        <p:txBody>
          <a:bodyPr>
            <a:noAutofit/>
          </a:bodyPr>
          <a:lstStyle/>
          <a:p>
            <a:pPr lvl="1"/>
            <a:r>
              <a:rPr lang="en-CA" sz="1800" dirty="0">
                <a:solidFill>
                  <a:schemeClr val="tx1"/>
                </a:solidFill>
              </a:rPr>
              <a:t>The following health hazard classes and categories do not have a pictogram assigned to them. The label and SDS still require a signal word and hazard statement(s</a:t>
            </a:r>
            <a:r>
              <a:rPr lang="en-CA" sz="1800" dirty="0" smtClean="0">
                <a:solidFill>
                  <a:schemeClr val="tx1"/>
                </a:solidFill>
              </a:rPr>
              <a:t>):</a:t>
            </a:r>
            <a:endParaRPr lang="en-CA" sz="1800" dirty="0">
              <a:solidFill>
                <a:schemeClr val="tx1"/>
              </a:solidFill>
            </a:endParaRPr>
          </a:p>
          <a:p>
            <a:pPr marL="285750" lvl="1" indent="-285750">
              <a:buFont typeface="Arial" panose="020B0604020202020204" pitchFamily="34" charset="0"/>
              <a:buChar char="•"/>
            </a:pPr>
            <a:r>
              <a:rPr lang="en-CA" sz="1800" dirty="0">
                <a:solidFill>
                  <a:schemeClr val="tx1"/>
                </a:solidFill>
              </a:rPr>
              <a:t>Serious eye damage/irritation – Eye Irritation (</a:t>
            </a:r>
            <a:r>
              <a:rPr lang="en-CA" sz="1800" b="1" dirty="0">
                <a:solidFill>
                  <a:schemeClr val="tx1"/>
                </a:solidFill>
              </a:rPr>
              <a:t>Category 2B</a:t>
            </a:r>
            <a:r>
              <a:rPr lang="en-CA" sz="1800" dirty="0">
                <a:solidFill>
                  <a:schemeClr val="tx1"/>
                </a:solidFill>
              </a:rPr>
              <a:t>)</a:t>
            </a:r>
          </a:p>
          <a:p>
            <a:pPr marL="285750" lvl="1" indent="-285750">
              <a:buFont typeface="Arial" panose="020B0604020202020204" pitchFamily="34" charset="0"/>
              <a:buChar char="•"/>
            </a:pPr>
            <a:r>
              <a:rPr lang="en-CA" sz="1800" dirty="0">
                <a:solidFill>
                  <a:schemeClr val="tx1"/>
                </a:solidFill>
              </a:rPr>
              <a:t>Reproductive toxicity – Effects on or via </a:t>
            </a:r>
            <a:r>
              <a:rPr lang="en-CA" sz="1800" dirty="0" smtClean="0">
                <a:solidFill>
                  <a:schemeClr val="tx1"/>
                </a:solidFill>
              </a:rPr>
              <a:t>lactation</a:t>
            </a:r>
            <a:endParaRPr lang="en-CA" sz="1800" dirty="0">
              <a:solidFill>
                <a:schemeClr val="tx1"/>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72070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a:solidFill>
                  <a:schemeClr val="tx1"/>
                </a:solidFill>
              </a:rPr>
              <a:t>Safety Data Sheets (SDS)</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1352550"/>
            <a:ext cx="8153400" cy="2193107"/>
          </a:xfrm>
          <a:prstGeom prst="rect">
            <a:avLst/>
          </a:prstGeom>
        </p:spPr>
        <p:txBody>
          <a:bodyPr>
            <a:noAutofit/>
          </a:bodyPr>
          <a:lstStyle/>
          <a:p>
            <a:pPr marL="285750" indent="-285750">
              <a:buFont typeface="Arial" panose="020B0604020202020204" pitchFamily="34" charset="0"/>
              <a:buChar char="•"/>
            </a:pPr>
            <a:r>
              <a:rPr lang="en-CA" sz="1800" dirty="0">
                <a:solidFill>
                  <a:schemeClr val="tx1"/>
                </a:solidFill>
              </a:rPr>
              <a:t>In WHMIS 2015, Material Safety Data Sheets (MSDS) are now referred to as Safety Data Sheets (SDS). </a:t>
            </a:r>
          </a:p>
          <a:p>
            <a:pPr marL="285750" indent="-285750">
              <a:buFont typeface="Arial" panose="020B0604020202020204" pitchFamily="34" charset="0"/>
              <a:buChar char="•"/>
            </a:pPr>
            <a:r>
              <a:rPr lang="en-CA" sz="1800" dirty="0">
                <a:solidFill>
                  <a:schemeClr val="tx1"/>
                </a:solidFill>
              </a:rPr>
              <a:t>SDS for products must be supplied, by the supplier, to the buyer.</a:t>
            </a:r>
          </a:p>
          <a:p>
            <a:pPr marL="285750" indent="-285750">
              <a:buFont typeface="Arial" panose="020B0604020202020204" pitchFamily="34" charset="0"/>
              <a:buChar char="•"/>
            </a:pPr>
            <a:r>
              <a:rPr lang="en-CA" sz="1800" dirty="0">
                <a:solidFill>
                  <a:schemeClr val="tx1"/>
                </a:solidFill>
              </a:rPr>
              <a:t>These sheets contain more detailed information about the product. This information is used to protect workers from hazards, to ensure proper use, handling and storage of the product, as well as emergency procedures</a:t>
            </a:r>
            <a:r>
              <a:rPr lang="en-CA" sz="1800" dirty="0" smtClean="0">
                <a:solidFill>
                  <a:schemeClr val="tx1"/>
                </a:solidFill>
              </a:rPr>
              <a:t>.</a:t>
            </a:r>
            <a:endParaRPr lang="en-CA" sz="1800" dirty="0">
              <a:solidFill>
                <a:schemeClr val="tx1"/>
              </a:solidFill>
            </a:endParaRPr>
          </a:p>
          <a:p>
            <a:pPr marL="285750" indent="-285750">
              <a:buFont typeface="Arial" panose="020B0604020202020204" pitchFamily="34" charset="0"/>
              <a:buChar char="•"/>
            </a:pPr>
            <a:r>
              <a:rPr lang="en-CA" sz="1800" dirty="0">
                <a:solidFill>
                  <a:schemeClr val="tx1"/>
                </a:solidFill>
              </a:rPr>
              <a:t>During the WHMIS 1988/2015 transition period, either an MSDS or an SDS will be provided by the supplier.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89163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457200" y="971550"/>
            <a:ext cx="3200400" cy="1828800"/>
          </a:xfrm>
        </p:spPr>
      </p:pic>
      <p:sp>
        <p:nvSpPr>
          <p:cNvPr id="8" name="Content Placeholder 7"/>
          <p:cNvSpPr>
            <a:spLocks noGrp="1"/>
          </p:cNvSpPr>
          <p:nvPr>
            <p:ph sz="half" idx="2"/>
            <p:custDataLst>
              <p:tags r:id="rId2"/>
            </p:custDataLst>
          </p:nvPr>
        </p:nvSpPr>
        <p:spPr>
          <a:xfrm>
            <a:off x="4343400" y="914400"/>
            <a:ext cx="4495800" cy="3105150"/>
          </a:xfrm>
        </p:spPr>
        <p:txBody>
          <a:bodyPr>
            <a:normAutofit fontScale="92500"/>
          </a:bodyPr>
          <a:lstStyle/>
          <a:p>
            <a:r>
              <a:rPr lang="en-CA" dirty="0">
                <a:solidFill>
                  <a:schemeClr val="tx1"/>
                </a:solidFill>
              </a:rPr>
              <a:t>In February 2015, Canada amended the Hazardous Products Act and published the Hazardous Products Regulations in order to incorporate GHS into WHMIS</a:t>
            </a:r>
            <a:r>
              <a:rPr lang="en-CA" dirty="0" smtClean="0">
                <a:solidFill>
                  <a:schemeClr val="tx1"/>
                </a:solidFill>
              </a:rPr>
              <a:t>.</a:t>
            </a:r>
          </a:p>
          <a:p>
            <a:endParaRPr lang="en-CA" dirty="0">
              <a:solidFill>
                <a:schemeClr val="tx1"/>
              </a:solidFill>
            </a:endParaRPr>
          </a:p>
          <a:p>
            <a:r>
              <a:rPr lang="en-CA" dirty="0">
                <a:solidFill>
                  <a:schemeClr val="tx1"/>
                </a:solidFill>
              </a:rPr>
              <a:t>Implementation of WHMIS 2015 will be completed over a 3 year transition period. During this transitional period, both WHMIS 1988 and 2015 can be used in the workplace. </a:t>
            </a:r>
          </a:p>
        </p:txBody>
      </p:sp>
      <p:pic>
        <p:nvPicPr>
          <p:cNvPr id="9" name="Content Placeholder 8"/>
          <p:cNvPicPr>
            <a:picLocks noGrp="1" noChangeAspect="1"/>
          </p:cNvPicPr>
          <p:nvPr>
            <p:ph sz="half" idx="14"/>
          </p:nvPr>
        </p:nvPicPr>
        <p:blipFill>
          <a:blip r:embed="rId6" cstate="print">
            <a:extLst>
              <a:ext uri="{28A0092B-C50C-407E-A947-70E740481C1C}">
                <a14:useLocalDpi xmlns:a14="http://schemas.microsoft.com/office/drawing/2010/main" val="0"/>
              </a:ext>
            </a:extLst>
          </a:blip>
          <a:stretch>
            <a:fillRect/>
          </a:stretch>
        </p:blipFill>
        <p:spPr>
          <a:xfrm>
            <a:off x="1676400" y="2628900"/>
            <a:ext cx="1658477" cy="2018533"/>
          </a:xfrm>
        </p:spPr>
      </p:pic>
      <p:sp>
        <p:nvSpPr>
          <p:cNvPr id="6" name="Title 5"/>
          <p:cNvSpPr>
            <a:spLocks noGrp="1"/>
          </p:cNvSpPr>
          <p:nvPr>
            <p:ph type="title"/>
            <p:custDataLst>
              <p:tags r:id="rId3"/>
            </p:custDataLst>
          </p:nvPr>
        </p:nvSpPr>
        <p:spPr>
          <a:xfrm>
            <a:off x="457200" y="205978"/>
            <a:ext cx="8229600" cy="708422"/>
          </a:xfrm>
        </p:spPr>
        <p:txBody>
          <a:bodyPr/>
          <a:lstStyle/>
          <a:p>
            <a:r>
              <a:rPr lang="en-CA" b="1" dirty="0">
                <a:solidFill>
                  <a:schemeClr val="tx1"/>
                </a:solidFill>
              </a:rPr>
              <a:t>Legislation</a:t>
            </a:r>
            <a:endParaRPr lang="en-US" b="1" dirty="0">
              <a:solidFill>
                <a:schemeClr val="tx1"/>
              </a:solidFill>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61864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a:solidFill>
                  <a:schemeClr val="tx1"/>
                </a:solidFill>
              </a:rPr>
              <a:t>Safety Data Sheets (SDS)</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1352550"/>
            <a:ext cx="8153400" cy="3352800"/>
          </a:xfrm>
          <a:prstGeom prst="rect">
            <a:avLst/>
          </a:prstGeom>
        </p:spPr>
        <p:txBody>
          <a:bodyPr>
            <a:noAutofit/>
          </a:bodyPr>
          <a:lstStyle/>
          <a:p>
            <a:pPr marL="285750" indent="-285750">
              <a:buFont typeface="Arial" panose="020B0604020202020204" pitchFamily="34" charset="0"/>
              <a:buChar char="•"/>
            </a:pPr>
            <a:r>
              <a:rPr lang="en-CA" sz="1800" dirty="0">
                <a:solidFill>
                  <a:schemeClr val="tx1"/>
                </a:solidFill>
              </a:rPr>
              <a:t>SDS must have 16 sections and be in English and French.</a:t>
            </a:r>
          </a:p>
          <a:p>
            <a:pPr marL="285750" indent="-285750">
              <a:buFont typeface="Arial" panose="020B0604020202020204" pitchFamily="34" charset="0"/>
              <a:buChar char="•"/>
            </a:pPr>
            <a:r>
              <a:rPr lang="en-CA" sz="1800" dirty="0">
                <a:solidFill>
                  <a:schemeClr val="tx1"/>
                </a:solidFill>
              </a:rPr>
              <a:t>SDS must be updated within 90 days of any new changes.</a:t>
            </a:r>
          </a:p>
          <a:p>
            <a:pPr marL="285750" lvl="1" indent="-285750">
              <a:buFont typeface="Arial" panose="020B0604020202020204" pitchFamily="34" charset="0"/>
              <a:buChar char="•"/>
            </a:pPr>
            <a:r>
              <a:rPr lang="en-CA" sz="1800" b="1" dirty="0">
                <a:solidFill>
                  <a:schemeClr val="tx1"/>
                </a:solidFill>
              </a:rPr>
              <a:t>SDS will </a:t>
            </a:r>
            <a:r>
              <a:rPr lang="en-CA" sz="1800" b="1" dirty="0" smtClean="0">
                <a:solidFill>
                  <a:schemeClr val="tx1"/>
                </a:solidFill>
              </a:rPr>
              <a:t>identify</a:t>
            </a:r>
            <a:r>
              <a:rPr lang="en-CA" sz="1800" dirty="0" smtClean="0">
                <a:solidFill>
                  <a:schemeClr val="tx1"/>
                </a:solidFill>
              </a:rPr>
              <a:t>:</a:t>
            </a:r>
          </a:p>
          <a:p>
            <a:pPr marL="622300" lvl="5" indent="-285750"/>
            <a:r>
              <a:rPr lang="en-CA" sz="1600" dirty="0" smtClean="0">
                <a:solidFill>
                  <a:schemeClr val="tx1"/>
                </a:solidFill>
              </a:rPr>
              <a:t>The product and the  Canadian supplier.</a:t>
            </a:r>
          </a:p>
          <a:p>
            <a:pPr marL="622300" lvl="2" indent="-285750">
              <a:buFont typeface="Arial" panose="020B0604020202020204" pitchFamily="34" charset="0"/>
              <a:buChar char="•"/>
            </a:pPr>
            <a:r>
              <a:rPr lang="en-CA" sz="1600" dirty="0" smtClean="0">
                <a:solidFill>
                  <a:schemeClr val="tx1"/>
                </a:solidFill>
              </a:rPr>
              <a:t>Any </a:t>
            </a:r>
            <a:r>
              <a:rPr lang="en-CA" sz="1600" dirty="0">
                <a:solidFill>
                  <a:schemeClr val="tx1"/>
                </a:solidFill>
              </a:rPr>
              <a:t>hazards associated with using the </a:t>
            </a:r>
            <a:r>
              <a:rPr lang="en-CA" sz="1600" dirty="0" smtClean="0">
                <a:solidFill>
                  <a:schemeClr val="tx1"/>
                </a:solidFill>
              </a:rPr>
              <a:t>product.</a:t>
            </a:r>
            <a:endParaRPr lang="en-CA" sz="1600" dirty="0">
              <a:solidFill>
                <a:schemeClr val="tx1"/>
              </a:solidFill>
            </a:endParaRPr>
          </a:p>
          <a:p>
            <a:pPr marL="622300" lvl="2" indent="-285750">
              <a:buFont typeface="Arial" panose="020B0604020202020204" pitchFamily="34" charset="0"/>
              <a:buChar char="•"/>
            </a:pPr>
            <a:r>
              <a:rPr lang="en-CA" sz="1600" dirty="0">
                <a:solidFill>
                  <a:schemeClr val="tx1"/>
                </a:solidFill>
              </a:rPr>
              <a:t>Precautions that need to be taken when using the </a:t>
            </a:r>
            <a:r>
              <a:rPr lang="en-CA" sz="1600" dirty="0" smtClean="0">
                <a:solidFill>
                  <a:schemeClr val="tx1"/>
                </a:solidFill>
              </a:rPr>
              <a:t>product.</a:t>
            </a:r>
            <a:endParaRPr lang="en-CA" sz="1600" dirty="0">
              <a:solidFill>
                <a:schemeClr val="tx1"/>
              </a:solidFill>
            </a:endParaRPr>
          </a:p>
          <a:p>
            <a:pPr marL="622300" lvl="2" indent="-285750">
              <a:buFont typeface="Arial" panose="020B0604020202020204" pitchFamily="34" charset="0"/>
              <a:buChar char="•"/>
            </a:pPr>
            <a:r>
              <a:rPr lang="en-CA" sz="1600" dirty="0">
                <a:solidFill>
                  <a:schemeClr val="tx1"/>
                </a:solidFill>
              </a:rPr>
              <a:t>Steps to take in the event of an </a:t>
            </a:r>
            <a:r>
              <a:rPr lang="en-CA" sz="1600" dirty="0" smtClean="0">
                <a:solidFill>
                  <a:schemeClr val="tx1"/>
                </a:solidFill>
              </a:rPr>
              <a:t>emergency.</a:t>
            </a:r>
            <a:endParaRPr lang="en-CA" sz="1600" dirty="0">
              <a:solidFill>
                <a:schemeClr val="tx1"/>
              </a:solidFill>
            </a:endParaRPr>
          </a:p>
          <a:p>
            <a:endParaRPr lang="en-CA" sz="300" dirty="0">
              <a:solidFill>
                <a:schemeClr val="tx1"/>
              </a:solidFill>
            </a:endParaRPr>
          </a:p>
          <a:p>
            <a:r>
              <a:rPr lang="en-CA" sz="1800" i="1" dirty="0">
                <a:solidFill>
                  <a:schemeClr val="tx1"/>
                </a:solidFill>
              </a:rPr>
              <a:t>* You must have the SDS readily available when working with any hazardous products.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242930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smtClean="0">
                <a:solidFill>
                  <a:schemeClr val="tx1"/>
                </a:solidFill>
              </a:rPr>
              <a:t>SDS Sections</a:t>
            </a:r>
            <a:endParaRPr lang="en-US" sz="3200" b="1" dirty="0">
              <a:solidFill>
                <a:schemeClr val="tx1"/>
              </a:solidFill>
            </a:endParaRPr>
          </a:p>
        </p:txBody>
      </p:sp>
      <p:sp>
        <p:nvSpPr>
          <p:cNvPr id="7" name="Content Placeholder 5"/>
          <p:cNvSpPr>
            <a:spLocks noGrp="1"/>
          </p:cNvSpPr>
          <p:nvPr>
            <p:ph sz="half" idx="4294967295"/>
            <p:custDataLst>
              <p:tags r:id="rId3"/>
            </p:custDataLst>
          </p:nvPr>
        </p:nvSpPr>
        <p:spPr>
          <a:xfrm>
            <a:off x="3962400" y="1365482"/>
            <a:ext cx="4038600" cy="2700101"/>
          </a:xfrm>
          <a:prstGeom prst="rect">
            <a:avLst/>
          </a:prstGeom>
        </p:spPr>
        <p:txBody>
          <a:bodyPr>
            <a:noAutofit/>
          </a:bodyPr>
          <a:lstStyle/>
          <a:p>
            <a:pPr marL="514350" indent="-514350">
              <a:buFont typeface="+mj-lt"/>
              <a:buAutoNum type="arabicParenR" startAt="9"/>
            </a:pPr>
            <a:r>
              <a:rPr lang="en-CA" sz="1600" dirty="0">
                <a:solidFill>
                  <a:schemeClr val="tx1"/>
                </a:solidFill>
              </a:rPr>
              <a:t>Physical and Chemical Properties</a:t>
            </a:r>
          </a:p>
          <a:p>
            <a:pPr marL="514350" indent="-514350">
              <a:buFont typeface="+mj-lt"/>
              <a:buAutoNum type="arabicParenR" startAt="9"/>
            </a:pPr>
            <a:r>
              <a:rPr lang="en-CA" sz="1600" dirty="0">
                <a:solidFill>
                  <a:schemeClr val="tx1"/>
                </a:solidFill>
              </a:rPr>
              <a:t>Stability and Reactivity</a:t>
            </a:r>
          </a:p>
          <a:p>
            <a:pPr marL="514350" indent="-514350">
              <a:buFont typeface="+mj-lt"/>
              <a:buAutoNum type="arabicParenR" startAt="9"/>
            </a:pPr>
            <a:r>
              <a:rPr lang="en-CA" sz="1600" dirty="0">
                <a:solidFill>
                  <a:schemeClr val="tx1"/>
                </a:solidFill>
              </a:rPr>
              <a:t>Toxicological Information</a:t>
            </a:r>
          </a:p>
          <a:p>
            <a:pPr marL="514350" indent="-514350">
              <a:buFont typeface="+mj-lt"/>
              <a:buAutoNum type="arabicParenR" startAt="9"/>
            </a:pPr>
            <a:r>
              <a:rPr lang="en-CA" sz="1600" dirty="0">
                <a:solidFill>
                  <a:schemeClr val="tx1"/>
                </a:solidFill>
              </a:rPr>
              <a:t>Ecological Information</a:t>
            </a:r>
          </a:p>
          <a:p>
            <a:pPr marL="514350" indent="-514350">
              <a:buFont typeface="+mj-lt"/>
              <a:buAutoNum type="arabicParenR" startAt="9"/>
            </a:pPr>
            <a:r>
              <a:rPr lang="en-CA" sz="1600" dirty="0">
                <a:solidFill>
                  <a:schemeClr val="tx1"/>
                </a:solidFill>
              </a:rPr>
              <a:t>Disposal Considerations</a:t>
            </a:r>
          </a:p>
          <a:p>
            <a:pPr marL="514350" indent="-514350">
              <a:buFont typeface="+mj-lt"/>
              <a:buAutoNum type="arabicParenR" startAt="9"/>
            </a:pPr>
            <a:r>
              <a:rPr lang="en-CA" sz="1600" dirty="0">
                <a:solidFill>
                  <a:schemeClr val="tx1"/>
                </a:solidFill>
              </a:rPr>
              <a:t>Transport Information</a:t>
            </a:r>
          </a:p>
          <a:p>
            <a:pPr marL="514350" indent="-514350">
              <a:buFont typeface="+mj-lt"/>
              <a:buAutoNum type="arabicParenR" startAt="9"/>
            </a:pPr>
            <a:r>
              <a:rPr lang="en-CA" sz="1600" dirty="0">
                <a:solidFill>
                  <a:schemeClr val="tx1"/>
                </a:solidFill>
              </a:rPr>
              <a:t>Regulatory Information</a:t>
            </a:r>
          </a:p>
          <a:p>
            <a:pPr marL="514350" indent="-514350">
              <a:buFont typeface="+mj-lt"/>
              <a:buAutoNum type="arabicParenR" startAt="9"/>
            </a:pPr>
            <a:r>
              <a:rPr lang="en-CA" sz="1600" dirty="0">
                <a:solidFill>
                  <a:schemeClr val="tx1"/>
                </a:solidFill>
              </a:rPr>
              <a:t>Other </a:t>
            </a:r>
            <a:r>
              <a:rPr lang="en-CA" sz="1600" dirty="0" smtClean="0">
                <a:solidFill>
                  <a:schemeClr val="tx1"/>
                </a:solidFill>
              </a:rPr>
              <a:t>Information</a:t>
            </a:r>
            <a:endParaRPr lang="en-CA" sz="1600" dirty="0">
              <a:solidFill>
                <a:schemeClr val="tx1"/>
              </a:solidFill>
            </a:endParaRPr>
          </a:p>
        </p:txBody>
      </p:sp>
      <p:sp>
        <p:nvSpPr>
          <p:cNvPr id="8" name="Content Placeholder 6"/>
          <p:cNvSpPr>
            <a:spLocks noGrp="1"/>
          </p:cNvSpPr>
          <p:nvPr>
            <p:ph sz="half" idx="4294967295"/>
            <p:custDataLst>
              <p:tags r:id="rId4"/>
            </p:custDataLst>
          </p:nvPr>
        </p:nvSpPr>
        <p:spPr>
          <a:xfrm>
            <a:off x="457200" y="1428751"/>
            <a:ext cx="3276600" cy="2438400"/>
          </a:xfrm>
          <a:prstGeom prst="rect">
            <a:avLst/>
          </a:prstGeom>
        </p:spPr>
        <p:txBody>
          <a:bodyPr>
            <a:normAutofit fontScale="92500" lnSpcReduction="10000"/>
          </a:bodyPr>
          <a:lstStyle/>
          <a:p>
            <a:pPr marL="514350" indent="-514350">
              <a:buFont typeface="+mj-lt"/>
              <a:buAutoNum type="arabicParenR"/>
            </a:pPr>
            <a:r>
              <a:rPr lang="en-CA" sz="1600" dirty="0" smtClean="0">
                <a:solidFill>
                  <a:schemeClr val="tx1"/>
                </a:solidFill>
              </a:rPr>
              <a:t>Identification</a:t>
            </a:r>
            <a:endParaRPr lang="en-CA" sz="1600" dirty="0">
              <a:solidFill>
                <a:schemeClr val="tx1"/>
              </a:solidFill>
            </a:endParaRPr>
          </a:p>
          <a:p>
            <a:pPr marL="514350" indent="-514350">
              <a:buFont typeface="+mj-lt"/>
              <a:buAutoNum type="arabicParenR"/>
            </a:pPr>
            <a:r>
              <a:rPr lang="en-CA" sz="1600" dirty="0">
                <a:solidFill>
                  <a:schemeClr val="tx1"/>
                </a:solidFill>
              </a:rPr>
              <a:t>Hazard Identification</a:t>
            </a:r>
          </a:p>
          <a:p>
            <a:pPr marL="514350" indent="-514350">
              <a:buFont typeface="+mj-lt"/>
              <a:buAutoNum type="arabicParenR"/>
            </a:pPr>
            <a:r>
              <a:rPr lang="en-CA" sz="1600" dirty="0">
                <a:solidFill>
                  <a:schemeClr val="tx1"/>
                </a:solidFill>
              </a:rPr>
              <a:t>Composition/Ingredients</a:t>
            </a:r>
          </a:p>
          <a:p>
            <a:pPr marL="514350" indent="-514350">
              <a:buFont typeface="+mj-lt"/>
              <a:buAutoNum type="arabicParenR"/>
            </a:pPr>
            <a:r>
              <a:rPr lang="en-CA" sz="1600" dirty="0">
                <a:solidFill>
                  <a:schemeClr val="tx1"/>
                </a:solidFill>
              </a:rPr>
              <a:t>First Aid Measures</a:t>
            </a:r>
          </a:p>
          <a:p>
            <a:pPr marL="514350" indent="-514350">
              <a:buFont typeface="+mj-lt"/>
              <a:buAutoNum type="arabicParenR"/>
            </a:pPr>
            <a:r>
              <a:rPr lang="en-CA" sz="1600" dirty="0">
                <a:solidFill>
                  <a:schemeClr val="tx1"/>
                </a:solidFill>
              </a:rPr>
              <a:t>Firefighting Measures</a:t>
            </a:r>
          </a:p>
          <a:p>
            <a:pPr marL="514350" indent="-514350">
              <a:buFont typeface="+mj-lt"/>
              <a:buAutoNum type="arabicParenR"/>
            </a:pPr>
            <a:r>
              <a:rPr lang="en-CA" sz="1600" dirty="0">
                <a:solidFill>
                  <a:schemeClr val="tx1"/>
                </a:solidFill>
              </a:rPr>
              <a:t>Accidental Release Measures</a:t>
            </a:r>
          </a:p>
          <a:p>
            <a:pPr marL="514350" indent="-514350">
              <a:buFont typeface="+mj-lt"/>
              <a:buAutoNum type="arabicParenR"/>
            </a:pPr>
            <a:r>
              <a:rPr lang="en-CA" sz="1600" dirty="0">
                <a:solidFill>
                  <a:schemeClr val="tx1"/>
                </a:solidFill>
              </a:rPr>
              <a:t>Handling and Storage</a:t>
            </a:r>
          </a:p>
          <a:p>
            <a:pPr marL="514350" indent="-514350">
              <a:buFont typeface="+mj-lt"/>
              <a:buAutoNum type="arabicParenR"/>
            </a:pPr>
            <a:r>
              <a:rPr lang="en-CA" sz="1600" dirty="0">
                <a:solidFill>
                  <a:schemeClr val="tx1"/>
                </a:solidFill>
              </a:rPr>
              <a:t>Exposure Controls/ Personal Protection</a:t>
            </a:r>
          </a:p>
          <a:p>
            <a:pPr marL="342900" indent="-342900">
              <a:buFont typeface="+mj-lt"/>
              <a:buAutoNum type="arabicParenR"/>
            </a:pPr>
            <a:endParaRPr lang="en-CA" sz="1600" dirty="0">
              <a:solidFill>
                <a:schemeClr val="tx1"/>
              </a:solidFill>
            </a:endParaRPr>
          </a:p>
          <a:p>
            <a:pPr marL="342900" indent="-342900">
              <a:buFont typeface="+mj-lt"/>
              <a:buAutoNum type="arabicParenR"/>
            </a:pPr>
            <a:endParaRPr lang="en-CA" sz="1600" dirty="0">
              <a:solidFill>
                <a:schemeClr val="tx1"/>
              </a:solidFill>
            </a:endParaRPr>
          </a:p>
        </p:txBody>
      </p:sp>
      <p:sp>
        <p:nvSpPr>
          <p:cNvPr id="10" name="TextBox 9"/>
          <p:cNvSpPr txBox="1"/>
          <p:nvPr>
            <p:custDataLst>
              <p:tags r:id="rId5"/>
            </p:custDataLst>
          </p:nvPr>
        </p:nvSpPr>
        <p:spPr>
          <a:xfrm>
            <a:off x="457200" y="996150"/>
            <a:ext cx="5400600" cy="369332"/>
          </a:xfrm>
          <a:prstGeom prst="rect">
            <a:avLst/>
          </a:prstGeom>
          <a:noFill/>
        </p:spPr>
        <p:txBody>
          <a:bodyPr wrap="square" rtlCol="0">
            <a:spAutoFit/>
          </a:bodyPr>
          <a:lstStyle/>
          <a:p>
            <a:r>
              <a:rPr lang="en-CA" b="1" dirty="0"/>
              <a:t>The following sections must be present on the SDS:</a:t>
            </a:r>
          </a:p>
        </p:txBody>
      </p:sp>
      <p:sp>
        <p:nvSpPr>
          <p:cNvPr id="11" name="TextBox 10"/>
          <p:cNvSpPr txBox="1"/>
          <p:nvPr>
            <p:custDataLst>
              <p:tags r:id="rId6"/>
            </p:custDataLst>
          </p:nvPr>
        </p:nvSpPr>
        <p:spPr>
          <a:xfrm>
            <a:off x="978496" y="3815775"/>
            <a:ext cx="6184304" cy="584775"/>
          </a:xfrm>
          <a:prstGeom prst="rect">
            <a:avLst/>
          </a:prstGeom>
          <a:noFill/>
        </p:spPr>
        <p:txBody>
          <a:bodyPr wrap="square" rtlCol="0">
            <a:spAutoFit/>
          </a:bodyPr>
          <a:lstStyle/>
          <a:p>
            <a:r>
              <a:rPr lang="en-CA" sz="1600" b="1" dirty="0">
                <a:solidFill>
                  <a:srgbClr val="FF0000"/>
                </a:solidFill>
              </a:rPr>
              <a:t>Under </a:t>
            </a:r>
            <a:r>
              <a:rPr lang="en-CA" sz="1600" b="1" dirty="0" smtClean="0">
                <a:solidFill>
                  <a:srgbClr val="FF0000"/>
                </a:solidFill>
              </a:rPr>
              <a:t>WHMIS 2015, </a:t>
            </a:r>
            <a:r>
              <a:rPr lang="en-CA" sz="1600" b="1" dirty="0">
                <a:solidFill>
                  <a:srgbClr val="FF0000"/>
                </a:solidFill>
              </a:rPr>
              <a:t>providing information in sections 12, 13, 14 &amp; 15 is optional; however, the headings are still required on the SDS.  </a:t>
            </a: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3493507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smtClean="0">
                <a:solidFill>
                  <a:schemeClr val="tx1"/>
                </a:solidFill>
              </a:rPr>
              <a:t>SDS Sections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1"/>
            <a:ext cx="6553200" cy="3352800"/>
          </a:xfrm>
        </p:spPr>
        <p:txBody>
          <a:bodyPr>
            <a:normAutofit fontScale="92500" lnSpcReduction="10000"/>
          </a:bodyPr>
          <a:lstStyle/>
          <a:p>
            <a:r>
              <a:rPr lang="en-CA" b="1" dirty="0">
                <a:solidFill>
                  <a:schemeClr val="tx1"/>
                </a:solidFill>
              </a:rPr>
              <a:t>Section 1: Identification</a:t>
            </a:r>
          </a:p>
          <a:p>
            <a:pPr marL="342900" lvl="1" indent="-342900">
              <a:buFont typeface="Arial" panose="020B0604020202020204" pitchFamily="34" charset="0"/>
              <a:buChar char="•"/>
            </a:pPr>
            <a:r>
              <a:rPr lang="en-CA" dirty="0">
                <a:solidFill>
                  <a:schemeClr val="tx1"/>
                </a:solidFill>
              </a:rPr>
              <a:t>Identifies the chemical on the SDS as well as the recommended uses.</a:t>
            </a:r>
          </a:p>
          <a:p>
            <a:pPr marL="342900" lvl="1" indent="-342900">
              <a:buFont typeface="Arial" panose="020B0604020202020204" pitchFamily="34" charset="0"/>
              <a:buChar char="•"/>
            </a:pPr>
            <a:r>
              <a:rPr lang="en-CA" dirty="0">
                <a:solidFill>
                  <a:schemeClr val="tx1"/>
                </a:solidFill>
              </a:rPr>
              <a:t>Provides essential supplier contact information.</a:t>
            </a:r>
          </a:p>
          <a:p>
            <a:pPr marL="457200" lvl="1"/>
            <a:endParaRPr lang="en-CA" dirty="0">
              <a:solidFill>
                <a:schemeClr val="tx1"/>
              </a:solidFill>
            </a:endParaRPr>
          </a:p>
          <a:p>
            <a:r>
              <a:rPr lang="en-CA" b="1" dirty="0">
                <a:solidFill>
                  <a:schemeClr val="tx1"/>
                </a:solidFill>
              </a:rPr>
              <a:t>Section 2: Hazard Identification</a:t>
            </a:r>
          </a:p>
          <a:p>
            <a:pPr marL="342900" lvl="1" indent="-342900">
              <a:buFont typeface="Arial" panose="020B0604020202020204" pitchFamily="34" charset="0"/>
              <a:buChar char="•"/>
            </a:pPr>
            <a:r>
              <a:rPr lang="en-CA" dirty="0">
                <a:solidFill>
                  <a:schemeClr val="tx1"/>
                </a:solidFill>
              </a:rPr>
              <a:t>Identifies the hazard(s) of the chemical and the appropriate warning information associated with those hazards</a:t>
            </a:r>
            <a:r>
              <a:rPr lang="en-CA" dirty="0" smtClean="0">
                <a:solidFill>
                  <a:schemeClr val="tx1"/>
                </a:solidFill>
              </a:rPr>
              <a:t>.</a:t>
            </a:r>
            <a:endParaRPr lang="en-CA"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165749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smtClean="0">
                <a:solidFill>
                  <a:schemeClr val="tx1"/>
                </a:solidFill>
              </a:rPr>
              <a:t>SDS Sections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1"/>
            <a:ext cx="6553200" cy="3352800"/>
          </a:xfrm>
        </p:spPr>
        <p:txBody>
          <a:bodyPr>
            <a:normAutofit fontScale="85000" lnSpcReduction="10000"/>
          </a:bodyPr>
          <a:lstStyle/>
          <a:p>
            <a:r>
              <a:rPr lang="en-CA" b="1" dirty="0">
                <a:solidFill>
                  <a:schemeClr val="tx1"/>
                </a:solidFill>
              </a:rPr>
              <a:t>Section 3: Composition/Ingredients</a:t>
            </a:r>
          </a:p>
          <a:p>
            <a:pPr marL="342900" lvl="1" indent="-342900">
              <a:buFont typeface="Arial" panose="020B0604020202020204" pitchFamily="34" charset="0"/>
              <a:buChar char="•"/>
            </a:pPr>
            <a:r>
              <a:rPr lang="en-CA" dirty="0">
                <a:solidFill>
                  <a:schemeClr val="tx1"/>
                </a:solidFill>
              </a:rPr>
              <a:t>Identifies the ingredient(s) contained in the product indicated on the SDS, including impurities and stabilizing additives.</a:t>
            </a:r>
          </a:p>
          <a:p>
            <a:pPr marL="342900" lvl="1" indent="-342900">
              <a:buFont typeface="Arial" panose="020B0604020202020204" pitchFamily="34" charset="0"/>
              <a:buChar char="•"/>
            </a:pPr>
            <a:r>
              <a:rPr lang="en-CA" dirty="0">
                <a:solidFill>
                  <a:schemeClr val="tx1"/>
                </a:solidFill>
              </a:rPr>
              <a:t>Includes information on substances, mixtures and all chemicals where a trade secret is claimed.</a:t>
            </a:r>
          </a:p>
          <a:p>
            <a:pPr marL="457200" lvl="1"/>
            <a:endParaRPr lang="en-CA" dirty="0">
              <a:solidFill>
                <a:schemeClr val="tx1"/>
              </a:solidFill>
            </a:endParaRPr>
          </a:p>
          <a:p>
            <a:r>
              <a:rPr lang="en-CA" b="1" dirty="0">
                <a:solidFill>
                  <a:schemeClr val="tx1"/>
                </a:solidFill>
              </a:rPr>
              <a:t>Section 4: First Aid Measures</a:t>
            </a:r>
          </a:p>
          <a:p>
            <a:pPr marL="342900" lvl="1" indent="-342900">
              <a:buFont typeface="Arial" panose="020B0604020202020204" pitchFamily="34" charset="0"/>
              <a:buChar char="•"/>
            </a:pPr>
            <a:r>
              <a:rPr lang="en-CA" dirty="0">
                <a:solidFill>
                  <a:schemeClr val="tx1"/>
                </a:solidFill>
              </a:rPr>
              <a:t>Describes the initial care that should be given to an individual who has been exposed to the chemical.</a:t>
            </a:r>
          </a:p>
          <a:p>
            <a:endParaRPr lang="en-CA" dirty="0">
              <a:solidFill>
                <a:schemeClr val="tx1"/>
              </a:solidFill>
            </a:endParaRPr>
          </a:p>
          <a:p>
            <a:endParaRPr lang="en-CA"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38475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smtClean="0">
                <a:solidFill>
                  <a:schemeClr val="tx1"/>
                </a:solidFill>
              </a:rPr>
              <a:t>SDS Sections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1"/>
            <a:ext cx="6553200" cy="3352800"/>
          </a:xfrm>
        </p:spPr>
        <p:txBody>
          <a:bodyPr>
            <a:normAutofit fontScale="70000" lnSpcReduction="20000"/>
          </a:bodyPr>
          <a:lstStyle/>
          <a:p>
            <a:r>
              <a:rPr lang="en-CA" b="1" dirty="0">
                <a:solidFill>
                  <a:schemeClr val="tx1"/>
                </a:solidFill>
              </a:rPr>
              <a:t>Section 5: Firefighting Measures</a:t>
            </a:r>
          </a:p>
          <a:p>
            <a:pPr marL="342900" lvl="1" indent="-342900">
              <a:buFont typeface="Arial" panose="020B0604020202020204" pitchFamily="34" charset="0"/>
              <a:buChar char="•"/>
            </a:pPr>
            <a:r>
              <a:rPr lang="en-CA" dirty="0">
                <a:solidFill>
                  <a:schemeClr val="tx1"/>
                </a:solidFill>
              </a:rPr>
              <a:t>Provides recommendations for fighting a fire caused by the chemical.</a:t>
            </a:r>
          </a:p>
          <a:p>
            <a:pPr marL="457200" lvl="1"/>
            <a:endParaRPr lang="en-CA" dirty="0">
              <a:solidFill>
                <a:schemeClr val="tx1"/>
              </a:solidFill>
            </a:endParaRPr>
          </a:p>
          <a:p>
            <a:r>
              <a:rPr lang="en-CA" b="1" dirty="0">
                <a:solidFill>
                  <a:schemeClr val="tx1"/>
                </a:solidFill>
              </a:rPr>
              <a:t>Section 6: Accidental Release</a:t>
            </a:r>
          </a:p>
          <a:p>
            <a:pPr marL="342900" lvl="1" indent="-342900">
              <a:buFont typeface="Arial" panose="020B0604020202020204" pitchFamily="34" charset="0"/>
              <a:buChar char="•"/>
            </a:pPr>
            <a:r>
              <a:rPr lang="en-CA" dirty="0">
                <a:solidFill>
                  <a:schemeClr val="tx1"/>
                </a:solidFill>
              </a:rPr>
              <a:t>Provides recommendations on the appropriate response to spills, leaks or releases, including containment and clean-up practices to prevent or minimize exposure to people, property, or the environment. </a:t>
            </a:r>
          </a:p>
          <a:p>
            <a:pPr marL="342900" lvl="1" indent="-342900">
              <a:buFont typeface="Arial" panose="020B0604020202020204" pitchFamily="34" charset="0"/>
              <a:buChar char="•"/>
            </a:pPr>
            <a:r>
              <a:rPr lang="en-CA" dirty="0">
                <a:solidFill>
                  <a:schemeClr val="tx1"/>
                </a:solidFill>
              </a:rPr>
              <a:t>May also include recommendations distinguishing between responses to large and small spills where the spill volume has a significant impact on the hazard.</a:t>
            </a:r>
          </a:p>
          <a:p>
            <a:endParaRPr lang="en-CA"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38475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smtClean="0">
                <a:solidFill>
                  <a:schemeClr val="tx1"/>
                </a:solidFill>
              </a:rPr>
              <a:t>SDS Sections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1"/>
            <a:ext cx="6553200" cy="3352800"/>
          </a:xfrm>
        </p:spPr>
        <p:txBody>
          <a:bodyPr>
            <a:normAutofit fontScale="92500" lnSpcReduction="20000"/>
          </a:bodyPr>
          <a:lstStyle/>
          <a:p>
            <a:r>
              <a:rPr lang="en-CA" b="1" dirty="0">
                <a:solidFill>
                  <a:schemeClr val="tx1"/>
                </a:solidFill>
              </a:rPr>
              <a:t>Section 7: </a:t>
            </a:r>
            <a:r>
              <a:rPr lang="en-CA" b="1" dirty="0" smtClean="0">
                <a:solidFill>
                  <a:schemeClr val="tx1"/>
                </a:solidFill>
              </a:rPr>
              <a:t>Handling </a:t>
            </a:r>
            <a:r>
              <a:rPr lang="en-CA" b="1" dirty="0">
                <a:solidFill>
                  <a:schemeClr val="tx1"/>
                </a:solidFill>
              </a:rPr>
              <a:t>and Storage</a:t>
            </a:r>
          </a:p>
          <a:p>
            <a:pPr marL="342900" lvl="1" indent="-342900">
              <a:buFont typeface="Arial" panose="020B0604020202020204" pitchFamily="34" charset="0"/>
              <a:buChar char="•"/>
            </a:pPr>
            <a:r>
              <a:rPr lang="en-CA" dirty="0">
                <a:solidFill>
                  <a:schemeClr val="tx1"/>
                </a:solidFill>
              </a:rPr>
              <a:t>Provides guidance on the safe handling practices and conditions for safe storage of chemicals.</a:t>
            </a:r>
          </a:p>
          <a:p>
            <a:pPr marL="457200" lvl="1"/>
            <a:endParaRPr lang="en-CA" dirty="0">
              <a:solidFill>
                <a:schemeClr val="tx1"/>
              </a:solidFill>
            </a:endParaRPr>
          </a:p>
          <a:p>
            <a:r>
              <a:rPr lang="en-CA" b="1" dirty="0">
                <a:solidFill>
                  <a:schemeClr val="tx1"/>
                </a:solidFill>
              </a:rPr>
              <a:t>Section 8: Exposure Controls/Personal Protective Equipment (PPE)</a:t>
            </a:r>
          </a:p>
          <a:p>
            <a:pPr marL="342900" lvl="1" indent="-342900">
              <a:buFont typeface="Arial" panose="020B0604020202020204" pitchFamily="34" charset="0"/>
              <a:buChar char="•"/>
            </a:pPr>
            <a:r>
              <a:rPr lang="en-CA" dirty="0">
                <a:solidFill>
                  <a:schemeClr val="tx1"/>
                </a:solidFill>
              </a:rPr>
              <a:t>Indicates the exposure limits, engineering controls, and PPE measures that can be used to minimize worker exposure.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38475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smtClean="0">
                <a:solidFill>
                  <a:schemeClr val="tx1"/>
                </a:solidFill>
              </a:rPr>
              <a:t>SDS Sections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457200" y="971551"/>
            <a:ext cx="6553200" cy="3352800"/>
          </a:xfrm>
        </p:spPr>
        <p:txBody>
          <a:bodyPr>
            <a:normAutofit fontScale="70000" lnSpcReduction="20000"/>
          </a:bodyPr>
          <a:lstStyle/>
          <a:p>
            <a:r>
              <a:rPr lang="en-CA" b="1" dirty="0">
                <a:solidFill>
                  <a:schemeClr val="tx1"/>
                </a:solidFill>
              </a:rPr>
              <a:t>Section 9: Physical and Chemical Properties</a:t>
            </a:r>
          </a:p>
          <a:p>
            <a:pPr marL="342900" lvl="1" indent="-342900">
              <a:buFont typeface="Arial" panose="020B0604020202020204" pitchFamily="34" charset="0"/>
              <a:buChar char="•"/>
            </a:pPr>
            <a:r>
              <a:rPr lang="en-CA" dirty="0">
                <a:solidFill>
                  <a:schemeClr val="tx1"/>
                </a:solidFill>
              </a:rPr>
              <a:t>Identifies physical and chemical properties associated with the substance or mixture.</a:t>
            </a:r>
          </a:p>
          <a:p>
            <a:pPr marL="457200" lvl="1"/>
            <a:endParaRPr lang="en-CA" dirty="0">
              <a:solidFill>
                <a:schemeClr val="tx1"/>
              </a:solidFill>
            </a:endParaRPr>
          </a:p>
          <a:p>
            <a:r>
              <a:rPr lang="en-CA" b="1" dirty="0">
                <a:solidFill>
                  <a:schemeClr val="tx1"/>
                </a:solidFill>
              </a:rPr>
              <a:t>Section 10: Stability and Reactivity</a:t>
            </a:r>
          </a:p>
          <a:p>
            <a:pPr marL="342900" lvl="1" indent="-342900">
              <a:buFont typeface="Arial" panose="020B0604020202020204" pitchFamily="34" charset="0"/>
              <a:buChar char="•"/>
            </a:pPr>
            <a:r>
              <a:rPr lang="en-CA" dirty="0">
                <a:solidFill>
                  <a:schemeClr val="tx1"/>
                </a:solidFill>
              </a:rPr>
              <a:t>Describes the reactivity hazards of the chemical and the chemical stability information.</a:t>
            </a:r>
          </a:p>
          <a:p>
            <a:pPr marL="342900" lvl="1" indent="-342900">
              <a:buFont typeface="Arial" panose="020B0604020202020204" pitchFamily="34" charset="0"/>
              <a:buChar char="•"/>
            </a:pPr>
            <a:r>
              <a:rPr lang="en-CA" dirty="0">
                <a:solidFill>
                  <a:schemeClr val="tx1"/>
                </a:solidFill>
              </a:rPr>
              <a:t>This section is broken down into three parts: reactivity, chemical stability, and other.</a:t>
            </a:r>
          </a:p>
          <a:p>
            <a:pPr marL="457200" lvl="1"/>
            <a:endParaRPr lang="en-CA" dirty="0">
              <a:solidFill>
                <a:schemeClr val="tx1"/>
              </a:solidFill>
            </a:endParaRPr>
          </a:p>
          <a:p>
            <a:r>
              <a:rPr lang="en-CA" b="1" dirty="0">
                <a:solidFill>
                  <a:schemeClr val="tx1"/>
                </a:solidFill>
              </a:rPr>
              <a:t>Section 11: Toxicological Information</a:t>
            </a:r>
          </a:p>
          <a:p>
            <a:pPr marL="342900" lvl="1" indent="-342900">
              <a:buFont typeface="Arial" panose="020B0604020202020204" pitchFamily="34" charset="0"/>
              <a:buChar char="•"/>
            </a:pPr>
            <a:r>
              <a:rPr lang="en-CA" dirty="0">
                <a:solidFill>
                  <a:schemeClr val="tx1"/>
                </a:solidFill>
              </a:rPr>
              <a:t>Identifies toxicological and health effects of exposure to the chemical, including lethal doses and symptoms of exposure.</a:t>
            </a:r>
          </a:p>
          <a:p>
            <a:endParaRPr lang="en-CA"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38475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smtClean="0">
                <a:solidFill>
                  <a:schemeClr val="tx1"/>
                </a:solidFill>
              </a:rPr>
              <a:t>SDS Sections</a:t>
            </a:r>
            <a:endParaRPr lang="en-US" b="1" dirty="0">
              <a:solidFill>
                <a:schemeClr val="tx1"/>
              </a:solidFill>
            </a:endParaRPr>
          </a:p>
        </p:txBody>
      </p:sp>
      <p:sp>
        <p:nvSpPr>
          <p:cNvPr id="5" name="Content Placeholder 4"/>
          <p:cNvSpPr>
            <a:spLocks noGrp="1"/>
          </p:cNvSpPr>
          <p:nvPr>
            <p:ph sz="quarter" idx="13"/>
            <p:custDataLst>
              <p:tags r:id="rId3"/>
            </p:custDataLst>
          </p:nvPr>
        </p:nvSpPr>
        <p:spPr>
          <a:xfrm>
            <a:off x="533400" y="971550"/>
            <a:ext cx="6477000" cy="3581400"/>
          </a:xfrm>
        </p:spPr>
        <p:txBody>
          <a:bodyPr>
            <a:normAutofit fontScale="55000" lnSpcReduction="20000"/>
          </a:bodyPr>
          <a:lstStyle/>
          <a:p>
            <a:r>
              <a:rPr lang="en-CA" b="1" dirty="0">
                <a:solidFill>
                  <a:schemeClr val="tx1"/>
                </a:solidFill>
              </a:rPr>
              <a:t>Section 12: Ecological Information</a:t>
            </a:r>
            <a:r>
              <a:rPr lang="en-CA" sz="3600" b="1" dirty="0">
                <a:solidFill>
                  <a:schemeClr val="tx1"/>
                </a:solidFill>
              </a:rPr>
              <a:t>*</a:t>
            </a:r>
          </a:p>
          <a:p>
            <a:pPr marL="342900" lvl="1" indent="-342900">
              <a:buFont typeface="Arial" panose="020B0604020202020204" pitchFamily="34" charset="0"/>
              <a:buChar char="•"/>
            </a:pPr>
            <a:r>
              <a:rPr lang="en-CA" dirty="0">
                <a:solidFill>
                  <a:schemeClr val="tx1"/>
                </a:solidFill>
              </a:rPr>
              <a:t>Provides information to evaluate the environmental impact of the chemical if it were released to the environment.</a:t>
            </a:r>
          </a:p>
          <a:p>
            <a:r>
              <a:rPr lang="en-CA" b="1" dirty="0" smtClean="0">
                <a:solidFill>
                  <a:schemeClr val="tx1"/>
                </a:solidFill>
              </a:rPr>
              <a:t>Section </a:t>
            </a:r>
            <a:r>
              <a:rPr lang="en-CA" b="1" dirty="0">
                <a:solidFill>
                  <a:schemeClr val="tx1"/>
                </a:solidFill>
              </a:rPr>
              <a:t>13: Disposal Considerations</a:t>
            </a:r>
            <a:r>
              <a:rPr lang="en-CA" sz="3600" b="1" dirty="0">
                <a:solidFill>
                  <a:schemeClr val="tx1"/>
                </a:solidFill>
              </a:rPr>
              <a:t>*</a:t>
            </a:r>
          </a:p>
          <a:p>
            <a:pPr marL="342900" lvl="1" indent="-342900">
              <a:buFont typeface="Arial" panose="020B0604020202020204" pitchFamily="34" charset="0"/>
              <a:buChar char="•"/>
            </a:pPr>
            <a:r>
              <a:rPr lang="en-CA" dirty="0">
                <a:solidFill>
                  <a:schemeClr val="tx1"/>
                </a:solidFill>
              </a:rPr>
              <a:t>Provides guidance on proper disposal practices.</a:t>
            </a:r>
          </a:p>
          <a:p>
            <a:r>
              <a:rPr lang="en-CA" b="1" dirty="0" smtClean="0">
                <a:solidFill>
                  <a:schemeClr val="tx1"/>
                </a:solidFill>
              </a:rPr>
              <a:t>Section </a:t>
            </a:r>
            <a:r>
              <a:rPr lang="en-CA" b="1" dirty="0">
                <a:solidFill>
                  <a:schemeClr val="tx1"/>
                </a:solidFill>
              </a:rPr>
              <a:t>14: Transport Information</a:t>
            </a:r>
            <a:r>
              <a:rPr lang="en-CA" sz="3600" b="1" dirty="0">
                <a:solidFill>
                  <a:schemeClr val="tx1"/>
                </a:solidFill>
              </a:rPr>
              <a:t>*</a:t>
            </a:r>
          </a:p>
          <a:p>
            <a:pPr marL="342900" lvl="1" indent="-342900">
              <a:buFont typeface="Arial" panose="020B0604020202020204" pitchFamily="34" charset="0"/>
              <a:buChar char="•"/>
            </a:pPr>
            <a:r>
              <a:rPr lang="en-CA" dirty="0">
                <a:solidFill>
                  <a:schemeClr val="tx1"/>
                </a:solidFill>
              </a:rPr>
              <a:t>Provides guidance on classification information for shipping and transporting the chemical.</a:t>
            </a:r>
          </a:p>
          <a:p>
            <a:r>
              <a:rPr lang="en-CA" b="1" dirty="0" smtClean="0">
                <a:solidFill>
                  <a:schemeClr val="tx1"/>
                </a:solidFill>
              </a:rPr>
              <a:t>Section </a:t>
            </a:r>
            <a:r>
              <a:rPr lang="en-CA" b="1" dirty="0">
                <a:solidFill>
                  <a:schemeClr val="tx1"/>
                </a:solidFill>
              </a:rPr>
              <a:t>15: Regulatory Information</a:t>
            </a:r>
            <a:r>
              <a:rPr lang="en-CA" sz="3600" b="1" dirty="0">
                <a:solidFill>
                  <a:schemeClr val="tx1"/>
                </a:solidFill>
              </a:rPr>
              <a:t>*</a:t>
            </a:r>
          </a:p>
          <a:p>
            <a:pPr marL="342900" lvl="1" indent="-342900">
              <a:buFont typeface="Arial" panose="020B0604020202020204" pitchFamily="34" charset="0"/>
              <a:buChar char="•"/>
            </a:pPr>
            <a:r>
              <a:rPr lang="en-CA" dirty="0">
                <a:solidFill>
                  <a:schemeClr val="tx1"/>
                </a:solidFill>
              </a:rPr>
              <a:t>Identifies the safety, health and environmental regulations that apply to the product.</a:t>
            </a:r>
          </a:p>
          <a:p>
            <a:pPr marL="457200" lvl="1"/>
            <a:endParaRPr lang="en-CA" sz="1500" dirty="0" smtClean="0">
              <a:solidFill>
                <a:schemeClr val="tx1"/>
              </a:solidFill>
            </a:endParaRPr>
          </a:p>
          <a:p>
            <a:r>
              <a:rPr lang="en-CA" b="1" dirty="0" smtClean="0">
                <a:solidFill>
                  <a:schemeClr val="tx1"/>
                </a:solidFill>
              </a:rPr>
              <a:t>Section </a:t>
            </a:r>
            <a:r>
              <a:rPr lang="en-CA" b="1" dirty="0">
                <a:solidFill>
                  <a:schemeClr val="tx1"/>
                </a:solidFill>
              </a:rPr>
              <a:t>16: Other Information</a:t>
            </a:r>
          </a:p>
          <a:p>
            <a:pPr marL="342900" lvl="1" indent="-342900">
              <a:buFont typeface="Arial" panose="020B0604020202020204" pitchFamily="34" charset="0"/>
              <a:buChar char="•"/>
            </a:pPr>
            <a:r>
              <a:rPr lang="en-CA" dirty="0" smtClean="0">
                <a:solidFill>
                  <a:schemeClr val="tx1"/>
                </a:solidFill>
              </a:rPr>
              <a:t>Indicates </a:t>
            </a:r>
            <a:r>
              <a:rPr lang="en-CA" dirty="0">
                <a:solidFill>
                  <a:schemeClr val="tx1"/>
                </a:solidFill>
              </a:rPr>
              <a:t>when the SDS was prepared or when a revision was made</a:t>
            </a:r>
            <a:r>
              <a:rPr lang="en-CA" dirty="0" smtClean="0">
                <a:solidFill>
                  <a:schemeClr val="tx1"/>
                </a:solidFill>
              </a:rPr>
              <a:t>.</a:t>
            </a:r>
          </a:p>
          <a:p>
            <a:pPr marL="342900" lvl="1" indent="-342900">
              <a:buFont typeface="Arial" panose="020B0604020202020204" pitchFamily="34" charset="0"/>
              <a:buChar char="•"/>
            </a:pPr>
            <a:endParaRPr lang="en-CA" sz="1500" dirty="0">
              <a:solidFill>
                <a:schemeClr val="tx1"/>
              </a:solidFill>
            </a:endParaRPr>
          </a:p>
          <a:p>
            <a:pPr lvl="1"/>
            <a:r>
              <a:rPr lang="en-CA" b="1" i="1" dirty="0">
                <a:solidFill>
                  <a:schemeClr val="tx1"/>
                </a:solidFill>
              </a:rPr>
              <a:t>*</a:t>
            </a:r>
            <a:r>
              <a:rPr lang="en-CA" i="1" dirty="0">
                <a:solidFill>
                  <a:schemeClr val="tx1"/>
                </a:solidFill>
              </a:rPr>
              <a:t> Information is not required to be provided for these sections. However, the headings must still appear on the SDS</a:t>
            </a:r>
            <a:r>
              <a:rPr lang="en-CA" i="1" dirty="0" smtClean="0">
                <a:solidFill>
                  <a:schemeClr val="tx1"/>
                </a:solidFill>
              </a:rPr>
              <a:t>.</a:t>
            </a:r>
            <a:endParaRPr lang="en-CA" i="1" dirty="0">
              <a:solidFill>
                <a:schemeClr val="tx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697" y="2286001"/>
            <a:ext cx="2439703" cy="3131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38475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a:solidFill>
                  <a:schemeClr val="tx1"/>
                </a:solidFill>
              </a:rPr>
              <a:t>Where To Find SDSs</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971550"/>
            <a:ext cx="8153400" cy="3352800"/>
          </a:xfrm>
          <a:prstGeom prst="rect">
            <a:avLst/>
          </a:prstGeom>
        </p:spPr>
        <p:txBody>
          <a:bodyPr>
            <a:noAutofit/>
          </a:bodyPr>
          <a:lstStyle/>
          <a:p>
            <a:pPr marL="285750" indent="-285750">
              <a:buFont typeface="Arial" panose="020B0604020202020204" pitchFamily="34" charset="0"/>
              <a:buChar char="•"/>
            </a:pPr>
            <a:r>
              <a:rPr lang="en-CA" sz="1800" dirty="0">
                <a:solidFill>
                  <a:schemeClr val="tx1"/>
                </a:solidFill>
              </a:rPr>
              <a:t>All SDSs can be found at </a:t>
            </a:r>
            <a:r>
              <a:rPr lang="en-CA" sz="1800" dirty="0" smtClean="0">
                <a:solidFill>
                  <a:schemeClr val="tx1"/>
                </a:solidFill>
                <a:hlinkClick r:id="rId5"/>
              </a:rPr>
              <a:t>www.msdsforschools.ca</a:t>
            </a:r>
            <a:r>
              <a:rPr lang="en-CA" sz="1800" dirty="0" smtClean="0">
                <a:solidFill>
                  <a:schemeClr val="tx1"/>
                </a:solidFill>
              </a:rPr>
              <a:t>.</a:t>
            </a:r>
            <a:endParaRPr lang="en-CA" sz="1800" dirty="0">
              <a:solidFill>
                <a:schemeClr val="tx1"/>
              </a:solidFill>
            </a:endParaRPr>
          </a:p>
          <a:p>
            <a:pPr marL="285750" indent="-285750">
              <a:buFont typeface="Arial" panose="020B0604020202020204" pitchFamily="34" charset="0"/>
              <a:buChar char="•"/>
            </a:pPr>
            <a:r>
              <a:rPr lang="en-CA" sz="1800" dirty="0">
                <a:solidFill>
                  <a:schemeClr val="tx1"/>
                </a:solidFill>
              </a:rPr>
              <a:t>If you need instructions on how to use the site, search </a:t>
            </a:r>
            <a:r>
              <a:rPr lang="en-CA" sz="1800" dirty="0" smtClean="0">
                <a:solidFill>
                  <a:schemeClr val="tx1"/>
                </a:solidFill>
              </a:rPr>
              <a:t>the Board’s intranet site “MSDS </a:t>
            </a:r>
            <a:r>
              <a:rPr lang="en-CA" sz="1800" dirty="0">
                <a:solidFill>
                  <a:schemeClr val="tx1"/>
                </a:solidFill>
              </a:rPr>
              <a:t>instructions” to access the document</a:t>
            </a:r>
            <a:r>
              <a:rPr lang="en-CA" sz="1800" dirty="0" smtClean="0">
                <a:solidFill>
                  <a:schemeClr val="tx1"/>
                </a:solidFill>
              </a:rPr>
              <a:t>.</a:t>
            </a:r>
            <a:endParaRPr lang="en-CA" sz="1800" dirty="0">
              <a:solidFill>
                <a:schemeClr val="tx1"/>
              </a:solidFill>
            </a:endParaRPr>
          </a:p>
          <a:p>
            <a:pPr marL="285750" indent="-285750">
              <a:buFont typeface="Arial" panose="020B0604020202020204" pitchFamily="34" charset="0"/>
              <a:buChar char="•"/>
            </a:pPr>
            <a:r>
              <a:rPr lang="en-CA" sz="1800" dirty="0">
                <a:solidFill>
                  <a:schemeClr val="tx1"/>
                </a:solidFill>
              </a:rPr>
              <a:t>Always have a hard copy of the SDS  readily available when working with a product.</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43185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153400" cy="708422"/>
          </a:xfrm>
        </p:spPr>
        <p:txBody>
          <a:bodyPr>
            <a:normAutofit/>
          </a:bodyPr>
          <a:lstStyle/>
          <a:p>
            <a:r>
              <a:rPr lang="en-CA" sz="3200" b="1" dirty="0" smtClean="0">
                <a:solidFill>
                  <a:schemeClr val="tx1"/>
                </a:solidFill>
              </a:rPr>
              <a:t>Quiz</a:t>
            </a:r>
            <a:endParaRPr lang="en-US" sz="3200" b="1" dirty="0">
              <a:solidFill>
                <a:schemeClr val="tx1"/>
              </a:solidFill>
            </a:endParaRPr>
          </a:p>
        </p:txBody>
      </p:sp>
      <p:sp>
        <p:nvSpPr>
          <p:cNvPr id="8" name="Content Placeholder 6"/>
          <p:cNvSpPr>
            <a:spLocks noGrp="1"/>
          </p:cNvSpPr>
          <p:nvPr>
            <p:ph sz="half" idx="4294967295"/>
            <p:custDataLst>
              <p:tags r:id="rId3"/>
            </p:custDataLst>
          </p:nvPr>
        </p:nvSpPr>
        <p:spPr>
          <a:xfrm>
            <a:off x="457200" y="971550"/>
            <a:ext cx="8153400" cy="2667000"/>
          </a:xfrm>
          <a:prstGeom prst="rect">
            <a:avLst/>
          </a:prstGeom>
        </p:spPr>
        <p:txBody>
          <a:bodyPr>
            <a:noAutofit/>
          </a:bodyPr>
          <a:lstStyle/>
          <a:p>
            <a:r>
              <a:rPr lang="en-CA" sz="1800" dirty="0">
                <a:solidFill>
                  <a:schemeClr val="tx1"/>
                </a:solidFill>
              </a:rPr>
              <a:t>You’re now ready to complete the quiz</a:t>
            </a:r>
            <a:r>
              <a:rPr lang="en-CA" sz="1800" dirty="0" smtClean="0">
                <a:solidFill>
                  <a:schemeClr val="tx1"/>
                </a:solidFill>
              </a:rPr>
              <a:t>.</a:t>
            </a:r>
            <a:endParaRPr lang="en-CA" sz="1800" dirty="0">
              <a:solidFill>
                <a:schemeClr val="tx1"/>
              </a:solidFill>
            </a:endParaRPr>
          </a:p>
          <a:p>
            <a:pPr marL="285750" indent="-285750">
              <a:buFont typeface="Arial" panose="020B0604020202020204" pitchFamily="34" charset="0"/>
              <a:buChar char="•"/>
            </a:pPr>
            <a:endParaRPr lang="en-CA" sz="1800" dirty="0" smtClean="0">
              <a:solidFill>
                <a:schemeClr val="tx1"/>
              </a:solidFill>
            </a:endParaRPr>
          </a:p>
          <a:p>
            <a:r>
              <a:rPr lang="en-CA" sz="1800" dirty="0" smtClean="0">
                <a:solidFill>
                  <a:schemeClr val="tx1"/>
                </a:solidFill>
              </a:rPr>
              <a:t>You </a:t>
            </a:r>
            <a:r>
              <a:rPr lang="en-CA" sz="1800" dirty="0">
                <a:solidFill>
                  <a:schemeClr val="tx1"/>
                </a:solidFill>
              </a:rPr>
              <a:t>must receive 100% to pass the quiz</a:t>
            </a:r>
            <a:r>
              <a:rPr lang="en-CA" sz="1800" dirty="0" smtClean="0">
                <a:solidFill>
                  <a:schemeClr val="tx1"/>
                </a:solidFill>
              </a:rPr>
              <a:t>.</a:t>
            </a:r>
            <a:endParaRPr lang="en-CA" sz="1800" dirty="0">
              <a:solidFill>
                <a:schemeClr val="tx1"/>
              </a:solidFill>
            </a:endParaRPr>
          </a:p>
          <a:p>
            <a:endParaRPr lang="en-CA" sz="1800" dirty="0" smtClean="0">
              <a:solidFill>
                <a:schemeClr val="tx1"/>
              </a:solidFill>
            </a:endParaRPr>
          </a:p>
          <a:p>
            <a:r>
              <a:rPr lang="en-CA" sz="1800" dirty="0" smtClean="0">
                <a:solidFill>
                  <a:schemeClr val="tx1"/>
                </a:solidFill>
              </a:rPr>
              <a:t>You will have multiple attempts to receive 100% on the quiz.</a:t>
            </a:r>
            <a:endParaRPr lang="en-CA" sz="1800" dirty="0">
              <a:solidFill>
                <a:schemeClr val="tx1"/>
              </a:solidFill>
            </a:endParaRPr>
          </a:p>
          <a:p>
            <a:endParaRPr lang="en-CA" sz="1800" dirty="0" smtClean="0">
              <a:solidFill>
                <a:schemeClr val="tx1"/>
              </a:solidFill>
            </a:endParaRPr>
          </a:p>
          <a:p>
            <a:r>
              <a:rPr lang="en-CA" sz="1800" dirty="0" smtClean="0">
                <a:solidFill>
                  <a:schemeClr val="tx1"/>
                </a:solidFill>
              </a:rPr>
              <a:t>Once </a:t>
            </a:r>
            <a:r>
              <a:rPr lang="en-CA" sz="1800" dirty="0">
                <a:solidFill>
                  <a:schemeClr val="tx1"/>
                </a:solidFill>
              </a:rPr>
              <a:t>you have completed and passed the quiz, don’t forget to hit the confirm button.</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51322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normAutofit/>
          </a:bodyPr>
          <a:lstStyle/>
          <a:p>
            <a:r>
              <a:rPr lang="en-CA" b="1" dirty="0">
                <a:solidFill>
                  <a:schemeClr val="tx1"/>
                </a:solidFill>
              </a:rPr>
              <a:t>Legislation</a:t>
            </a:r>
            <a:endParaRPr lang="en-US" b="1" dirty="0">
              <a:solidFill>
                <a:schemeClr val="tx1"/>
              </a:solidFill>
            </a:endParaRPr>
          </a:p>
        </p:txBody>
      </p:sp>
      <p:sp>
        <p:nvSpPr>
          <p:cNvPr id="3" name="Content Placeholder 2"/>
          <p:cNvSpPr>
            <a:spLocks noGrp="1"/>
          </p:cNvSpPr>
          <p:nvPr>
            <p:ph idx="1"/>
            <p:custDataLst>
              <p:tags r:id="rId3"/>
            </p:custDataLst>
          </p:nvPr>
        </p:nvSpPr>
        <p:spPr>
          <a:xfrm>
            <a:off x="457200" y="971550"/>
            <a:ext cx="8229600" cy="3657599"/>
          </a:xfrm>
        </p:spPr>
        <p:txBody>
          <a:bodyPr/>
          <a:lstStyle/>
          <a:p>
            <a:pPr marL="0" indent="0">
              <a:buNone/>
            </a:pPr>
            <a:r>
              <a:rPr lang="en-CA" dirty="0">
                <a:solidFill>
                  <a:schemeClr val="tx1"/>
                </a:solidFill>
              </a:rPr>
              <a:t>WHMIS consists of three legislated components:</a:t>
            </a:r>
          </a:p>
          <a:p>
            <a:r>
              <a:rPr lang="en-CA" dirty="0">
                <a:solidFill>
                  <a:schemeClr val="tx1"/>
                </a:solidFill>
              </a:rPr>
              <a:t>Labels</a:t>
            </a:r>
          </a:p>
          <a:p>
            <a:r>
              <a:rPr lang="en-CA" dirty="0">
                <a:solidFill>
                  <a:schemeClr val="tx1"/>
                </a:solidFill>
              </a:rPr>
              <a:t>Safety Data Sheets (SDS)</a:t>
            </a:r>
          </a:p>
          <a:p>
            <a:r>
              <a:rPr lang="en-CA" dirty="0">
                <a:solidFill>
                  <a:schemeClr val="tx1"/>
                </a:solidFill>
              </a:rPr>
              <a:t>Training</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8497" y="2286001"/>
            <a:ext cx="2439703" cy="313100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544996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500" smtClean="0">
                <a:latin typeface="Franklin Gothic Medium"/>
              </a:rPr>
              <a:t>Every hazardous product that falls under WHMIS must have:</a:t>
            </a:r>
            <a:endParaRPr lang="en-CA" sz="2500">
              <a:latin typeface="Franklin Gothic Medium"/>
            </a:endParaRPr>
          </a:p>
        </p:txBody>
      </p:sp>
      <p:sp>
        <p:nvSpPr>
          <p:cNvPr id="23" name="mmprod_feedback_7000"/>
          <p:cNvSpPr/>
          <p:nvPr>
            <p:custDataLst>
              <p:tags r:id="rId3"/>
            </p:custDataLst>
          </p:nvPr>
        </p:nvSpPr>
        <p:spPr>
          <a:xfrm>
            <a:off x="8686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Correct - Click anywhere to continue.</a:t>
            </a:r>
            <a:endParaRPr lang="en-CA">
              <a:latin typeface="Franklin Gothic Medium"/>
            </a:endParaRPr>
          </a:p>
        </p:txBody>
      </p:sp>
      <p:sp>
        <p:nvSpPr>
          <p:cNvPr id="24" name="mmprod_feedback_7002"/>
          <p:cNvSpPr/>
          <p:nvPr>
            <p:custDataLst>
              <p:tags r:id="rId4"/>
            </p:custDataLst>
          </p:nvPr>
        </p:nvSpPr>
        <p:spPr>
          <a:xfrm>
            <a:off x="49834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Incorrect - Click anywhere to continue.</a:t>
            </a:r>
            <a:endParaRPr lang="en-CA">
              <a:latin typeface="Franklin Gothic Medium"/>
            </a:endParaRPr>
          </a:p>
        </p:txBody>
      </p:sp>
      <p:sp>
        <p:nvSpPr>
          <p:cNvPr id="25" name="mmprod_feedback_7009"/>
          <p:cNvSpPr/>
          <p:nvPr>
            <p:custDataLst>
              <p:tags r:id="rId5"/>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answered this correctly!</a:t>
            </a:r>
            <a:endParaRPr lang="en-CA">
              <a:latin typeface="Franklin Gothic Medium"/>
            </a:endParaRPr>
          </a:p>
        </p:txBody>
      </p:sp>
      <p:sp>
        <p:nvSpPr>
          <p:cNvPr id="26" name="mmprod_feedback_7006"/>
          <p:cNvSpPr/>
          <p:nvPr>
            <p:custDataLst>
              <p:tags r:id="rId6"/>
            </p:custDataLst>
          </p:nvPr>
        </p:nvSpPr>
        <p:spPr>
          <a:xfrm>
            <a:off x="2514600" y="371474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Your answer:</a:t>
            </a:r>
            <a:endParaRPr lang="en-CA">
              <a:latin typeface="Franklin Gothic Medium"/>
            </a:endParaRPr>
          </a:p>
        </p:txBody>
      </p:sp>
      <p:sp>
        <p:nvSpPr>
          <p:cNvPr id="27" name="mmprod_feedback_7010"/>
          <p:cNvSpPr/>
          <p:nvPr>
            <p:custDataLst>
              <p:tags r:id="rId7"/>
            </p:custDataLst>
          </p:nvPr>
        </p:nvSpPr>
        <p:spPr>
          <a:xfrm>
            <a:off x="2514600" y="426338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The correct answer is:</a:t>
            </a:r>
            <a:endParaRPr lang="en-CA">
              <a:latin typeface="Franklin Gothic Medium"/>
            </a:endParaRPr>
          </a:p>
        </p:txBody>
      </p:sp>
      <p:sp>
        <p:nvSpPr>
          <p:cNvPr id="28" name="mmprod_feedback_7011"/>
          <p:cNvSpPr/>
          <p:nvPr>
            <p:custDataLst>
              <p:tags r:id="rId8"/>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did not answer this question completely</a:t>
            </a:r>
            <a:endParaRPr lang="en-CA">
              <a:latin typeface="Franklin Gothic Medium"/>
            </a:endParaRPr>
          </a:p>
        </p:txBody>
      </p:sp>
      <p:sp>
        <p:nvSpPr>
          <p:cNvPr id="29" name="mmprod_feedback_7007"/>
          <p:cNvSpPr/>
          <p:nvPr>
            <p:custDataLst>
              <p:tags r:id="rId9"/>
            </p:custDataLst>
          </p:nvPr>
        </p:nvSpPr>
        <p:spPr>
          <a:xfrm>
            <a:off x="2679192" y="4318253"/>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must answer the question before continuing.</a:t>
            </a:r>
            <a:endParaRPr lang="en-CA">
              <a:latin typeface="Franklin Gothic Medium"/>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Submit</a:t>
              </a:r>
              <a:endParaRPr lang="en-CA" sz="1400">
                <a:solidFill>
                  <a:srgbClr val="2B333C"/>
                </a:solidFill>
                <a:latin typeface="Franklin Gothic Medium"/>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Clear</a:t>
              </a:r>
              <a:endParaRPr lang="en-CA" sz="1400">
                <a:solidFill>
                  <a:srgbClr val="2B333C"/>
                </a:solidFill>
                <a:latin typeface="Franklin Gothic Medium"/>
              </a:endParaRPr>
            </a:p>
          </p:txBody>
        </p:sp>
      </p:grpSp>
      <p:sp>
        <p:nvSpPr>
          <p:cNvPr id="48"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055"/>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A) </a:t>
              </a:r>
              <a:endParaRPr lang="en-CA" sz="2400">
                <a:latin typeface="Franklin Gothic Medium"/>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A label and an SDS.</a:t>
              </a:r>
              <a:endParaRPr lang="en-CA" sz="2400">
                <a:latin typeface="Franklin Gothic Medium"/>
              </a:endParaRPr>
            </a:p>
          </p:txBody>
        </p:sp>
        <p:pic>
          <p:nvPicPr>
            <p:cNvPr id="3" name="mmprod_answer_input1005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057"/>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B) </a:t>
              </a:r>
              <a:endParaRPr lang="en-CA" sz="2400">
                <a:latin typeface="Franklin Gothic Medium"/>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A packing slip and invoice.</a:t>
              </a:r>
              <a:endParaRPr lang="en-CA" sz="2400">
                <a:latin typeface="Franklin Gothic Medium"/>
              </a:endParaRPr>
            </a:p>
          </p:txBody>
        </p:sp>
        <p:pic>
          <p:nvPicPr>
            <p:cNvPr id="7" name="mmprod_answer_input1005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059"/>
          <p:cNvGrpSpPr/>
          <p:nvPr>
            <p:custDataLst>
              <p:tags r:id="rId15"/>
            </p:custDataLst>
          </p:nvPr>
        </p:nvGrpSpPr>
        <p:grpSpPr>
          <a:xfrm>
            <a:off x="641350" y="2030730"/>
            <a:ext cx="5723890" cy="365760"/>
            <a:chOff x="641350" y="2030730"/>
            <a:chExt cx="5723890" cy="36576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C) </a:t>
              </a:r>
              <a:endParaRPr lang="en-CA" sz="2400">
                <a:latin typeface="Franklin Gothic Medium"/>
              </a:endParaRPr>
            </a:p>
          </p:txBody>
        </p:sp>
        <p:sp>
          <p:nvSpPr>
            <p:cNvPr id="15" name="mmprod_s1_1023"/>
            <p:cNvSpPr txBox="1"/>
            <p:nvPr>
              <p:custDataLst>
                <p:tags r:id="rId21"/>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CA" sz="2400" smtClean="0">
                  <a:latin typeface="Franklin Gothic Medium"/>
                </a:rPr>
                <a:t>A label.</a:t>
              </a:r>
              <a:endParaRPr lang="en-CA" sz="2400">
                <a:latin typeface="Franklin Gothic Medium"/>
              </a:endParaRPr>
            </a:p>
          </p:txBody>
        </p:sp>
        <p:pic>
          <p:nvPicPr>
            <p:cNvPr id="11" name="mmprod_answer_input1005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061"/>
          <p:cNvGrpSpPr/>
          <p:nvPr>
            <p:custDataLst>
              <p:tags r:id="rId16"/>
            </p:custDataLst>
          </p:nvPr>
        </p:nvGrpSpPr>
        <p:grpSpPr>
          <a:xfrm>
            <a:off x="641350" y="2537460"/>
            <a:ext cx="5723890" cy="365760"/>
            <a:chOff x="641350" y="2537460"/>
            <a:chExt cx="5723890" cy="365760"/>
          </a:xfrm>
        </p:grpSpPr>
        <p:sp>
          <p:nvSpPr>
            <p:cNvPr id="19" name="mmprod_s2_1044"/>
            <p:cNvSpPr txBox="1"/>
            <p:nvPr>
              <p:custDataLst>
                <p:tags r:id="rId17"/>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D) </a:t>
              </a:r>
              <a:endParaRPr lang="en-CA" sz="2400">
                <a:latin typeface="Franklin Gothic Medium"/>
              </a:endParaRPr>
            </a:p>
          </p:txBody>
        </p:sp>
        <p:sp>
          <p:nvSpPr>
            <p:cNvPr id="20" name="mmprod_s1_1024"/>
            <p:cNvSpPr txBox="1"/>
            <p:nvPr>
              <p:custDataLst>
                <p:tags r:id="rId18"/>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A specific type of container.</a:t>
              </a:r>
              <a:endParaRPr lang="en-CA" sz="2400">
                <a:latin typeface="Franklin Gothic Medium"/>
              </a:endParaRPr>
            </a:p>
          </p:txBody>
        </p:sp>
        <p:pic>
          <p:nvPicPr>
            <p:cNvPr id="13" name="mmprod_answer_input1006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181039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48"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a:rPr>
              <a:t>SDSs must be _______ , when working with any hazardous product:</a:t>
            </a:r>
            <a:endParaRPr lang="en-CA" sz="2300">
              <a:latin typeface="Franklin Gothic Medium"/>
            </a:endParaRPr>
          </a:p>
        </p:txBody>
      </p:sp>
      <p:sp>
        <p:nvSpPr>
          <p:cNvPr id="23" name="mmprod_feedback_7000"/>
          <p:cNvSpPr/>
          <p:nvPr>
            <p:custDataLst>
              <p:tags r:id="rId3"/>
            </p:custDataLst>
          </p:nvPr>
        </p:nvSpPr>
        <p:spPr>
          <a:xfrm>
            <a:off x="8686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Correct - Click anywhere to continue.</a:t>
            </a:r>
            <a:endParaRPr lang="en-CA">
              <a:latin typeface="Franklin Gothic Medium"/>
            </a:endParaRPr>
          </a:p>
        </p:txBody>
      </p:sp>
      <p:sp>
        <p:nvSpPr>
          <p:cNvPr id="24" name="mmprod_feedback_7002"/>
          <p:cNvSpPr/>
          <p:nvPr>
            <p:custDataLst>
              <p:tags r:id="rId4"/>
            </p:custDataLst>
          </p:nvPr>
        </p:nvSpPr>
        <p:spPr>
          <a:xfrm>
            <a:off x="49834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Incorrect - Click anywhere to continue.</a:t>
            </a:r>
            <a:endParaRPr lang="en-CA">
              <a:latin typeface="Franklin Gothic Medium"/>
            </a:endParaRPr>
          </a:p>
        </p:txBody>
      </p:sp>
      <p:sp>
        <p:nvSpPr>
          <p:cNvPr id="25" name="mmprod_feedback_7009"/>
          <p:cNvSpPr/>
          <p:nvPr>
            <p:custDataLst>
              <p:tags r:id="rId5"/>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answered this correctly!</a:t>
            </a:r>
            <a:endParaRPr lang="en-CA">
              <a:latin typeface="Franklin Gothic Medium"/>
            </a:endParaRPr>
          </a:p>
        </p:txBody>
      </p:sp>
      <p:sp>
        <p:nvSpPr>
          <p:cNvPr id="26" name="mmprod_feedback_7006"/>
          <p:cNvSpPr/>
          <p:nvPr>
            <p:custDataLst>
              <p:tags r:id="rId6"/>
            </p:custDataLst>
          </p:nvPr>
        </p:nvSpPr>
        <p:spPr>
          <a:xfrm>
            <a:off x="2514600" y="371474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Your answer:</a:t>
            </a:r>
            <a:endParaRPr lang="en-CA">
              <a:latin typeface="Franklin Gothic Medium"/>
            </a:endParaRPr>
          </a:p>
        </p:txBody>
      </p:sp>
      <p:sp>
        <p:nvSpPr>
          <p:cNvPr id="27" name="mmprod_feedback_7010"/>
          <p:cNvSpPr/>
          <p:nvPr>
            <p:custDataLst>
              <p:tags r:id="rId7"/>
            </p:custDataLst>
          </p:nvPr>
        </p:nvSpPr>
        <p:spPr>
          <a:xfrm>
            <a:off x="2514600" y="426338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The correct answer is:</a:t>
            </a:r>
            <a:endParaRPr lang="en-CA">
              <a:latin typeface="Franklin Gothic Medium"/>
            </a:endParaRPr>
          </a:p>
        </p:txBody>
      </p:sp>
      <p:sp>
        <p:nvSpPr>
          <p:cNvPr id="28" name="mmprod_feedback_7011"/>
          <p:cNvSpPr/>
          <p:nvPr>
            <p:custDataLst>
              <p:tags r:id="rId8"/>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did not answer this question completely</a:t>
            </a:r>
            <a:endParaRPr lang="en-CA">
              <a:latin typeface="Franklin Gothic Medium"/>
            </a:endParaRPr>
          </a:p>
        </p:txBody>
      </p:sp>
      <p:sp>
        <p:nvSpPr>
          <p:cNvPr id="29" name="mmprod_feedback_7007"/>
          <p:cNvSpPr/>
          <p:nvPr>
            <p:custDataLst>
              <p:tags r:id="rId9"/>
            </p:custDataLst>
          </p:nvPr>
        </p:nvSpPr>
        <p:spPr>
          <a:xfrm>
            <a:off x="2679192" y="4318253"/>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must answer the question before continuing.</a:t>
            </a:r>
            <a:endParaRPr lang="en-CA">
              <a:latin typeface="Franklin Gothic Medium"/>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Submit</a:t>
              </a:r>
              <a:endParaRPr lang="en-CA" sz="1400">
                <a:solidFill>
                  <a:srgbClr val="2B333C"/>
                </a:solidFill>
                <a:latin typeface="Franklin Gothic Medium"/>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Clear</a:t>
              </a:r>
              <a:endParaRPr lang="en-CA" sz="1400" dirty="0">
                <a:solidFill>
                  <a:srgbClr val="2B333C"/>
                </a:solidFill>
                <a:latin typeface="Franklin Gothic Medium"/>
              </a:endParaRPr>
            </a:p>
          </p:txBody>
        </p:sp>
      </p:grpSp>
      <p:sp>
        <p:nvSpPr>
          <p:cNvPr id="48"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067"/>
          <p:cNvGrpSpPr/>
          <p:nvPr>
            <p:custDataLst>
              <p:tags r:id="rId13"/>
            </p:custDataLst>
          </p:nvPr>
        </p:nvGrpSpPr>
        <p:grpSpPr>
          <a:xfrm>
            <a:off x="641350" y="1017270"/>
            <a:ext cx="5723890" cy="731520"/>
            <a:chOff x="641350" y="1017270"/>
            <a:chExt cx="5723890" cy="73152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A) </a:t>
              </a:r>
              <a:endParaRPr lang="en-CA" sz="2400">
                <a:latin typeface="Franklin Gothic Medium"/>
              </a:endParaRPr>
            </a:p>
          </p:txBody>
        </p:sp>
        <p:sp>
          <p:nvSpPr>
            <p:cNvPr id="5" name="mmprod_s1_1021"/>
            <p:cNvSpPr txBox="1"/>
            <p:nvPr>
              <p:custDataLst>
                <p:tags r:id="rId27"/>
              </p:custDataLst>
            </p:nvPr>
          </p:nvSpPr>
          <p:spPr>
            <a:xfrm>
              <a:off x="1447800" y="1017270"/>
              <a:ext cx="49174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Readily available, in paper or electronic form.</a:t>
              </a:r>
              <a:endParaRPr lang="en-CA" sz="2400">
                <a:latin typeface="Franklin Gothic Medium"/>
              </a:endParaRPr>
            </a:p>
          </p:txBody>
        </p:sp>
        <p:pic>
          <p:nvPicPr>
            <p:cNvPr id="3" name="mmprod_answer_input1006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069"/>
          <p:cNvGrpSpPr/>
          <p:nvPr>
            <p:custDataLst>
              <p:tags r:id="rId14"/>
            </p:custDataLst>
          </p:nvPr>
        </p:nvGrpSpPr>
        <p:grpSpPr>
          <a:xfrm>
            <a:off x="641350" y="1889760"/>
            <a:ext cx="5723890" cy="365760"/>
            <a:chOff x="641350" y="1889760"/>
            <a:chExt cx="5723890" cy="365760"/>
          </a:xfrm>
        </p:grpSpPr>
        <p:sp>
          <p:nvSpPr>
            <p:cNvPr id="9" name="mmprod_s2_1042"/>
            <p:cNvSpPr txBox="1"/>
            <p:nvPr>
              <p:custDataLst>
                <p:tags r:id="rId23"/>
              </p:custDataLst>
            </p:nvPr>
          </p:nvSpPr>
          <p:spPr>
            <a:xfrm>
              <a:off x="1016000" y="188976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B) </a:t>
              </a:r>
              <a:endParaRPr lang="en-CA" sz="2400">
                <a:latin typeface="Franklin Gothic Medium"/>
              </a:endParaRPr>
            </a:p>
          </p:txBody>
        </p:sp>
        <p:sp>
          <p:nvSpPr>
            <p:cNvPr id="10" name="mmprod_s1_1022"/>
            <p:cNvSpPr txBox="1"/>
            <p:nvPr>
              <p:custDataLst>
                <p:tags r:id="rId24"/>
              </p:custDataLst>
            </p:nvPr>
          </p:nvSpPr>
          <p:spPr>
            <a:xfrm>
              <a:off x="1447800" y="188976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CA" sz="2400" smtClean="0">
                  <a:latin typeface="Franklin Gothic Medium"/>
                </a:rPr>
                <a:t>In colour.</a:t>
              </a:r>
              <a:endParaRPr lang="en-CA" sz="2400">
                <a:latin typeface="Franklin Gothic Medium"/>
              </a:endParaRPr>
            </a:p>
          </p:txBody>
        </p:sp>
        <p:pic>
          <p:nvPicPr>
            <p:cNvPr id="7" name="mmprod_answer_input1006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970379"/>
              <a:ext cx="205646" cy="204522"/>
            </a:xfrm>
            <a:prstGeom prst="rect">
              <a:avLst/>
            </a:prstGeom>
          </p:spPr>
        </p:pic>
      </p:grpSp>
      <p:grpSp>
        <p:nvGrpSpPr>
          <p:cNvPr id="12" name="mmprod_answer10071"/>
          <p:cNvGrpSpPr/>
          <p:nvPr>
            <p:custDataLst>
              <p:tags r:id="rId15"/>
            </p:custDataLst>
          </p:nvPr>
        </p:nvGrpSpPr>
        <p:grpSpPr>
          <a:xfrm>
            <a:off x="641350" y="2396490"/>
            <a:ext cx="5723890" cy="365760"/>
            <a:chOff x="641350" y="2396490"/>
            <a:chExt cx="5723890" cy="365760"/>
          </a:xfrm>
        </p:grpSpPr>
        <p:sp>
          <p:nvSpPr>
            <p:cNvPr id="14" name="mmprod_s2_1043"/>
            <p:cNvSpPr txBox="1"/>
            <p:nvPr>
              <p:custDataLst>
                <p:tags r:id="rId20"/>
              </p:custDataLst>
            </p:nvPr>
          </p:nvSpPr>
          <p:spPr>
            <a:xfrm>
              <a:off x="1016000" y="239649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C) </a:t>
              </a:r>
              <a:endParaRPr lang="en-CA" sz="2400">
                <a:latin typeface="Franklin Gothic Medium"/>
              </a:endParaRPr>
            </a:p>
          </p:txBody>
        </p:sp>
        <p:sp>
          <p:nvSpPr>
            <p:cNvPr id="15" name="mmprod_s1_1023"/>
            <p:cNvSpPr txBox="1"/>
            <p:nvPr>
              <p:custDataLst>
                <p:tags r:id="rId21"/>
              </p:custDataLst>
            </p:nvPr>
          </p:nvSpPr>
          <p:spPr>
            <a:xfrm>
              <a:off x="1435100" y="239649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CA" sz="2400" smtClean="0">
                  <a:latin typeface="Franklin Gothic Medium"/>
                </a:rPr>
                <a:t>In the supervisor's office.</a:t>
              </a:r>
              <a:endParaRPr lang="en-CA" sz="2400">
                <a:latin typeface="Franklin Gothic Medium"/>
              </a:endParaRPr>
            </a:p>
          </p:txBody>
        </p:sp>
        <p:pic>
          <p:nvPicPr>
            <p:cNvPr id="11" name="mmprod_answer_input10071"/>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477109"/>
              <a:ext cx="205646" cy="204522"/>
            </a:xfrm>
            <a:prstGeom prst="rect">
              <a:avLst/>
            </a:prstGeom>
          </p:spPr>
        </p:pic>
      </p:grpSp>
      <p:grpSp>
        <p:nvGrpSpPr>
          <p:cNvPr id="16" name="mmprod_answer10073"/>
          <p:cNvGrpSpPr/>
          <p:nvPr>
            <p:custDataLst>
              <p:tags r:id="rId16"/>
            </p:custDataLst>
          </p:nvPr>
        </p:nvGrpSpPr>
        <p:grpSpPr>
          <a:xfrm>
            <a:off x="641350" y="2903220"/>
            <a:ext cx="5723890" cy="365760"/>
            <a:chOff x="641350" y="2903220"/>
            <a:chExt cx="5723890" cy="365760"/>
          </a:xfrm>
        </p:grpSpPr>
        <p:sp>
          <p:nvSpPr>
            <p:cNvPr id="19" name="mmprod_s2_1044"/>
            <p:cNvSpPr txBox="1"/>
            <p:nvPr>
              <p:custDataLst>
                <p:tags r:id="rId17"/>
              </p:custDataLst>
            </p:nvPr>
          </p:nvSpPr>
          <p:spPr>
            <a:xfrm>
              <a:off x="1016000" y="290322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D) </a:t>
              </a:r>
              <a:endParaRPr lang="en-CA" sz="2400">
                <a:latin typeface="Franklin Gothic Medium"/>
              </a:endParaRPr>
            </a:p>
          </p:txBody>
        </p:sp>
        <p:sp>
          <p:nvSpPr>
            <p:cNvPr id="20" name="mmprod_s1_1024"/>
            <p:cNvSpPr txBox="1"/>
            <p:nvPr>
              <p:custDataLst>
                <p:tags r:id="rId18"/>
              </p:custDataLst>
            </p:nvPr>
          </p:nvSpPr>
          <p:spPr>
            <a:xfrm>
              <a:off x="1460500" y="290322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I don't need an SDS.</a:t>
              </a:r>
              <a:endParaRPr lang="en-CA" sz="2400">
                <a:latin typeface="Franklin Gothic Medium"/>
              </a:endParaRPr>
            </a:p>
          </p:txBody>
        </p:sp>
        <p:pic>
          <p:nvPicPr>
            <p:cNvPr id="13" name="mmprod_answer_input10073"/>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83839"/>
              <a:ext cx="205646" cy="204522"/>
            </a:xfrm>
            <a:prstGeom prst="rect">
              <a:avLst/>
            </a:prstGeom>
          </p:spPr>
        </p:pic>
      </p:grpSp>
    </p:spTree>
    <p:custDataLst>
      <p:tags r:id="rId1"/>
    </p:custDataLst>
    <p:extLst>
      <p:ext uri="{BB962C8B-B14F-4D97-AF65-F5344CB8AC3E}">
        <p14:creationId xmlns:p14="http://schemas.microsoft.com/office/powerpoint/2010/main" val="3334930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4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a:rPr>
              <a:t>Reading the SDS before you work with a product is important because:</a:t>
            </a:r>
            <a:endParaRPr lang="en-CA" sz="2300">
              <a:latin typeface="Franklin Gothic Medium"/>
            </a:endParaRPr>
          </a:p>
        </p:txBody>
      </p:sp>
      <p:sp>
        <p:nvSpPr>
          <p:cNvPr id="23" name="mmprod_feedback_7000"/>
          <p:cNvSpPr/>
          <p:nvPr>
            <p:custDataLst>
              <p:tags r:id="rId3"/>
            </p:custDataLst>
          </p:nvPr>
        </p:nvSpPr>
        <p:spPr>
          <a:xfrm>
            <a:off x="8686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Correct - Click anywhere to continue.</a:t>
            </a:r>
            <a:endParaRPr lang="en-CA">
              <a:latin typeface="Franklin Gothic Medium"/>
            </a:endParaRPr>
          </a:p>
        </p:txBody>
      </p:sp>
      <p:sp>
        <p:nvSpPr>
          <p:cNvPr id="24" name="mmprod_feedback_7002"/>
          <p:cNvSpPr/>
          <p:nvPr>
            <p:custDataLst>
              <p:tags r:id="rId4"/>
            </p:custDataLst>
          </p:nvPr>
        </p:nvSpPr>
        <p:spPr>
          <a:xfrm>
            <a:off x="49834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Incorrect - Click anywhere to continue.</a:t>
            </a:r>
            <a:endParaRPr lang="en-CA">
              <a:latin typeface="Franklin Gothic Medium"/>
            </a:endParaRPr>
          </a:p>
        </p:txBody>
      </p:sp>
      <p:sp>
        <p:nvSpPr>
          <p:cNvPr id="25" name="mmprod_feedback_7009"/>
          <p:cNvSpPr/>
          <p:nvPr>
            <p:custDataLst>
              <p:tags r:id="rId5"/>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answered this correctly!</a:t>
            </a:r>
            <a:endParaRPr lang="en-CA">
              <a:latin typeface="Franklin Gothic Medium"/>
            </a:endParaRPr>
          </a:p>
        </p:txBody>
      </p:sp>
      <p:sp>
        <p:nvSpPr>
          <p:cNvPr id="26" name="mmprod_feedback_7006"/>
          <p:cNvSpPr/>
          <p:nvPr>
            <p:custDataLst>
              <p:tags r:id="rId6"/>
            </p:custDataLst>
          </p:nvPr>
        </p:nvSpPr>
        <p:spPr>
          <a:xfrm>
            <a:off x="2514600" y="371474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Your answer:</a:t>
            </a:r>
            <a:endParaRPr lang="en-CA">
              <a:latin typeface="Franklin Gothic Medium"/>
            </a:endParaRPr>
          </a:p>
        </p:txBody>
      </p:sp>
      <p:sp>
        <p:nvSpPr>
          <p:cNvPr id="27" name="mmprod_feedback_7010"/>
          <p:cNvSpPr/>
          <p:nvPr>
            <p:custDataLst>
              <p:tags r:id="rId7"/>
            </p:custDataLst>
          </p:nvPr>
        </p:nvSpPr>
        <p:spPr>
          <a:xfrm>
            <a:off x="2514600" y="426338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The correct answer is:</a:t>
            </a:r>
            <a:endParaRPr lang="en-CA">
              <a:latin typeface="Franklin Gothic Medium"/>
            </a:endParaRPr>
          </a:p>
        </p:txBody>
      </p:sp>
      <p:sp>
        <p:nvSpPr>
          <p:cNvPr id="28" name="mmprod_feedback_7011"/>
          <p:cNvSpPr/>
          <p:nvPr>
            <p:custDataLst>
              <p:tags r:id="rId8"/>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did not answer this question completely</a:t>
            </a:r>
            <a:endParaRPr lang="en-CA">
              <a:latin typeface="Franklin Gothic Medium"/>
            </a:endParaRPr>
          </a:p>
        </p:txBody>
      </p:sp>
      <p:sp>
        <p:nvSpPr>
          <p:cNvPr id="29" name="mmprod_feedback_7007"/>
          <p:cNvSpPr/>
          <p:nvPr>
            <p:custDataLst>
              <p:tags r:id="rId9"/>
            </p:custDataLst>
          </p:nvPr>
        </p:nvSpPr>
        <p:spPr>
          <a:xfrm>
            <a:off x="2679192" y="4318253"/>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must answer the question before continuing.</a:t>
            </a:r>
            <a:endParaRPr lang="en-CA">
              <a:latin typeface="Franklin Gothic Medium"/>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Submit</a:t>
              </a:r>
              <a:endParaRPr lang="en-CA" sz="1400" dirty="0">
                <a:solidFill>
                  <a:srgbClr val="2B333C"/>
                </a:solidFill>
                <a:latin typeface="Franklin Gothic Medium"/>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Clear</a:t>
              </a:r>
              <a:endParaRPr lang="en-CA" sz="1400">
                <a:solidFill>
                  <a:srgbClr val="2B333C"/>
                </a:solidFill>
                <a:latin typeface="Franklin Gothic Medium"/>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093"/>
          <p:cNvGrpSpPr/>
          <p:nvPr>
            <p:custDataLst>
              <p:tags r:id="rId13"/>
            </p:custDataLst>
          </p:nvPr>
        </p:nvGrpSpPr>
        <p:grpSpPr>
          <a:xfrm>
            <a:off x="634448" y="1017271"/>
            <a:ext cx="5730792" cy="670560"/>
            <a:chOff x="634448" y="1017271"/>
            <a:chExt cx="5730792" cy="670560"/>
          </a:xfrm>
        </p:grpSpPr>
        <p:sp>
          <p:nvSpPr>
            <p:cNvPr id="4" name="mmprod_s2_1041"/>
            <p:cNvSpPr txBox="1"/>
            <p:nvPr>
              <p:custDataLst>
                <p:tags r:id="rId26"/>
              </p:custDataLst>
            </p:nvPr>
          </p:nvSpPr>
          <p:spPr>
            <a:xfrm>
              <a:off x="1016000" y="1017271"/>
              <a:ext cx="425450"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CA" sz="2200" smtClean="0">
                  <a:latin typeface="Franklin Gothic Medium"/>
                </a:rPr>
                <a:t>A) </a:t>
              </a:r>
              <a:endParaRPr lang="en-CA" sz="2200">
                <a:latin typeface="Franklin Gothic Medium"/>
              </a:endParaRPr>
            </a:p>
          </p:txBody>
        </p:sp>
        <p:sp>
          <p:nvSpPr>
            <p:cNvPr id="5" name="mmprod_s1_1021"/>
            <p:cNvSpPr txBox="1"/>
            <p:nvPr>
              <p:custDataLst>
                <p:tags r:id="rId27"/>
              </p:custDataLst>
            </p:nvPr>
          </p:nvSpPr>
          <p:spPr>
            <a:xfrm>
              <a:off x="1447800" y="1017271"/>
              <a:ext cx="4917440" cy="6705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a:rPr>
                <a:t>It provides more information than the label.</a:t>
              </a:r>
              <a:endParaRPr lang="en-CA" sz="2200">
                <a:latin typeface="Franklin Gothic Medium"/>
              </a:endParaRPr>
            </a:p>
          </p:txBody>
        </p:sp>
        <p:pic>
          <p:nvPicPr>
            <p:cNvPr id="3" name="mmprod_answer_input1009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34448" y="1085613"/>
              <a:ext cx="205646" cy="204522"/>
            </a:xfrm>
            <a:prstGeom prst="rect">
              <a:avLst/>
            </a:prstGeom>
          </p:spPr>
        </p:pic>
      </p:grpSp>
      <p:grpSp>
        <p:nvGrpSpPr>
          <p:cNvPr id="8" name="mmprod_answer10095"/>
          <p:cNvGrpSpPr/>
          <p:nvPr>
            <p:custDataLst>
              <p:tags r:id="rId14"/>
            </p:custDataLst>
          </p:nvPr>
        </p:nvGrpSpPr>
        <p:grpSpPr>
          <a:xfrm>
            <a:off x="634448" y="1721698"/>
            <a:ext cx="5730792" cy="335280"/>
            <a:chOff x="634448" y="1721698"/>
            <a:chExt cx="5730792" cy="335280"/>
          </a:xfrm>
        </p:grpSpPr>
        <p:sp>
          <p:nvSpPr>
            <p:cNvPr id="9" name="mmprod_s2_1042"/>
            <p:cNvSpPr txBox="1"/>
            <p:nvPr>
              <p:custDataLst>
                <p:tags r:id="rId23"/>
              </p:custDataLst>
            </p:nvPr>
          </p:nvSpPr>
          <p:spPr>
            <a:xfrm>
              <a:off x="1016000" y="1721698"/>
              <a:ext cx="427038"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CA" sz="2200" smtClean="0">
                  <a:latin typeface="Franklin Gothic Medium"/>
                </a:rPr>
                <a:t>B) </a:t>
              </a:r>
              <a:endParaRPr lang="en-CA" sz="2200">
                <a:latin typeface="Franklin Gothic Medium"/>
              </a:endParaRPr>
            </a:p>
          </p:txBody>
        </p:sp>
        <p:sp>
          <p:nvSpPr>
            <p:cNvPr id="10" name="mmprod_s1_1022"/>
            <p:cNvSpPr txBox="1"/>
            <p:nvPr>
              <p:custDataLst>
                <p:tags r:id="rId24"/>
              </p:custDataLst>
            </p:nvPr>
          </p:nvSpPr>
          <p:spPr>
            <a:xfrm>
              <a:off x="1447800" y="1721698"/>
              <a:ext cx="4917440"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a:rPr>
                <a:t>It is required by the employer.</a:t>
              </a:r>
              <a:endParaRPr lang="en-CA" sz="2200">
                <a:latin typeface="Franklin Gothic Medium"/>
              </a:endParaRPr>
            </a:p>
          </p:txBody>
        </p:sp>
        <p:pic>
          <p:nvPicPr>
            <p:cNvPr id="7" name="mmprod_answer_input1009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34448" y="1790040"/>
              <a:ext cx="205646" cy="204522"/>
            </a:xfrm>
            <a:prstGeom prst="rect">
              <a:avLst/>
            </a:prstGeom>
          </p:spPr>
        </p:pic>
      </p:grpSp>
      <p:grpSp>
        <p:nvGrpSpPr>
          <p:cNvPr id="12" name="mmprod_answer10097"/>
          <p:cNvGrpSpPr/>
          <p:nvPr>
            <p:custDataLst>
              <p:tags r:id="rId15"/>
            </p:custDataLst>
          </p:nvPr>
        </p:nvGrpSpPr>
        <p:grpSpPr>
          <a:xfrm>
            <a:off x="634448" y="2090845"/>
            <a:ext cx="5730792" cy="670560"/>
            <a:chOff x="634448" y="2090845"/>
            <a:chExt cx="5730792" cy="670560"/>
          </a:xfrm>
        </p:grpSpPr>
        <p:sp>
          <p:nvSpPr>
            <p:cNvPr id="14" name="mmprod_s2_1043"/>
            <p:cNvSpPr txBox="1"/>
            <p:nvPr>
              <p:custDataLst>
                <p:tags r:id="rId20"/>
              </p:custDataLst>
            </p:nvPr>
          </p:nvSpPr>
          <p:spPr>
            <a:xfrm>
              <a:off x="1016000" y="2090845"/>
              <a:ext cx="417513"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CA" sz="2200" smtClean="0">
                  <a:latin typeface="Franklin Gothic Medium"/>
                </a:rPr>
                <a:t>C) </a:t>
              </a:r>
              <a:endParaRPr lang="en-CA" sz="2200">
                <a:latin typeface="Franklin Gothic Medium"/>
              </a:endParaRPr>
            </a:p>
          </p:txBody>
        </p:sp>
        <p:sp>
          <p:nvSpPr>
            <p:cNvPr id="15" name="mmprod_s1_1023"/>
            <p:cNvSpPr txBox="1"/>
            <p:nvPr>
              <p:custDataLst>
                <p:tags r:id="rId21"/>
              </p:custDataLst>
            </p:nvPr>
          </p:nvSpPr>
          <p:spPr>
            <a:xfrm>
              <a:off x="1435100" y="2090845"/>
              <a:ext cx="4930140" cy="6705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a:rPr>
                <a:t>The label provides the product name and pictogram.</a:t>
              </a:r>
              <a:endParaRPr lang="en-CA" sz="2200">
                <a:latin typeface="Franklin Gothic Medium"/>
              </a:endParaRPr>
            </a:p>
          </p:txBody>
        </p:sp>
        <p:pic>
          <p:nvPicPr>
            <p:cNvPr id="11" name="mmprod_answer_input1009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34448" y="2159187"/>
              <a:ext cx="205646" cy="204522"/>
            </a:xfrm>
            <a:prstGeom prst="rect">
              <a:avLst/>
            </a:prstGeom>
          </p:spPr>
        </p:pic>
      </p:grpSp>
      <p:grpSp>
        <p:nvGrpSpPr>
          <p:cNvPr id="16" name="mmprod_answer10099"/>
          <p:cNvGrpSpPr/>
          <p:nvPr>
            <p:custDataLst>
              <p:tags r:id="rId16"/>
            </p:custDataLst>
          </p:nvPr>
        </p:nvGrpSpPr>
        <p:grpSpPr>
          <a:xfrm>
            <a:off x="634448" y="2795272"/>
            <a:ext cx="5730792" cy="335280"/>
            <a:chOff x="634448" y="2795272"/>
            <a:chExt cx="5730792" cy="335280"/>
          </a:xfrm>
        </p:grpSpPr>
        <p:sp>
          <p:nvSpPr>
            <p:cNvPr id="19" name="mmprod_s2_1044"/>
            <p:cNvSpPr txBox="1"/>
            <p:nvPr>
              <p:custDataLst>
                <p:tags r:id="rId17"/>
              </p:custDataLst>
            </p:nvPr>
          </p:nvSpPr>
          <p:spPr>
            <a:xfrm>
              <a:off x="1016000" y="2795272"/>
              <a:ext cx="441325"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CA" sz="2200" smtClean="0">
                  <a:latin typeface="Franklin Gothic Medium"/>
                </a:rPr>
                <a:t>D) </a:t>
              </a:r>
              <a:endParaRPr lang="en-CA" sz="2200">
                <a:latin typeface="Franklin Gothic Medium"/>
              </a:endParaRPr>
            </a:p>
          </p:txBody>
        </p:sp>
        <p:sp>
          <p:nvSpPr>
            <p:cNvPr id="20" name="mmprod_s1_1024"/>
            <p:cNvSpPr txBox="1"/>
            <p:nvPr>
              <p:custDataLst>
                <p:tags r:id="rId18"/>
              </p:custDataLst>
            </p:nvPr>
          </p:nvSpPr>
          <p:spPr>
            <a:xfrm>
              <a:off x="1460500" y="2795272"/>
              <a:ext cx="4904740"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a:rPr>
                <a:t>The SDS provides medical advice.</a:t>
              </a:r>
              <a:endParaRPr lang="en-CA" sz="2200">
                <a:latin typeface="Franklin Gothic Medium"/>
              </a:endParaRPr>
            </a:p>
          </p:txBody>
        </p:sp>
        <p:pic>
          <p:nvPicPr>
            <p:cNvPr id="13" name="mmprod_answer_input1009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34448" y="2863614"/>
              <a:ext cx="205646" cy="204522"/>
            </a:xfrm>
            <a:prstGeom prst="rect">
              <a:avLst/>
            </a:prstGeom>
          </p:spPr>
        </p:pic>
      </p:grpSp>
    </p:spTree>
    <p:custDataLst>
      <p:tags r:id="rId1"/>
    </p:custDataLst>
    <p:extLst>
      <p:ext uri="{BB962C8B-B14F-4D97-AF65-F5344CB8AC3E}">
        <p14:creationId xmlns:p14="http://schemas.microsoft.com/office/powerpoint/2010/main" val="2154048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1600" smtClean="0">
                <a:latin typeface="Franklin Gothic Medium"/>
              </a:rPr>
              <a:t>Pictograms can easily be identified because they have a ___________ border, except for the Bio-hazardous &amp; Infectious Material symbol which has a round black border. Fill in the blank.</a:t>
            </a:r>
            <a:endParaRPr lang="en-CA" sz="1600">
              <a:latin typeface="Franklin Gothic Medium"/>
            </a:endParaRPr>
          </a:p>
        </p:txBody>
      </p:sp>
      <p:sp>
        <p:nvSpPr>
          <p:cNvPr id="23" name="mmprod_feedback_7000"/>
          <p:cNvSpPr/>
          <p:nvPr>
            <p:custDataLst>
              <p:tags r:id="rId3"/>
            </p:custDataLst>
          </p:nvPr>
        </p:nvSpPr>
        <p:spPr>
          <a:xfrm>
            <a:off x="8686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Correct - Click anywhere to continue.</a:t>
            </a:r>
            <a:endParaRPr lang="en-CA">
              <a:latin typeface="Franklin Gothic Medium"/>
            </a:endParaRPr>
          </a:p>
        </p:txBody>
      </p:sp>
      <p:sp>
        <p:nvSpPr>
          <p:cNvPr id="24" name="mmprod_feedback_7002"/>
          <p:cNvSpPr/>
          <p:nvPr>
            <p:custDataLst>
              <p:tags r:id="rId4"/>
            </p:custDataLst>
          </p:nvPr>
        </p:nvSpPr>
        <p:spPr>
          <a:xfrm>
            <a:off x="49834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Incorrect - Click anywhere to continue.</a:t>
            </a:r>
            <a:endParaRPr lang="en-CA">
              <a:latin typeface="Franklin Gothic Medium"/>
            </a:endParaRPr>
          </a:p>
        </p:txBody>
      </p:sp>
      <p:sp>
        <p:nvSpPr>
          <p:cNvPr id="25" name="mmprod_feedback_7009"/>
          <p:cNvSpPr/>
          <p:nvPr>
            <p:custDataLst>
              <p:tags r:id="rId5"/>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answered this correctly!</a:t>
            </a:r>
            <a:endParaRPr lang="en-CA">
              <a:latin typeface="Franklin Gothic Medium"/>
            </a:endParaRPr>
          </a:p>
        </p:txBody>
      </p:sp>
      <p:sp>
        <p:nvSpPr>
          <p:cNvPr id="26" name="mmprod_feedback_7006"/>
          <p:cNvSpPr/>
          <p:nvPr>
            <p:custDataLst>
              <p:tags r:id="rId6"/>
            </p:custDataLst>
          </p:nvPr>
        </p:nvSpPr>
        <p:spPr>
          <a:xfrm>
            <a:off x="2514600" y="371474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Your answer:</a:t>
            </a:r>
            <a:endParaRPr lang="en-CA">
              <a:latin typeface="Franklin Gothic Medium"/>
            </a:endParaRPr>
          </a:p>
        </p:txBody>
      </p:sp>
      <p:sp>
        <p:nvSpPr>
          <p:cNvPr id="27" name="mmprod_feedback_7010"/>
          <p:cNvSpPr/>
          <p:nvPr>
            <p:custDataLst>
              <p:tags r:id="rId7"/>
            </p:custDataLst>
          </p:nvPr>
        </p:nvSpPr>
        <p:spPr>
          <a:xfrm>
            <a:off x="2514600" y="426338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The correct answer is:</a:t>
            </a:r>
            <a:endParaRPr lang="en-CA">
              <a:latin typeface="Franklin Gothic Medium"/>
            </a:endParaRPr>
          </a:p>
        </p:txBody>
      </p:sp>
      <p:sp>
        <p:nvSpPr>
          <p:cNvPr id="28" name="mmprod_feedback_7011"/>
          <p:cNvSpPr/>
          <p:nvPr>
            <p:custDataLst>
              <p:tags r:id="rId8"/>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did not answer this question completely</a:t>
            </a:r>
            <a:endParaRPr lang="en-CA">
              <a:latin typeface="Franklin Gothic Medium"/>
            </a:endParaRPr>
          </a:p>
        </p:txBody>
      </p:sp>
      <p:sp>
        <p:nvSpPr>
          <p:cNvPr id="29" name="mmprod_feedback_7007"/>
          <p:cNvSpPr/>
          <p:nvPr>
            <p:custDataLst>
              <p:tags r:id="rId9"/>
            </p:custDataLst>
          </p:nvPr>
        </p:nvSpPr>
        <p:spPr>
          <a:xfrm>
            <a:off x="2679192" y="4318253"/>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must answer the question before continuing.</a:t>
            </a:r>
            <a:endParaRPr lang="en-CA">
              <a:latin typeface="Franklin Gothic Medium"/>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Submit</a:t>
              </a:r>
              <a:endParaRPr lang="en-CA" sz="1400">
                <a:solidFill>
                  <a:srgbClr val="2B333C"/>
                </a:solidFill>
                <a:latin typeface="Franklin Gothic Medium"/>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Clear</a:t>
              </a:r>
              <a:endParaRPr lang="en-CA" sz="1400">
                <a:solidFill>
                  <a:srgbClr val="2B333C"/>
                </a:solidFill>
                <a:latin typeface="Franklin Gothic Medium"/>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105"/>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A) </a:t>
              </a:r>
              <a:endParaRPr lang="en-CA" sz="2400">
                <a:latin typeface="Franklin Gothic Medium"/>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Red square on point (diamond)</a:t>
              </a:r>
              <a:endParaRPr lang="en-CA" sz="2400">
                <a:latin typeface="Franklin Gothic Medium"/>
              </a:endParaRPr>
            </a:p>
          </p:txBody>
        </p:sp>
        <p:pic>
          <p:nvPicPr>
            <p:cNvPr id="3" name="mmprod_answer_input1010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107"/>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B) </a:t>
              </a:r>
              <a:endParaRPr lang="en-CA" sz="2400">
                <a:latin typeface="Franklin Gothic Medium"/>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CA" sz="2400" smtClean="0">
                  <a:latin typeface="Franklin Gothic Medium"/>
                </a:rPr>
                <a:t>Black square on point</a:t>
              </a:r>
              <a:endParaRPr lang="en-CA" sz="2400">
                <a:latin typeface="Franklin Gothic Medium"/>
              </a:endParaRPr>
            </a:p>
          </p:txBody>
        </p:sp>
        <p:pic>
          <p:nvPicPr>
            <p:cNvPr id="7" name="mmprod_answer_input1010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109"/>
          <p:cNvGrpSpPr/>
          <p:nvPr>
            <p:custDataLst>
              <p:tags r:id="rId15"/>
            </p:custDataLst>
          </p:nvPr>
        </p:nvGrpSpPr>
        <p:grpSpPr>
          <a:xfrm>
            <a:off x="641350" y="2030730"/>
            <a:ext cx="5723890" cy="365760"/>
            <a:chOff x="641350" y="2030730"/>
            <a:chExt cx="5723890" cy="36576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C) </a:t>
              </a:r>
              <a:endParaRPr lang="en-CA" sz="2400">
                <a:latin typeface="Franklin Gothic Medium"/>
              </a:endParaRPr>
            </a:p>
          </p:txBody>
        </p:sp>
        <p:sp>
          <p:nvSpPr>
            <p:cNvPr id="15" name="mmprod_s1_1023"/>
            <p:cNvSpPr txBox="1"/>
            <p:nvPr>
              <p:custDataLst>
                <p:tags r:id="rId21"/>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All pictograms have a round black</a:t>
              </a:r>
              <a:endParaRPr lang="en-CA" sz="2400">
                <a:latin typeface="Franklin Gothic Medium"/>
              </a:endParaRPr>
            </a:p>
          </p:txBody>
        </p:sp>
        <p:pic>
          <p:nvPicPr>
            <p:cNvPr id="11" name="mmprod_answer_input1010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111"/>
          <p:cNvGrpSpPr/>
          <p:nvPr>
            <p:custDataLst>
              <p:tags r:id="rId16"/>
            </p:custDataLst>
          </p:nvPr>
        </p:nvGrpSpPr>
        <p:grpSpPr>
          <a:xfrm>
            <a:off x="641350" y="2537460"/>
            <a:ext cx="5723890" cy="365760"/>
            <a:chOff x="641350" y="2537460"/>
            <a:chExt cx="5723890" cy="365760"/>
          </a:xfrm>
        </p:grpSpPr>
        <p:sp>
          <p:nvSpPr>
            <p:cNvPr id="19" name="mmprod_s2_1044"/>
            <p:cNvSpPr txBox="1"/>
            <p:nvPr>
              <p:custDataLst>
                <p:tags r:id="rId17"/>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D) </a:t>
              </a:r>
              <a:endParaRPr lang="en-CA" sz="2400">
                <a:latin typeface="Franklin Gothic Medium"/>
              </a:endParaRPr>
            </a:p>
          </p:txBody>
        </p:sp>
        <p:sp>
          <p:nvSpPr>
            <p:cNvPr id="20" name="mmprod_s1_1024"/>
            <p:cNvSpPr txBox="1"/>
            <p:nvPr>
              <p:custDataLst>
                <p:tags r:id="rId18"/>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Pictograms do not have a border</a:t>
              </a:r>
              <a:endParaRPr lang="en-CA" sz="2400">
                <a:latin typeface="Franklin Gothic Medium"/>
              </a:endParaRPr>
            </a:p>
          </p:txBody>
        </p:sp>
        <p:pic>
          <p:nvPicPr>
            <p:cNvPr id="13" name="mmprod_answer_input1011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19367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a:rPr>
              <a:t>Who is responsible for ensuring that workers understand the hazards of the products that they work with?</a:t>
            </a:r>
            <a:endParaRPr lang="en-CA" sz="2300">
              <a:latin typeface="Franklin Gothic Medium"/>
            </a:endParaRPr>
          </a:p>
        </p:txBody>
      </p:sp>
      <p:sp>
        <p:nvSpPr>
          <p:cNvPr id="23" name="mmprod_feedback_7000"/>
          <p:cNvSpPr/>
          <p:nvPr>
            <p:custDataLst>
              <p:tags r:id="rId3"/>
            </p:custDataLst>
          </p:nvPr>
        </p:nvSpPr>
        <p:spPr>
          <a:xfrm>
            <a:off x="8686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Correct - Click anywhere to continue.</a:t>
            </a:r>
            <a:endParaRPr lang="en-CA">
              <a:latin typeface="Franklin Gothic Medium"/>
            </a:endParaRPr>
          </a:p>
        </p:txBody>
      </p:sp>
      <p:sp>
        <p:nvSpPr>
          <p:cNvPr id="24" name="mmprod_feedback_7002"/>
          <p:cNvSpPr/>
          <p:nvPr>
            <p:custDataLst>
              <p:tags r:id="rId4"/>
            </p:custDataLst>
          </p:nvPr>
        </p:nvSpPr>
        <p:spPr>
          <a:xfrm>
            <a:off x="4983480" y="334898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Incorrect - Click anywhere to continue.</a:t>
            </a:r>
            <a:endParaRPr lang="en-CA">
              <a:latin typeface="Franklin Gothic Medium"/>
            </a:endParaRPr>
          </a:p>
        </p:txBody>
      </p:sp>
      <p:sp>
        <p:nvSpPr>
          <p:cNvPr id="25" name="mmprod_feedback_7009"/>
          <p:cNvSpPr/>
          <p:nvPr>
            <p:custDataLst>
              <p:tags r:id="rId5"/>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answered this correctly!</a:t>
            </a:r>
            <a:endParaRPr lang="en-CA">
              <a:latin typeface="Franklin Gothic Medium"/>
            </a:endParaRPr>
          </a:p>
        </p:txBody>
      </p:sp>
      <p:sp>
        <p:nvSpPr>
          <p:cNvPr id="26" name="mmprod_feedback_7006"/>
          <p:cNvSpPr/>
          <p:nvPr>
            <p:custDataLst>
              <p:tags r:id="rId6"/>
            </p:custDataLst>
          </p:nvPr>
        </p:nvSpPr>
        <p:spPr>
          <a:xfrm>
            <a:off x="2514600" y="371474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Your answer:</a:t>
            </a:r>
            <a:endParaRPr lang="en-CA">
              <a:latin typeface="Franklin Gothic Medium"/>
            </a:endParaRPr>
          </a:p>
        </p:txBody>
      </p:sp>
      <p:sp>
        <p:nvSpPr>
          <p:cNvPr id="27" name="mmprod_feedback_7010"/>
          <p:cNvSpPr/>
          <p:nvPr>
            <p:custDataLst>
              <p:tags r:id="rId7"/>
            </p:custDataLst>
          </p:nvPr>
        </p:nvSpPr>
        <p:spPr>
          <a:xfrm>
            <a:off x="2514600" y="4263389"/>
            <a:ext cx="658368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CA" smtClean="0">
                <a:latin typeface="Franklin Gothic Medium"/>
              </a:rPr>
              <a:t>The correct answer is:</a:t>
            </a:r>
            <a:endParaRPr lang="en-CA">
              <a:latin typeface="Franklin Gothic Medium"/>
            </a:endParaRPr>
          </a:p>
        </p:txBody>
      </p:sp>
      <p:sp>
        <p:nvSpPr>
          <p:cNvPr id="28" name="mmprod_feedback_7011"/>
          <p:cNvSpPr/>
          <p:nvPr>
            <p:custDataLst>
              <p:tags r:id="rId8"/>
            </p:custDataLst>
          </p:nvPr>
        </p:nvSpPr>
        <p:spPr>
          <a:xfrm>
            <a:off x="2514600" y="3989069"/>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did not answer this question completely</a:t>
            </a:r>
            <a:endParaRPr lang="en-CA">
              <a:latin typeface="Franklin Gothic Medium"/>
            </a:endParaRPr>
          </a:p>
        </p:txBody>
      </p:sp>
      <p:sp>
        <p:nvSpPr>
          <p:cNvPr id="29" name="mmprod_feedback_7007"/>
          <p:cNvSpPr/>
          <p:nvPr>
            <p:custDataLst>
              <p:tags r:id="rId9"/>
            </p:custDataLst>
          </p:nvPr>
        </p:nvSpPr>
        <p:spPr>
          <a:xfrm>
            <a:off x="2679192" y="4318253"/>
            <a:ext cx="3291840" cy="54864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CA" smtClean="0">
                <a:latin typeface="Franklin Gothic Medium"/>
              </a:rPr>
              <a:t>You must answer the question before continuing.</a:t>
            </a:r>
            <a:endParaRPr lang="en-CA">
              <a:latin typeface="Franklin Gothic Medium"/>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Submit</a:t>
              </a:r>
              <a:endParaRPr lang="en-CA" sz="1400" dirty="0">
                <a:solidFill>
                  <a:srgbClr val="2B333C"/>
                </a:solidFill>
                <a:latin typeface="Franklin Gothic Medium"/>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Clear</a:t>
              </a:r>
              <a:endParaRPr lang="en-CA" sz="1400">
                <a:solidFill>
                  <a:srgbClr val="2B333C"/>
                </a:solidFill>
                <a:latin typeface="Franklin Gothic Medium"/>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129"/>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A) </a:t>
              </a:r>
              <a:endParaRPr lang="en-CA" sz="2400">
                <a:latin typeface="Franklin Gothic Medium"/>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CA" sz="2400" smtClean="0">
                  <a:latin typeface="Franklin Gothic Medium"/>
                </a:rPr>
                <a:t>The employer</a:t>
              </a:r>
              <a:endParaRPr lang="en-CA" sz="2400">
                <a:latin typeface="Franklin Gothic Medium"/>
              </a:endParaRPr>
            </a:p>
          </p:txBody>
        </p:sp>
        <p:pic>
          <p:nvPicPr>
            <p:cNvPr id="3" name="mmprod_answer_input1012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131"/>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B) </a:t>
              </a:r>
              <a:endParaRPr lang="en-CA" sz="2400">
                <a:latin typeface="Franklin Gothic Medium"/>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CA" sz="2400" smtClean="0">
                  <a:latin typeface="Franklin Gothic Medium"/>
                </a:rPr>
                <a:t>The union</a:t>
              </a:r>
              <a:endParaRPr lang="en-CA" sz="2400">
                <a:latin typeface="Franklin Gothic Medium"/>
              </a:endParaRPr>
            </a:p>
          </p:txBody>
        </p:sp>
        <p:pic>
          <p:nvPicPr>
            <p:cNvPr id="7" name="mmprod_answer_input1013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133"/>
          <p:cNvGrpSpPr/>
          <p:nvPr>
            <p:custDataLst>
              <p:tags r:id="rId15"/>
            </p:custDataLst>
          </p:nvPr>
        </p:nvGrpSpPr>
        <p:grpSpPr>
          <a:xfrm>
            <a:off x="641350" y="2030730"/>
            <a:ext cx="5723890" cy="365760"/>
            <a:chOff x="641350" y="2030730"/>
            <a:chExt cx="5723890" cy="36576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C) </a:t>
              </a:r>
              <a:endParaRPr lang="en-CA" sz="2400">
                <a:latin typeface="Franklin Gothic Medium"/>
              </a:endParaRPr>
            </a:p>
          </p:txBody>
        </p:sp>
        <p:sp>
          <p:nvSpPr>
            <p:cNvPr id="15" name="mmprod_s1_1023"/>
            <p:cNvSpPr txBox="1"/>
            <p:nvPr>
              <p:custDataLst>
                <p:tags r:id="rId21"/>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The Health and Safety department</a:t>
              </a:r>
              <a:endParaRPr lang="en-CA" sz="2400">
                <a:latin typeface="Franklin Gothic Medium"/>
              </a:endParaRPr>
            </a:p>
          </p:txBody>
        </p:sp>
        <p:pic>
          <p:nvPicPr>
            <p:cNvPr id="11" name="mmprod_answer_input1013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135"/>
          <p:cNvGrpSpPr/>
          <p:nvPr>
            <p:custDataLst>
              <p:tags r:id="rId16"/>
            </p:custDataLst>
          </p:nvPr>
        </p:nvGrpSpPr>
        <p:grpSpPr>
          <a:xfrm>
            <a:off x="641350" y="2537460"/>
            <a:ext cx="5723890" cy="731520"/>
            <a:chOff x="641350" y="2537460"/>
            <a:chExt cx="5723890" cy="731520"/>
          </a:xfrm>
        </p:grpSpPr>
        <p:sp>
          <p:nvSpPr>
            <p:cNvPr id="19" name="mmprod_s2_1044"/>
            <p:cNvSpPr txBox="1"/>
            <p:nvPr>
              <p:custDataLst>
                <p:tags r:id="rId17"/>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CA" sz="2400" smtClean="0">
                  <a:latin typeface="Franklin Gothic Medium"/>
                </a:rPr>
                <a:t>D) </a:t>
              </a:r>
              <a:endParaRPr lang="en-CA" sz="2400">
                <a:latin typeface="Franklin Gothic Medium"/>
              </a:endParaRPr>
            </a:p>
          </p:txBody>
        </p:sp>
        <p:sp>
          <p:nvSpPr>
            <p:cNvPr id="20" name="mmprod_s1_1024"/>
            <p:cNvSpPr txBox="1"/>
            <p:nvPr>
              <p:custDataLst>
                <p:tags r:id="rId18"/>
              </p:custDataLst>
            </p:nvPr>
          </p:nvSpPr>
          <p:spPr>
            <a:xfrm>
              <a:off x="1460500" y="2537460"/>
              <a:ext cx="49047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a:rPr>
                <a:t>The Joint Health and Safety Committee</a:t>
              </a:r>
              <a:endParaRPr lang="en-CA" sz="2400">
                <a:latin typeface="Franklin Gothic Medium"/>
              </a:endParaRPr>
            </a:p>
          </p:txBody>
        </p:sp>
        <p:pic>
          <p:nvPicPr>
            <p:cNvPr id="13" name="mmprod_answer_input1013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110619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When reading a product label, what can be  used to figure out the nature and severity of the hazard?</a:t>
            </a:r>
            <a:endParaRPr lang="en-US" sz="23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183"/>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Read the hazard statements</a:t>
              </a:r>
              <a:endParaRPr lang="en-US" sz="2400">
                <a:latin typeface="Franklin Gothic Medium" panose="020B0603020102020204" pitchFamily="34" charset="0"/>
              </a:endParaRPr>
            </a:p>
          </p:txBody>
        </p:sp>
        <p:pic>
          <p:nvPicPr>
            <p:cNvPr id="3" name="mmprod_answer_input1018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185"/>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Understand the pictogram</a:t>
              </a:r>
              <a:endParaRPr lang="en-US" sz="2400">
                <a:latin typeface="Franklin Gothic Medium" panose="020B0603020102020204" pitchFamily="34" charset="0"/>
              </a:endParaRPr>
            </a:p>
          </p:txBody>
        </p:sp>
        <p:pic>
          <p:nvPicPr>
            <p:cNvPr id="7" name="mmprod_answer_input1018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187"/>
          <p:cNvGrpSpPr/>
          <p:nvPr>
            <p:custDataLst>
              <p:tags r:id="rId15"/>
            </p:custDataLst>
          </p:nvPr>
        </p:nvGrpSpPr>
        <p:grpSpPr>
          <a:xfrm>
            <a:off x="641350" y="2030730"/>
            <a:ext cx="5723890" cy="731520"/>
            <a:chOff x="641350" y="2030730"/>
            <a:chExt cx="5723890" cy="73152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030730"/>
              <a:ext cx="49301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Check what signal word is present (Danger or Warning)</a:t>
              </a:r>
              <a:endParaRPr lang="en-US" sz="2400">
                <a:latin typeface="Franklin Gothic Medium" panose="020B0603020102020204" pitchFamily="34" charset="0"/>
              </a:endParaRPr>
            </a:p>
          </p:txBody>
        </p:sp>
        <p:pic>
          <p:nvPicPr>
            <p:cNvPr id="11" name="mmprod_answer_input1018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189"/>
          <p:cNvGrpSpPr/>
          <p:nvPr>
            <p:custDataLst>
              <p:tags r:id="rId16"/>
            </p:custDataLst>
          </p:nvPr>
        </p:nvGrpSpPr>
        <p:grpSpPr>
          <a:xfrm>
            <a:off x="641350" y="2903220"/>
            <a:ext cx="5723890" cy="365760"/>
            <a:chOff x="641350" y="2903220"/>
            <a:chExt cx="5723890" cy="365760"/>
          </a:xfrm>
        </p:grpSpPr>
        <p:sp>
          <p:nvSpPr>
            <p:cNvPr id="19" name="mmprod_s2_1044"/>
            <p:cNvSpPr txBox="1"/>
            <p:nvPr>
              <p:custDataLst>
                <p:tags r:id="rId17"/>
              </p:custDataLst>
            </p:nvPr>
          </p:nvSpPr>
          <p:spPr>
            <a:xfrm>
              <a:off x="1016000" y="290322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90322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All the above</a:t>
              </a:r>
              <a:endParaRPr lang="en-US" sz="2400">
                <a:latin typeface="Franklin Gothic Medium" panose="020B0603020102020204" pitchFamily="34" charset="0"/>
              </a:endParaRPr>
            </a:p>
          </p:txBody>
        </p:sp>
        <p:pic>
          <p:nvPicPr>
            <p:cNvPr id="13" name="mmprod_answer_input1018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83839"/>
              <a:ext cx="205646" cy="204522"/>
            </a:xfrm>
            <a:prstGeom prst="rect">
              <a:avLst/>
            </a:prstGeom>
          </p:spPr>
        </p:pic>
      </p:grpSp>
    </p:spTree>
    <p:custDataLst>
      <p:tags r:id="rId1"/>
    </p:custDataLst>
    <p:extLst>
      <p:ext uri="{BB962C8B-B14F-4D97-AF65-F5344CB8AC3E}">
        <p14:creationId xmlns:p14="http://schemas.microsoft.com/office/powerpoint/2010/main" val="317942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mtClean="0">
                <a:latin typeface="Franklin Gothic Medium" panose="020B0603020102020204" pitchFamily="34" charset="0"/>
              </a:rPr>
              <a:t>The signal word:</a:t>
            </a:r>
            <a:endParaRPr lang="en-US">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199"/>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Describes the nature of the hazard.</a:t>
              </a:r>
              <a:endParaRPr lang="en-US" sz="2400">
                <a:latin typeface="Franklin Gothic Medium" panose="020B0603020102020204" pitchFamily="34" charset="0"/>
              </a:endParaRPr>
            </a:p>
          </p:txBody>
        </p:sp>
        <p:pic>
          <p:nvPicPr>
            <p:cNvPr id="3" name="mmprod_answer_input1019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201"/>
          <p:cNvGrpSpPr/>
          <p:nvPr>
            <p:custDataLst>
              <p:tags r:id="rId14"/>
            </p:custDataLst>
          </p:nvPr>
        </p:nvGrpSpPr>
        <p:grpSpPr>
          <a:xfrm>
            <a:off x="641350" y="1524000"/>
            <a:ext cx="5723890" cy="731520"/>
            <a:chOff x="641350" y="1524000"/>
            <a:chExt cx="5723890" cy="73152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Describes measures to prevent or minimize the adverse effects.</a:t>
              </a:r>
              <a:endParaRPr lang="en-US" sz="2400">
                <a:latin typeface="Franklin Gothic Medium" panose="020B0603020102020204" pitchFamily="34" charset="0"/>
              </a:endParaRPr>
            </a:p>
          </p:txBody>
        </p:sp>
        <p:pic>
          <p:nvPicPr>
            <p:cNvPr id="7" name="mmprod_answer_input1020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203"/>
          <p:cNvGrpSpPr/>
          <p:nvPr>
            <p:custDataLst>
              <p:tags r:id="rId15"/>
            </p:custDataLst>
          </p:nvPr>
        </p:nvGrpSpPr>
        <p:grpSpPr>
          <a:xfrm>
            <a:off x="641350" y="2396490"/>
            <a:ext cx="5723890" cy="365760"/>
            <a:chOff x="641350" y="2396490"/>
            <a:chExt cx="5723890" cy="365760"/>
          </a:xfrm>
        </p:grpSpPr>
        <p:sp>
          <p:nvSpPr>
            <p:cNvPr id="14" name="mmprod_s2_1043"/>
            <p:cNvSpPr txBox="1"/>
            <p:nvPr>
              <p:custDataLst>
                <p:tags r:id="rId20"/>
              </p:custDataLst>
            </p:nvPr>
          </p:nvSpPr>
          <p:spPr>
            <a:xfrm>
              <a:off x="1016000" y="239649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39649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Alerts to the severity of the hazard.</a:t>
              </a:r>
              <a:endParaRPr lang="en-US" sz="2400">
                <a:latin typeface="Franklin Gothic Medium" panose="020B0603020102020204" pitchFamily="34" charset="0"/>
              </a:endParaRPr>
            </a:p>
          </p:txBody>
        </p:sp>
        <p:pic>
          <p:nvPicPr>
            <p:cNvPr id="11" name="mmprod_answer_input1020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477109"/>
              <a:ext cx="205646" cy="204522"/>
            </a:xfrm>
            <a:prstGeom prst="rect">
              <a:avLst/>
            </a:prstGeom>
          </p:spPr>
        </p:pic>
      </p:grpSp>
      <p:grpSp>
        <p:nvGrpSpPr>
          <p:cNvPr id="16" name="mmprod_answer10205"/>
          <p:cNvGrpSpPr/>
          <p:nvPr>
            <p:custDataLst>
              <p:tags r:id="rId16"/>
            </p:custDataLst>
          </p:nvPr>
        </p:nvGrpSpPr>
        <p:grpSpPr>
          <a:xfrm>
            <a:off x="641350" y="2903220"/>
            <a:ext cx="5723890" cy="365760"/>
            <a:chOff x="641350" y="2903220"/>
            <a:chExt cx="5723890" cy="365760"/>
          </a:xfrm>
        </p:grpSpPr>
        <p:sp>
          <p:nvSpPr>
            <p:cNvPr id="19" name="mmprod_s2_1044"/>
            <p:cNvSpPr txBox="1"/>
            <p:nvPr>
              <p:custDataLst>
                <p:tags r:id="rId17"/>
              </p:custDataLst>
            </p:nvPr>
          </p:nvSpPr>
          <p:spPr>
            <a:xfrm>
              <a:off x="1016000" y="290322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90322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Gives supplier information.</a:t>
              </a:r>
              <a:endParaRPr lang="en-US" sz="2400">
                <a:latin typeface="Franklin Gothic Medium" panose="020B0603020102020204" pitchFamily="34" charset="0"/>
              </a:endParaRPr>
            </a:p>
          </p:txBody>
        </p:sp>
        <p:pic>
          <p:nvPicPr>
            <p:cNvPr id="13" name="mmprod_answer_input1020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983839"/>
              <a:ext cx="205646" cy="204522"/>
            </a:xfrm>
            <a:prstGeom prst="rect">
              <a:avLst/>
            </a:prstGeom>
          </p:spPr>
        </p:pic>
      </p:grpSp>
    </p:spTree>
    <p:custDataLst>
      <p:tags r:id="rId1"/>
    </p:custDataLst>
    <p:extLst>
      <p:ext uri="{BB962C8B-B14F-4D97-AF65-F5344CB8AC3E}">
        <p14:creationId xmlns:p14="http://schemas.microsoft.com/office/powerpoint/2010/main" val="35933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mtClean="0">
                <a:latin typeface="Franklin Gothic Medium" panose="020B0603020102020204" pitchFamily="34" charset="0"/>
              </a:rPr>
              <a:t>The hazard statement:</a:t>
            </a:r>
            <a:endParaRPr lang="en-US">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211"/>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Describes the nature of the hazard.</a:t>
              </a:r>
              <a:endParaRPr lang="en-US" sz="2400">
                <a:latin typeface="Franklin Gothic Medium" panose="020B0603020102020204" pitchFamily="34" charset="0"/>
              </a:endParaRPr>
            </a:p>
          </p:txBody>
        </p:sp>
        <p:pic>
          <p:nvPicPr>
            <p:cNvPr id="3" name="mmprod_answer_input1021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213"/>
          <p:cNvGrpSpPr/>
          <p:nvPr>
            <p:custDataLst>
              <p:tags r:id="rId14"/>
            </p:custDataLst>
          </p:nvPr>
        </p:nvGrpSpPr>
        <p:grpSpPr>
          <a:xfrm>
            <a:off x="641350" y="1524000"/>
            <a:ext cx="5723890" cy="731520"/>
            <a:chOff x="641350" y="1524000"/>
            <a:chExt cx="5723890" cy="73152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Describes measures to prevent or minimize the adverse effects.</a:t>
              </a:r>
              <a:endParaRPr lang="en-US" sz="2400">
                <a:latin typeface="Franklin Gothic Medium" panose="020B0603020102020204" pitchFamily="34" charset="0"/>
              </a:endParaRPr>
            </a:p>
          </p:txBody>
        </p:sp>
        <p:pic>
          <p:nvPicPr>
            <p:cNvPr id="7" name="mmprod_answer_input10213"/>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215"/>
          <p:cNvGrpSpPr/>
          <p:nvPr>
            <p:custDataLst>
              <p:tags r:id="rId15"/>
            </p:custDataLst>
          </p:nvPr>
        </p:nvGrpSpPr>
        <p:grpSpPr>
          <a:xfrm>
            <a:off x="641350" y="2396490"/>
            <a:ext cx="5723890" cy="365760"/>
            <a:chOff x="641350" y="2396490"/>
            <a:chExt cx="5723890" cy="365760"/>
          </a:xfrm>
        </p:grpSpPr>
        <p:sp>
          <p:nvSpPr>
            <p:cNvPr id="14" name="mmprod_s2_1043"/>
            <p:cNvSpPr txBox="1"/>
            <p:nvPr>
              <p:custDataLst>
                <p:tags r:id="rId20"/>
              </p:custDataLst>
            </p:nvPr>
          </p:nvSpPr>
          <p:spPr>
            <a:xfrm>
              <a:off x="1016000" y="239649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39649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Alerts to the severity of the hazard.</a:t>
              </a:r>
              <a:endParaRPr lang="en-US" sz="2400">
                <a:latin typeface="Franklin Gothic Medium" panose="020B0603020102020204" pitchFamily="34" charset="0"/>
              </a:endParaRPr>
            </a:p>
          </p:txBody>
        </p:sp>
        <p:pic>
          <p:nvPicPr>
            <p:cNvPr id="11" name="mmprod_answer_input102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477109"/>
              <a:ext cx="205646" cy="204522"/>
            </a:xfrm>
            <a:prstGeom prst="rect">
              <a:avLst/>
            </a:prstGeom>
          </p:spPr>
        </p:pic>
      </p:grpSp>
      <p:grpSp>
        <p:nvGrpSpPr>
          <p:cNvPr id="16" name="mmprod_answer10217"/>
          <p:cNvGrpSpPr/>
          <p:nvPr>
            <p:custDataLst>
              <p:tags r:id="rId16"/>
            </p:custDataLst>
          </p:nvPr>
        </p:nvGrpSpPr>
        <p:grpSpPr>
          <a:xfrm>
            <a:off x="641350" y="2903220"/>
            <a:ext cx="5723890" cy="365760"/>
            <a:chOff x="641350" y="2903220"/>
            <a:chExt cx="5723890" cy="365760"/>
          </a:xfrm>
        </p:grpSpPr>
        <p:sp>
          <p:nvSpPr>
            <p:cNvPr id="19" name="mmprod_s2_1044"/>
            <p:cNvSpPr txBox="1"/>
            <p:nvPr>
              <p:custDataLst>
                <p:tags r:id="rId17"/>
              </p:custDataLst>
            </p:nvPr>
          </p:nvSpPr>
          <p:spPr>
            <a:xfrm>
              <a:off x="1016000" y="290322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90322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Gives supplier information.</a:t>
              </a:r>
              <a:endParaRPr lang="en-US" sz="2400">
                <a:latin typeface="Franklin Gothic Medium" panose="020B0603020102020204" pitchFamily="34" charset="0"/>
              </a:endParaRPr>
            </a:p>
          </p:txBody>
        </p:sp>
        <p:pic>
          <p:nvPicPr>
            <p:cNvPr id="13" name="mmprod_answer_input102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83839"/>
              <a:ext cx="205646" cy="204522"/>
            </a:xfrm>
            <a:prstGeom prst="rect">
              <a:avLst/>
            </a:prstGeom>
          </p:spPr>
        </p:pic>
      </p:grpSp>
    </p:spTree>
    <p:custDataLst>
      <p:tags r:id="rId1"/>
    </p:custDataLst>
    <p:extLst>
      <p:ext uri="{BB962C8B-B14F-4D97-AF65-F5344CB8AC3E}">
        <p14:creationId xmlns:p14="http://schemas.microsoft.com/office/powerpoint/2010/main" val="27522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mtClean="0">
                <a:latin typeface="Franklin Gothic Medium" panose="020B0603020102020204" pitchFamily="34" charset="0"/>
              </a:rPr>
              <a:t>The precautionary statement:</a:t>
            </a:r>
            <a:endParaRPr lang="en-US">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dirty="0">
                <a:solidFill>
                  <a:srgbClr val="2B333C"/>
                </a:solidFill>
                <a:latin typeface="Franklin Gothic Medium" panose="020B0603020102020204" pitchFamily="34" charset="0"/>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223"/>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Describes the nature of the hazard.</a:t>
              </a:r>
              <a:endParaRPr lang="en-US" sz="2400">
                <a:latin typeface="Franklin Gothic Medium" panose="020B0603020102020204" pitchFamily="34" charset="0"/>
              </a:endParaRPr>
            </a:p>
          </p:txBody>
        </p:sp>
        <p:pic>
          <p:nvPicPr>
            <p:cNvPr id="3" name="mmprod_answer_input1022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225"/>
          <p:cNvGrpSpPr/>
          <p:nvPr>
            <p:custDataLst>
              <p:tags r:id="rId14"/>
            </p:custDataLst>
          </p:nvPr>
        </p:nvGrpSpPr>
        <p:grpSpPr>
          <a:xfrm>
            <a:off x="641350" y="1524000"/>
            <a:ext cx="5723890" cy="731520"/>
            <a:chOff x="641350" y="1524000"/>
            <a:chExt cx="5723890" cy="73152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Describes measures to prevent or minimize the adverse effects.</a:t>
              </a:r>
              <a:endParaRPr lang="en-US" sz="2400">
                <a:latin typeface="Franklin Gothic Medium" panose="020B0603020102020204" pitchFamily="34" charset="0"/>
              </a:endParaRPr>
            </a:p>
          </p:txBody>
        </p:sp>
        <p:pic>
          <p:nvPicPr>
            <p:cNvPr id="7" name="mmprod_answer_input102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227"/>
          <p:cNvGrpSpPr/>
          <p:nvPr>
            <p:custDataLst>
              <p:tags r:id="rId15"/>
            </p:custDataLst>
          </p:nvPr>
        </p:nvGrpSpPr>
        <p:grpSpPr>
          <a:xfrm>
            <a:off x="641350" y="2396490"/>
            <a:ext cx="5723890" cy="365760"/>
            <a:chOff x="641350" y="2396490"/>
            <a:chExt cx="5723890" cy="365760"/>
          </a:xfrm>
        </p:grpSpPr>
        <p:sp>
          <p:nvSpPr>
            <p:cNvPr id="14" name="mmprod_s2_1043"/>
            <p:cNvSpPr txBox="1"/>
            <p:nvPr>
              <p:custDataLst>
                <p:tags r:id="rId20"/>
              </p:custDataLst>
            </p:nvPr>
          </p:nvSpPr>
          <p:spPr>
            <a:xfrm>
              <a:off x="1016000" y="239649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39649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Alerts to the severity of the hazard.</a:t>
              </a:r>
              <a:endParaRPr lang="en-US" sz="2400">
                <a:latin typeface="Franklin Gothic Medium" panose="020B0603020102020204" pitchFamily="34" charset="0"/>
              </a:endParaRPr>
            </a:p>
          </p:txBody>
        </p:sp>
        <p:pic>
          <p:nvPicPr>
            <p:cNvPr id="11" name="mmprod_answer_input1022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477109"/>
              <a:ext cx="205646" cy="204522"/>
            </a:xfrm>
            <a:prstGeom prst="rect">
              <a:avLst/>
            </a:prstGeom>
          </p:spPr>
        </p:pic>
      </p:grpSp>
      <p:grpSp>
        <p:nvGrpSpPr>
          <p:cNvPr id="16" name="mmprod_answer10229"/>
          <p:cNvGrpSpPr/>
          <p:nvPr>
            <p:custDataLst>
              <p:tags r:id="rId16"/>
            </p:custDataLst>
          </p:nvPr>
        </p:nvGrpSpPr>
        <p:grpSpPr>
          <a:xfrm>
            <a:off x="641350" y="2903220"/>
            <a:ext cx="5723890" cy="365760"/>
            <a:chOff x="641350" y="2903220"/>
            <a:chExt cx="5723890" cy="365760"/>
          </a:xfrm>
        </p:grpSpPr>
        <p:sp>
          <p:nvSpPr>
            <p:cNvPr id="19" name="mmprod_s2_1044"/>
            <p:cNvSpPr txBox="1"/>
            <p:nvPr>
              <p:custDataLst>
                <p:tags r:id="rId17"/>
              </p:custDataLst>
            </p:nvPr>
          </p:nvSpPr>
          <p:spPr>
            <a:xfrm>
              <a:off x="1016000" y="290322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90322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Gives supplier information.</a:t>
              </a:r>
              <a:endParaRPr lang="en-US" sz="2400">
                <a:latin typeface="Franklin Gothic Medium" panose="020B0603020102020204" pitchFamily="34" charset="0"/>
              </a:endParaRPr>
            </a:p>
          </p:txBody>
        </p:sp>
        <p:pic>
          <p:nvPicPr>
            <p:cNvPr id="13" name="mmprod_answer_input1022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983839"/>
              <a:ext cx="205646" cy="204522"/>
            </a:xfrm>
            <a:prstGeom prst="rect">
              <a:avLst/>
            </a:prstGeom>
          </p:spPr>
        </p:pic>
      </p:grpSp>
    </p:spTree>
    <p:custDataLst>
      <p:tags r:id="rId1"/>
    </p:custDataLst>
    <p:extLst>
      <p:ext uri="{BB962C8B-B14F-4D97-AF65-F5344CB8AC3E}">
        <p14:creationId xmlns:p14="http://schemas.microsoft.com/office/powerpoint/2010/main" val="985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600" smtClean="0">
                <a:latin typeface="Franklin Gothic Medium" panose="020B0603020102020204" pitchFamily="34" charset="0"/>
              </a:rPr>
              <a:t>This pictogram is used for which of the following classes:</a:t>
            </a:r>
            <a:endParaRPr lang="en-US" sz="26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2"/>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3"/>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30"/>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1"/>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44" name="Picture 43"/>
          <p:cNvPicPr/>
          <p:nvPr>
            <p:custDataLst>
              <p:tags r:id="rId12"/>
            </p:custDataLst>
          </p:nvPr>
        </p:nvPicPr>
        <p:blipFill>
          <a:blip r:embed="rId35" cstate="print">
            <a:extLst>
              <a:ext uri="{28A0092B-C50C-407E-A947-70E740481C1C}">
                <a14:useLocalDpi xmlns:a14="http://schemas.microsoft.com/office/drawing/2010/main" val="0"/>
              </a:ext>
            </a:extLst>
          </a:blip>
          <a:stretch>
            <a:fillRect/>
          </a:stretch>
        </p:blipFill>
        <p:spPr>
          <a:xfrm>
            <a:off x="7496223" y="1129664"/>
            <a:ext cx="983520" cy="984886"/>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57"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235"/>
          <p:cNvGrpSpPr/>
          <p:nvPr>
            <p:custDataLst>
              <p:tags r:id="rId14"/>
            </p:custDataLst>
          </p:nvPr>
        </p:nvGrpSpPr>
        <p:grpSpPr>
          <a:xfrm>
            <a:off x="641350" y="1017270"/>
            <a:ext cx="5723890" cy="365760"/>
            <a:chOff x="641350" y="1017270"/>
            <a:chExt cx="5723890" cy="365760"/>
          </a:xfrm>
        </p:grpSpPr>
        <p:sp>
          <p:nvSpPr>
            <p:cNvPr id="4" name="mmprod_s2_1041"/>
            <p:cNvSpPr txBox="1"/>
            <p:nvPr>
              <p:custDataLst>
                <p:tags r:id="rId27"/>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8"/>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Acute toxicity</a:t>
              </a:r>
              <a:endParaRPr lang="en-US" sz="2400">
                <a:latin typeface="Franklin Gothic Medium" panose="020B0603020102020204" pitchFamily="34" charset="0"/>
              </a:endParaRPr>
            </a:p>
          </p:txBody>
        </p:sp>
        <p:pic>
          <p:nvPicPr>
            <p:cNvPr id="3" name="mmprod_answer_input10235"/>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237"/>
          <p:cNvGrpSpPr/>
          <p:nvPr>
            <p:custDataLst>
              <p:tags r:id="rId15"/>
            </p:custDataLst>
          </p:nvPr>
        </p:nvGrpSpPr>
        <p:grpSpPr>
          <a:xfrm>
            <a:off x="641350" y="1524000"/>
            <a:ext cx="5723890" cy="365760"/>
            <a:chOff x="641350" y="1524000"/>
            <a:chExt cx="5723890" cy="365760"/>
          </a:xfrm>
        </p:grpSpPr>
        <p:sp>
          <p:nvSpPr>
            <p:cNvPr id="9" name="mmprod_s2_1042"/>
            <p:cNvSpPr txBox="1"/>
            <p:nvPr>
              <p:custDataLst>
                <p:tags r:id="rId24"/>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5"/>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Carcinogenicity</a:t>
              </a:r>
              <a:endParaRPr lang="en-US" sz="2400">
                <a:latin typeface="Franklin Gothic Medium" panose="020B0603020102020204" pitchFamily="34" charset="0"/>
              </a:endParaRPr>
            </a:p>
          </p:txBody>
        </p:sp>
        <p:pic>
          <p:nvPicPr>
            <p:cNvPr id="7" name="mmprod_answer_input10237"/>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239"/>
          <p:cNvGrpSpPr/>
          <p:nvPr>
            <p:custDataLst>
              <p:tags r:id="rId16"/>
            </p:custDataLst>
          </p:nvPr>
        </p:nvGrpSpPr>
        <p:grpSpPr>
          <a:xfrm>
            <a:off x="641350" y="2030730"/>
            <a:ext cx="5723890" cy="365760"/>
            <a:chOff x="641350" y="2030730"/>
            <a:chExt cx="5723890" cy="365760"/>
          </a:xfrm>
        </p:grpSpPr>
        <p:sp>
          <p:nvSpPr>
            <p:cNvPr id="14" name="mmprod_s2_1043"/>
            <p:cNvSpPr txBox="1"/>
            <p:nvPr>
              <p:custDataLst>
                <p:tags r:id="rId21"/>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2"/>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Serious eye damage</a:t>
              </a:r>
              <a:endParaRPr lang="en-US" sz="2400">
                <a:latin typeface="Franklin Gothic Medium" panose="020B0603020102020204" pitchFamily="34" charset="0"/>
              </a:endParaRPr>
            </a:p>
          </p:txBody>
        </p:sp>
        <p:pic>
          <p:nvPicPr>
            <p:cNvPr id="11" name="mmprod_answer_input10239"/>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241"/>
          <p:cNvGrpSpPr/>
          <p:nvPr>
            <p:custDataLst>
              <p:tags r:id="rId17"/>
            </p:custDataLst>
          </p:nvPr>
        </p:nvGrpSpPr>
        <p:grpSpPr>
          <a:xfrm>
            <a:off x="641350" y="2537460"/>
            <a:ext cx="5723890" cy="365760"/>
            <a:chOff x="641350" y="2537460"/>
            <a:chExt cx="5723890" cy="365760"/>
          </a:xfrm>
        </p:grpSpPr>
        <p:sp>
          <p:nvSpPr>
            <p:cNvPr id="19" name="mmprod_s2_1044"/>
            <p:cNvSpPr txBox="1"/>
            <p:nvPr>
              <p:custDataLst>
                <p:tags r:id="rId18"/>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9"/>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Skin sensitization</a:t>
              </a:r>
              <a:endParaRPr lang="en-US" sz="2400">
                <a:latin typeface="Franklin Gothic Medium" panose="020B0603020102020204" pitchFamily="34" charset="0"/>
              </a:endParaRPr>
            </a:p>
          </p:txBody>
        </p:sp>
        <p:pic>
          <p:nvPicPr>
            <p:cNvPr id="13" name="mmprod_answer_input10241"/>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26646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normAutofit/>
          </a:bodyPr>
          <a:lstStyle/>
          <a:p>
            <a:r>
              <a:rPr lang="en-CA" b="1" dirty="0">
                <a:solidFill>
                  <a:schemeClr val="tx1"/>
                </a:solidFill>
              </a:rPr>
              <a:t>WHMIS 1988 vs. WHMIS 2015</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normAutofit/>
          </a:bodyPr>
          <a:lstStyle/>
          <a:p>
            <a:r>
              <a:rPr lang="en-CA" sz="1400" dirty="0" smtClean="0">
                <a:solidFill>
                  <a:schemeClr val="tx1"/>
                </a:solidFill>
              </a:rPr>
              <a:t>* The </a:t>
            </a:r>
            <a:r>
              <a:rPr lang="en-CA" sz="1400" dirty="0">
                <a:solidFill>
                  <a:schemeClr val="tx1"/>
                </a:solidFill>
              </a:rPr>
              <a:t>key responsibilities of suppliers, employers and workers remain the same under WHMIS 2015.</a:t>
            </a:r>
          </a:p>
          <a:p>
            <a:pPr marL="342900" indent="-342900">
              <a:buFont typeface="Arial" panose="020B0604020202020204" pitchFamily="34" charset="0"/>
              <a:buChar char="•"/>
            </a:pPr>
            <a:endParaRPr lang="en-CA" sz="16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graphicFrame>
        <p:nvGraphicFramePr>
          <p:cNvPr id="6" name="Content Placeholder 5"/>
          <p:cNvGraphicFramePr>
            <a:graphicFrameLocks/>
          </p:cNvGraphicFramePr>
          <p:nvPr>
            <p:custDataLst>
              <p:tags r:id="rId4"/>
            </p:custDataLst>
            <p:extLst>
              <p:ext uri="{D42A27DB-BD31-4B8C-83A1-F6EECF244321}">
                <p14:modId xmlns:p14="http://schemas.microsoft.com/office/powerpoint/2010/main" val="3660245071"/>
              </p:ext>
            </p:extLst>
          </p:nvPr>
        </p:nvGraphicFramePr>
        <p:xfrm>
          <a:off x="533399" y="1365675"/>
          <a:ext cx="7766958" cy="3513530"/>
        </p:xfrm>
        <a:graphic>
          <a:graphicData uri="http://schemas.openxmlformats.org/drawingml/2006/table">
            <a:tbl>
              <a:tblPr firstRow="1" bandRow="1">
                <a:effectLst>
                  <a:outerShdw blurRad="50800" dist="38100" algn="l" rotWithShape="0">
                    <a:prstClr val="black">
                      <a:alpha val="40000"/>
                    </a:prstClr>
                  </a:outerShdw>
                </a:effectLst>
                <a:tableStyleId>{6E25E649-3F16-4E02-A733-19D2CDBF48F0}</a:tableStyleId>
              </a:tblPr>
              <a:tblGrid>
                <a:gridCol w="3883479"/>
                <a:gridCol w="3883479"/>
              </a:tblGrid>
              <a:tr h="297485">
                <a:tc>
                  <a:txBody>
                    <a:bodyPr/>
                    <a:lstStyle/>
                    <a:p>
                      <a:r>
                        <a:rPr lang="en-CA" sz="1500" dirty="0" smtClean="0"/>
                        <a:t>WHMIS 1988</a:t>
                      </a:r>
                      <a:endParaRPr lang="en-CA" sz="1500" dirty="0"/>
                    </a:p>
                  </a:txBody>
                  <a:tcPr marL="77390" marR="77390" marT="38695" marB="38695"/>
                </a:tc>
                <a:tc>
                  <a:txBody>
                    <a:bodyPr/>
                    <a:lstStyle/>
                    <a:p>
                      <a:r>
                        <a:rPr lang="en-CA" sz="1500" dirty="0" smtClean="0"/>
                        <a:t>WHMIS 2015</a:t>
                      </a:r>
                      <a:endParaRPr lang="en-CA" sz="1500" dirty="0"/>
                    </a:p>
                  </a:txBody>
                  <a:tcPr marL="77390" marR="77390" marT="38695" marB="38695"/>
                </a:tc>
              </a:tr>
              <a:tr h="297485">
                <a:tc>
                  <a:txBody>
                    <a:bodyPr/>
                    <a:lstStyle/>
                    <a:p>
                      <a:r>
                        <a:rPr lang="en-CA" sz="1500" dirty="0" smtClean="0"/>
                        <a:t>Controlled Products</a:t>
                      </a:r>
                      <a:r>
                        <a:rPr lang="en-CA" sz="1500" baseline="0" dirty="0" smtClean="0"/>
                        <a:t> Regulations</a:t>
                      </a:r>
                      <a:endParaRPr lang="en-CA" sz="1500" dirty="0"/>
                    </a:p>
                  </a:txBody>
                  <a:tcPr marL="77390" marR="77390" marT="38695" marB="38695"/>
                </a:tc>
                <a:tc>
                  <a:txBody>
                    <a:bodyPr/>
                    <a:lstStyle/>
                    <a:p>
                      <a:r>
                        <a:rPr lang="en-CA" sz="1500" dirty="0" smtClean="0"/>
                        <a:t>Hazardous</a:t>
                      </a:r>
                      <a:r>
                        <a:rPr lang="en-CA" sz="1500" baseline="0" dirty="0" smtClean="0"/>
                        <a:t> Products Regulations</a:t>
                      </a:r>
                      <a:endParaRPr lang="en-CA" sz="1500" dirty="0"/>
                    </a:p>
                  </a:txBody>
                  <a:tcPr marL="77390" marR="77390" marT="38695" marB="38695"/>
                </a:tc>
              </a:tr>
              <a:tr h="297485">
                <a:tc>
                  <a:txBody>
                    <a:bodyPr/>
                    <a:lstStyle/>
                    <a:p>
                      <a:r>
                        <a:rPr lang="en-CA" sz="1500" dirty="0" smtClean="0"/>
                        <a:t>Controlled products</a:t>
                      </a:r>
                      <a:endParaRPr lang="en-CA" sz="1500" dirty="0"/>
                    </a:p>
                  </a:txBody>
                  <a:tcPr marL="77390" marR="77390" marT="38695" marB="38695"/>
                </a:tc>
                <a:tc>
                  <a:txBody>
                    <a:bodyPr/>
                    <a:lstStyle/>
                    <a:p>
                      <a:r>
                        <a:rPr lang="en-CA" sz="1500" dirty="0" smtClean="0"/>
                        <a:t>Hazardous products</a:t>
                      </a:r>
                      <a:endParaRPr lang="en-CA" sz="1500" dirty="0"/>
                    </a:p>
                  </a:txBody>
                  <a:tcPr marL="77390" marR="77390" marT="38695" marB="38695"/>
                </a:tc>
              </a:tr>
              <a:tr h="297485">
                <a:tc>
                  <a:txBody>
                    <a:bodyPr/>
                    <a:lstStyle/>
                    <a:p>
                      <a:r>
                        <a:rPr lang="en-CA" sz="1500" dirty="0" smtClean="0"/>
                        <a:t>6 hazard</a:t>
                      </a:r>
                      <a:r>
                        <a:rPr lang="en-CA" sz="1500" baseline="0" dirty="0" smtClean="0"/>
                        <a:t> classes, 3 divisions</a:t>
                      </a:r>
                      <a:endParaRPr lang="en-CA" sz="1500" dirty="0"/>
                    </a:p>
                  </a:txBody>
                  <a:tcPr marL="77390" marR="77390" marT="38695" marB="38695"/>
                </a:tc>
                <a:tc>
                  <a:txBody>
                    <a:bodyPr/>
                    <a:lstStyle/>
                    <a:p>
                      <a:r>
                        <a:rPr lang="en-CA" sz="1500" baseline="0" dirty="0" smtClean="0"/>
                        <a:t>30+ hazard classes, multiple categories</a:t>
                      </a:r>
                      <a:endParaRPr lang="en-CA" sz="1500" dirty="0"/>
                    </a:p>
                  </a:txBody>
                  <a:tcPr marL="77390" marR="77390" marT="38695" marB="38695"/>
                </a:tc>
              </a:tr>
              <a:tr h="741978">
                <a:tc>
                  <a:txBody>
                    <a:bodyPr/>
                    <a:lstStyle/>
                    <a:p>
                      <a:r>
                        <a:rPr lang="en-CA" sz="1500" dirty="0" smtClean="0"/>
                        <a:t>Label:</a:t>
                      </a:r>
                    </a:p>
                    <a:p>
                      <a:pPr marL="285750" indent="-285750">
                        <a:buFont typeface="Arial" panose="020B0604020202020204" pitchFamily="34" charset="0"/>
                        <a:buChar char="•"/>
                      </a:pPr>
                      <a:r>
                        <a:rPr lang="en-CA" sz="1500" dirty="0" smtClean="0"/>
                        <a:t>Hatched border</a:t>
                      </a:r>
                    </a:p>
                    <a:p>
                      <a:pPr marL="285750" indent="-285750">
                        <a:buFont typeface="Arial" panose="020B0604020202020204" pitchFamily="34" charset="0"/>
                        <a:buChar char="•"/>
                      </a:pPr>
                      <a:r>
                        <a:rPr lang="en-CA" sz="1500" dirty="0" smtClean="0"/>
                        <a:t>No standardized phrases</a:t>
                      </a:r>
                      <a:endParaRPr lang="en-CA" sz="1500" dirty="0"/>
                    </a:p>
                  </a:txBody>
                  <a:tcPr marL="77390" marR="77390" marT="38695" marB="38695"/>
                </a:tc>
                <a:tc>
                  <a:txBody>
                    <a:bodyPr/>
                    <a:lstStyle/>
                    <a:p>
                      <a:r>
                        <a:rPr lang="en-CA" sz="1500" dirty="0" smtClean="0"/>
                        <a:t>Label:</a:t>
                      </a:r>
                    </a:p>
                    <a:p>
                      <a:pPr marL="285750" indent="-285750">
                        <a:buFont typeface="Arial" panose="020B0604020202020204" pitchFamily="34" charset="0"/>
                        <a:buChar char="•"/>
                      </a:pPr>
                      <a:r>
                        <a:rPr lang="en-CA" sz="1500" dirty="0" smtClean="0"/>
                        <a:t>Solid border</a:t>
                      </a:r>
                    </a:p>
                    <a:p>
                      <a:pPr marL="285750" indent="-285750">
                        <a:buFont typeface="Arial" panose="020B0604020202020204" pitchFamily="34" charset="0"/>
                        <a:buChar char="•"/>
                      </a:pPr>
                      <a:r>
                        <a:rPr lang="en-CA" sz="1500" dirty="0" smtClean="0"/>
                        <a:t>Standardized</a:t>
                      </a:r>
                      <a:r>
                        <a:rPr lang="en-CA" sz="1500" baseline="0" dirty="0" smtClean="0"/>
                        <a:t> phrases</a:t>
                      </a:r>
                      <a:endParaRPr lang="en-CA" sz="1500" dirty="0"/>
                    </a:p>
                  </a:txBody>
                  <a:tcPr marL="77390" marR="77390" marT="38695" marB="38695"/>
                </a:tc>
              </a:tr>
              <a:tr h="519732">
                <a:tc>
                  <a:txBody>
                    <a:bodyPr/>
                    <a:lstStyle/>
                    <a:p>
                      <a:r>
                        <a:rPr lang="en-CA" sz="1500" dirty="0" smtClean="0"/>
                        <a:t>Symbol</a:t>
                      </a:r>
                      <a:r>
                        <a:rPr lang="en-CA" sz="1500" baseline="0" dirty="0" smtClean="0"/>
                        <a:t> </a:t>
                      </a:r>
                      <a:r>
                        <a:rPr lang="en-CA" sz="1500" dirty="0" smtClean="0"/>
                        <a:t>in a black circle</a:t>
                      </a:r>
                      <a:endParaRPr lang="en-CA" sz="1500" dirty="0"/>
                    </a:p>
                  </a:txBody>
                  <a:tcPr marL="77390" marR="77390" marT="38695" marB="38695"/>
                </a:tc>
                <a:tc>
                  <a:txBody>
                    <a:bodyPr/>
                    <a:lstStyle/>
                    <a:p>
                      <a:r>
                        <a:rPr lang="en-CA" sz="1500" dirty="0" smtClean="0"/>
                        <a:t>Pictograms:</a:t>
                      </a:r>
                      <a:r>
                        <a:rPr lang="en-CA" sz="1500" baseline="0" dirty="0" smtClean="0"/>
                        <a:t> symbol </a:t>
                      </a:r>
                      <a:r>
                        <a:rPr lang="en-CA" sz="1500" dirty="0" smtClean="0"/>
                        <a:t>in a red square</a:t>
                      </a:r>
                      <a:r>
                        <a:rPr lang="en-CA" sz="1500" baseline="0" dirty="0" smtClean="0"/>
                        <a:t> on its point (diamond)</a:t>
                      </a:r>
                      <a:endParaRPr lang="en-CA" sz="1500" dirty="0"/>
                    </a:p>
                  </a:txBody>
                  <a:tcPr marL="77390" marR="77390" marT="38695" marB="38695"/>
                </a:tc>
              </a:tr>
              <a:tr h="964224">
                <a:tc>
                  <a:txBody>
                    <a:bodyPr/>
                    <a:lstStyle/>
                    <a:p>
                      <a:r>
                        <a:rPr lang="en-CA" sz="1500" dirty="0" smtClean="0"/>
                        <a:t>Material Safety Data Sheets (MSDS)</a:t>
                      </a:r>
                    </a:p>
                    <a:p>
                      <a:pPr marL="285750" indent="-285750">
                        <a:buFont typeface="Arial" panose="020B0604020202020204" pitchFamily="34" charset="0"/>
                        <a:buChar char="•"/>
                      </a:pPr>
                      <a:r>
                        <a:rPr lang="en-CA" sz="1500" dirty="0" smtClean="0"/>
                        <a:t>Must</a:t>
                      </a:r>
                      <a:r>
                        <a:rPr lang="en-CA" sz="1500" baseline="0" dirty="0" smtClean="0"/>
                        <a:t> be updated every 3 years</a:t>
                      </a:r>
                    </a:p>
                    <a:p>
                      <a:pPr marL="285750" indent="-285750">
                        <a:buFont typeface="Arial" panose="020B0604020202020204" pitchFamily="34" charset="0"/>
                        <a:buChar char="•"/>
                      </a:pPr>
                      <a:r>
                        <a:rPr lang="en-CA" sz="1500" baseline="0" dirty="0" smtClean="0"/>
                        <a:t>9 sections</a:t>
                      </a:r>
                      <a:endParaRPr lang="en-CA" sz="1500" dirty="0" smtClean="0"/>
                    </a:p>
                  </a:txBody>
                  <a:tcPr marL="77390" marR="77390" marT="38695" marB="38695"/>
                </a:tc>
                <a:tc>
                  <a:txBody>
                    <a:bodyPr/>
                    <a:lstStyle/>
                    <a:p>
                      <a:r>
                        <a:rPr lang="en-CA" sz="1500" dirty="0" smtClean="0"/>
                        <a:t>Safety</a:t>
                      </a:r>
                      <a:r>
                        <a:rPr lang="en-CA" sz="1500" baseline="0" dirty="0" smtClean="0"/>
                        <a:t> Data Sheets (SDS)</a:t>
                      </a:r>
                    </a:p>
                    <a:p>
                      <a:pPr marL="285750" indent="-285750">
                        <a:buFont typeface="Arial" panose="020B0604020202020204" pitchFamily="34" charset="0"/>
                        <a:buChar char="•"/>
                      </a:pPr>
                      <a:r>
                        <a:rPr lang="en-CA" sz="1500" baseline="0" dirty="0" smtClean="0"/>
                        <a:t>Must be updated when new information is available</a:t>
                      </a:r>
                    </a:p>
                    <a:p>
                      <a:pPr marL="285750" indent="-285750">
                        <a:buFont typeface="Arial" panose="020B0604020202020204" pitchFamily="34" charset="0"/>
                        <a:buChar char="•"/>
                      </a:pPr>
                      <a:r>
                        <a:rPr lang="en-CA" sz="1500" baseline="0" dirty="0" smtClean="0"/>
                        <a:t>16 sections</a:t>
                      </a:r>
                      <a:endParaRPr lang="en-CA" sz="1500" dirty="0"/>
                    </a:p>
                  </a:txBody>
                  <a:tcPr marL="77390" marR="77390" marT="38695" marB="38695"/>
                </a:tc>
              </a:tr>
            </a:tbl>
          </a:graphicData>
        </a:graphic>
      </p:graphicFrame>
    </p:spTree>
    <p:custDataLst>
      <p:tags r:id="rId1"/>
    </p:custDataLst>
    <p:extLst>
      <p:ext uri="{BB962C8B-B14F-4D97-AF65-F5344CB8AC3E}">
        <p14:creationId xmlns:p14="http://schemas.microsoft.com/office/powerpoint/2010/main" val="3536451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600" smtClean="0">
                <a:latin typeface="Franklin Gothic Medium" panose="020B0603020102020204" pitchFamily="34" charset="0"/>
              </a:rPr>
              <a:t>This pictogram is used for which of the following classes:</a:t>
            </a:r>
            <a:endParaRPr lang="en-US" sz="26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2"/>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3"/>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30"/>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1"/>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44" name="Picture 43"/>
          <p:cNvPicPr/>
          <p:nvPr>
            <p:custDataLst>
              <p:tags r:id="rId12"/>
            </p:custDataLst>
          </p:nvPr>
        </p:nvPicPr>
        <p:blipFill>
          <a:blip r:embed="rId35" cstate="print">
            <a:extLst>
              <a:ext uri="{28A0092B-C50C-407E-A947-70E740481C1C}">
                <a14:useLocalDpi xmlns:a14="http://schemas.microsoft.com/office/drawing/2010/main" val="0"/>
              </a:ext>
            </a:extLst>
          </a:blip>
          <a:stretch>
            <a:fillRect/>
          </a:stretch>
        </p:blipFill>
        <p:spPr>
          <a:xfrm>
            <a:off x="7495540" y="1129664"/>
            <a:ext cx="984886" cy="984886"/>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57"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259"/>
          <p:cNvGrpSpPr/>
          <p:nvPr>
            <p:custDataLst>
              <p:tags r:id="rId14"/>
            </p:custDataLst>
          </p:nvPr>
        </p:nvGrpSpPr>
        <p:grpSpPr>
          <a:xfrm>
            <a:off x="641350" y="1017270"/>
            <a:ext cx="5723890" cy="365760"/>
            <a:chOff x="641350" y="1017270"/>
            <a:chExt cx="5723890" cy="365760"/>
          </a:xfrm>
        </p:grpSpPr>
        <p:sp>
          <p:nvSpPr>
            <p:cNvPr id="4" name="mmprod_s2_1041"/>
            <p:cNvSpPr txBox="1"/>
            <p:nvPr>
              <p:custDataLst>
                <p:tags r:id="rId27"/>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8"/>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Acute toxicity</a:t>
              </a:r>
              <a:endParaRPr lang="en-US" sz="2400">
                <a:latin typeface="Franklin Gothic Medium" panose="020B0603020102020204" pitchFamily="34" charset="0"/>
              </a:endParaRPr>
            </a:p>
          </p:txBody>
        </p:sp>
        <p:pic>
          <p:nvPicPr>
            <p:cNvPr id="3" name="mmprod_answer_input10259"/>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261"/>
          <p:cNvGrpSpPr/>
          <p:nvPr>
            <p:custDataLst>
              <p:tags r:id="rId15"/>
            </p:custDataLst>
          </p:nvPr>
        </p:nvGrpSpPr>
        <p:grpSpPr>
          <a:xfrm>
            <a:off x="641350" y="1524000"/>
            <a:ext cx="5723890" cy="365760"/>
            <a:chOff x="641350" y="1524000"/>
            <a:chExt cx="5723890" cy="365760"/>
          </a:xfrm>
        </p:grpSpPr>
        <p:sp>
          <p:nvSpPr>
            <p:cNvPr id="9" name="mmprod_s2_1042"/>
            <p:cNvSpPr txBox="1"/>
            <p:nvPr>
              <p:custDataLst>
                <p:tags r:id="rId24"/>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5"/>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Carcinogenicity</a:t>
              </a:r>
              <a:endParaRPr lang="en-US" sz="2400">
                <a:latin typeface="Franklin Gothic Medium" panose="020B0603020102020204" pitchFamily="34" charset="0"/>
              </a:endParaRPr>
            </a:p>
          </p:txBody>
        </p:sp>
        <p:pic>
          <p:nvPicPr>
            <p:cNvPr id="7" name="mmprod_answer_input10261"/>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263"/>
          <p:cNvGrpSpPr/>
          <p:nvPr>
            <p:custDataLst>
              <p:tags r:id="rId16"/>
            </p:custDataLst>
          </p:nvPr>
        </p:nvGrpSpPr>
        <p:grpSpPr>
          <a:xfrm>
            <a:off x="641350" y="2030730"/>
            <a:ext cx="5723890" cy="365760"/>
            <a:chOff x="641350" y="2030730"/>
            <a:chExt cx="5723890" cy="365760"/>
          </a:xfrm>
        </p:grpSpPr>
        <p:sp>
          <p:nvSpPr>
            <p:cNvPr id="14" name="mmprod_s2_1043"/>
            <p:cNvSpPr txBox="1"/>
            <p:nvPr>
              <p:custDataLst>
                <p:tags r:id="rId21"/>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2"/>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Serious eye damage</a:t>
              </a:r>
              <a:endParaRPr lang="en-US" sz="2400">
                <a:latin typeface="Franklin Gothic Medium" panose="020B0603020102020204" pitchFamily="34" charset="0"/>
              </a:endParaRPr>
            </a:p>
          </p:txBody>
        </p:sp>
        <p:pic>
          <p:nvPicPr>
            <p:cNvPr id="11" name="mmprod_answer_input10263"/>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265"/>
          <p:cNvGrpSpPr/>
          <p:nvPr>
            <p:custDataLst>
              <p:tags r:id="rId17"/>
            </p:custDataLst>
          </p:nvPr>
        </p:nvGrpSpPr>
        <p:grpSpPr>
          <a:xfrm>
            <a:off x="641350" y="2537460"/>
            <a:ext cx="5723890" cy="365760"/>
            <a:chOff x="641350" y="2537460"/>
            <a:chExt cx="5723890" cy="365760"/>
          </a:xfrm>
        </p:grpSpPr>
        <p:sp>
          <p:nvSpPr>
            <p:cNvPr id="19" name="mmprod_s2_1044"/>
            <p:cNvSpPr txBox="1"/>
            <p:nvPr>
              <p:custDataLst>
                <p:tags r:id="rId18"/>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9"/>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Skin sensitization</a:t>
              </a:r>
              <a:endParaRPr lang="en-US" sz="2400">
                <a:latin typeface="Franklin Gothic Medium" panose="020B0603020102020204" pitchFamily="34" charset="0"/>
              </a:endParaRPr>
            </a:p>
          </p:txBody>
        </p:sp>
        <p:pic>
          <p:nvPicPr>
            <p:cNvPr id="13" name="mmprod_answer_input10265"/>
            <p:cNvPicPr>
              <a:picLocks noChangeAspect="1"/>
            </p:cNvPicPr>
            <p:nvPr>
              <p:custDataLst>
                <p:tags r:id="rId20"/>
              </p:custDataLst>
            </p:nvPr>
          </p:nvPicPr>
          <p:blipFill>
            <a:blip r:embed="rId36"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16783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7"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3500" smtClean="0">
                <a:latin typeface="Franklin Gothic Medium" panose="020B0603020102020204" pitchFamily="34" charset="0"/>
              </a:rPr>
              <a:t>A workplace label is not necessary when: </a:t>
            </a:r>
            <a:endParaRPr lang="en-US" sz="35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5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283"/>
          <p:cNvGrpSpPr/>
          <p:nvPr>
            <p:custDataLst>
              <p:tags r:id="rId13"/>
            </p:custDataLst>
          </p:nvPr>
        </p:nvGrpSpPr>
        <p:grpSpPr>
          <a:xfrm>
            <a:off x="602474" y="1017269"/>
            <a:ext cx="5762766" cy="228602"/>
            <a:chOff x="602474" y="1017269"/>
            <a:chExt cx="5762766" cy="228602"/>
          </a:xfrm>
        </p:grpSpPr>
        <p:sp>
          <p:nvSpPr>
            <p:cNvPr id="4" name="mmprod_s2_1041"/>
            <p:cNvSpPr txBox="1"/>
            <p:nvPr>
              <p:custDataLst>
                <p:tags r:id="rId26"/>
              </p:custDataLst>
            </p:nvPr>
          </p:nvSpPr>
          <p:spPr>
            <a:xfrm>
              <a:off x="1016000" y="1017269"/>
              <a:ext cx="425450" cy="228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A) </a:t>
              </a:r>
              <a:endParaRPr lang="en-US" sz="15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228601"/>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 A chemical is poured  into a container for immediate use. </a:t>
              </a:r>
              <a:endParaRPr lang="en-US" sz="1500">
                <a:latin typeface="Franklin Gothic Medium" panose="020B0603020102020204" pitchFamily="34" charset="0"/>
              </a:endParaRPr>
            </a:p>
          </p:txBody>
        </p:sp>
        <p:pic>
          <p:nvPicPr>
            <p:cNvPr id="3" name="mmprod_answer_input1028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02474" y="1028744"/>
              <a:ext cx="205646" cy="204522"/>
            </a:xfrm>
            <a:prstGeom prst="rect">
              <a:avLst/>
            </a:prstGeom>
          </p:spPr>
        </p:pic>
      </p:grpSp>
      <p:grpSp>
        <p:nvGrpSpPr>
          <p:cNvPr id="8" name="mmprod_answer10285"/>
          <p:cNvGrpSpPr/>
          <p:nvPr>
            <p:custDataLst>
              <p:tags r:id="rId14"/>
            </p:custDataLst>
          </p:nvPr>
        </p:nvGrpSpPr>
        <p:grpSpPr>
          <a:xfrm>
            <a:off x="602474" y="1279738"/>
            <a:ext cx="5762766" cy="685801"/>
            <a:chOff x="602474" y="1279738"/>
            <a:chExt cx="5762766" cy="685801"/>
          </a:xfrm>
        </p:grpSpPr>
        <p:sp>
          <p:nvSpPr>
            <p:cNvPr id="9" name="mmprod_s2_1042"/>
            <p:cNvSpPr txBox="1"/>
            <p:nvPr>
              <p:custDataLst>
                <p:tags r:id="rId23"/>
              </p:custDataLst>
            </p:nvPr>
          </p:nvSpPr>
          <p:spPr>
            <a:xfrm>
              <a:off x="1016000" y="1279738"/>
              <a:ext cx="427038" cy="228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B) </a:t>
              </a:r>
              <a:endParaRPr lang="en-US" sz="1500">
                <a:latin typeface="Franklin Gothic Medium" panose="020B0603020102020204" pitchFamily="34" charset="0"/>
              </a:endParaRPr>
            </a:p>
          </p:txBody>
        </p:sp>
        <p:sp>
          <p:nvSpPr>
            <p:cNvPr id="10" name="mmprod_s1_1022"/>
            <p:cNvSpPr txBox="1"/>
            <p:nvPr>
              <p:custDataLst>
                <p:tags r:id="rId24"/>
              </p:custDataLst>
            </p:nvPr>
          </p:nvSpPr>
          <p:spPr>
            <a:xfrm>
              <a:off x="1447800" y="1279739"/>
              <a:ext cx="4917440" cy="6858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The person who poured the product into another container will be the only person using it, and the chemical will be used during one shift.</a:t>
              </a:r>
              <a:endParaRPr lang="en-US" sz="1500">
                <a:latin typeface="Franklin Gothic Medium" panose="020B0603020102020204" pitchFamily="34" charset="0"/>
              </a:endParaRPr>
            </a:p>
          </p:txBody>
        </p:sp>
        <p:pic>
          <p:nvPicPr>
            <p:cNvPr id="7" name="mmprod_answer_input1028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02474" y="1291213"/>
              <a:ext cx="205646" cy="204522"/>
            </a:xfrm>
            <a:prstGeom prst="rect">
              <a:avLst/>
            </a:prstGeom>
          </p:spPr>
        </p:pic>
      </p:grpSp>
      <p:grpSp>
        <p:nvGrpSpPr>
          <p:cNvPr id="12" name="mmprod_answer10287"/>
          <p:cNvGrpSpPr/>
          <p:nvPr>
            <p:custDataLst>
              <p:tags r:id="rId15"/>
            </p:custDataLst>
          </p:nvPr>
        </p:nvGrpSpPr>
        <p:grpSpPr>
          <a:xfrm>
            <a:off x="602474" y="1999406"/>
            <a:ext cx="5762766" cy="228600"/>
            <a:chOff x="602474" y="1999406"/>
            <a:chExt cx="5762766" cy="228600"/>
          </a:xfrm>
        </p:grpSpPr>
        <p:sp>
          <p:nvSpPr>
            <p:cNvPr id="14" name="mmprod_s2_1043"/>
            <p:cNvSpPr txBox="1"/>
            <p:nvPr>
              <p:custDataLst>
                <p:tags r:id="rId20"/>
              </p:custDataLst>
            </p:nvPr>
          </p:nvSpPr>
          <p:spPr>
            <a:xfrm>
              <a:off x="1016000" y="1999406"/>
              <a:ext cx="417513" cy="228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C) </a:t>
              </a:r>
              <a:endParaRPr lang="en-US" sz="1500">
                <a:latin typeface="Franklin Gothic Medium" panose="020B0603020102020204" pitchFamily="34" charset="0"/>
              </a:endParaRPr>
            </a:p>
          </p:txBody>
        </p:sp>
        <p:sp>
          <p:nvSpPr>
            <p:cNvPr id="15" name="mmprod_s1_1023"/>
            <p:cNvSpPr txBox="1"/>
            <p:nvPr>
              <p:custDataLst>
                <p:tags r:id="rId21"/>
              </p:custDataLst>
            </p:nvPr>
          </p:nvSpPr>
          <p:spPr>
            <a:xfrm>
              <a:off x="1435100" y="1999406"/>
              <a:ext cx="4930140" cy="228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Workplace labels are never necessary</a:t>
              </a:r>
              <a:endParaRPr lang="en-US" sz="1500">
                <a:latin typeface="Franklin Gothic Medium" panose="020B0603020102020204" pitchFamily="34" charset="0"/>
              </a:endParaRPr>
            </a:p>
          </p:txBody>
        </p:sp>
        <p:pic>
          <p:nvPicPr>
            <p:cNvPr id="11" name="mmprod_answer_input1028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02474" y="2010881"/>
              <a:ext cx="205646" cy="204522"/>
            </a:xfrm>
            <a:prstGeom prst="rect">
              <a:avLst/>
            </a:prstGeom>
          </p:spPr>
        </p:pic>
      </p:grpSp>
      <p:grpSp>
        <p:nvGrpSpPr>
          <p:cNvPr id="16" name="mmprod_answer10289"/>
          <p:cNvGrpSpPr/>
          <p:nvPr>
            <p:custDataLst>
              <p:tags r:id="rId16"/>
            </p:custDataLst>
          </p:nvPr>
        </p:nvGrpSpPr>
        <p:grpSpPr>
          <a:xfrm>
            <a:off x="602474" y="2261873"/>
            <a:ext cx="5762766" cy="228600"/>
            <a:chOff x="602474" y="2261873"/>
            <a:chExt cx="5762766" cy="228600"/>
          </a:xfrm>
        </p:grpSpPr>
        <p:sp>
          <p:nvSpPr>
            <p:cNvPr id="19" name="mmprod_s2_1044"/>
            <p:cNvSpPr txBox="1"/>
            <p:nvPr>
              <p:custDataLst>
                <p:tags r:id="rId17"/>
              </p:custDataLst>
            </p:nvPr>
          </p:nvSpPr>
          <p:spPr>
            <a:xfrm>
              <a:off x="1016000" y="2261873"/>
              <a:ext cx="441325" cy="228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D) </a:t>
              </a:r>
              <a:endParaRPr lang="en-US" sz="1500">
                <a:latin typeface="Franklin Gothic Medium" panose="020B0603020102020204" pitchFamily="34" charset="0"/>
              </a:endParaRPr>
            </a:p>
          </p:txBody>
        </p:sp>
        <p:sp>
          <p:nvSpPr>
            <p:cNvPr id="20" name="mmprod_s1_1024"/>
            <p:cNvSpPr txBox="1"/>
            <p:nvPr>
              <p:custDataLst>
                <p:tags r:id="rId18"/>
              </p:custDataLst>
            </p:nvPr>
          </p:nvSpPr>
          <p:spPr>
            <a:xfrm>
              <a:off x="1460500" y="2261873"/>
              <a:ext cx="4904740" cy="22860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500" smtClean="0">
                  <a:latin typeface="Franklin Gothic Medium" panose="020B0603020102020204" pitchFamily="34" charset="0"/>
                </a:rPr>
                <a:t>A &amp; B</a:t>
              </a:r>
              <a:endParaRPr lang="en-US" sz="1500">
                <a:latin typeface="Franklin Gothic Medium" panose="020B0603020102020204" pitchFamily="34" charset="0"/>
              </a:endParaRPr>
            </a:p>
          </p:txBody>
        </p:sp>
        <p:pic>
          <p:nvPicPr>
            <p:cNvPr id="13" name="mmprod_answer_input1028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02474" y="2273348"/>
              <a:ext cx="205646" cy="204522"/>
            </a:xfrm>
            <a:prstGeom prst="rect">
              <a:avLst/>
            </a:prstGeom>
          </p:spPr>
        </p:pic>
      </p:grpSp>
    </p:spTree>
    <p:custDataLst>
      <p:tags r:id="rId1"/>
    </p:custDataLst>
    <p:extLst>
      <p:ext uri="{BB962C8B-B14F-4D97-AF65-F5344CB8AC3E}">
        <p14:creationId xmlns:p14="http://schemas.microsoft.com/office/powerpoint/2010/main" val="1883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1900" smtClean="0">
                <a:latin typeface="Franklin Gothic Medium" panose="020B0603020102020204" pitchFamily="34" charset="0"/>
              </a:rPr>
              <a:t>When a product is poured into a container, and a workplace label is not required, the container must still be identified/labelled with the product name.</a:t>
            </a:r>
            <a:endParaRPr lang="en-US" sz="1900">
              <a:latin typeface="Franklin Gothic Medium" panose="020B0603020102020204" pitchFamily="34" charset="0"/>
            </a:endParaRPr>
          </a:p>
        </p:txBody>
      </p:sp>
      <p:sp>
        <p:nvSpPr>
          <p:cNvPr id="1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1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1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1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1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1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1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22" name="mmprod_Button104"/>
          <p:cNvGrpSpPr/>
          <p:nvPr>
            <p:custDataLst>
              <p:tags r:id="rId10"/>
            </p:custDataLst>
          </p:nvPr>
        </p:nvGrpSpPr>
        <p:grpSpPr>
          <a:xfrm>
            <a:off x="6306820" y="4299965"/>
            <a:ext cx="1145540" cy="329184"/>
            <a:chOff x="6306820" y="4299965"/>
            <a:chExt cx="1145540" cy="329184"/>
          </a:xfrm>
        </p:grpSpPr>
        <p:sp>
          <p:nvSpPr>
            <p:cNvPr id="20" name="mmprod_ButtonShape104"/>
            <p:cNvSpPr/>
            <p:nvPr>
              <p:custDataLst>
                <p:tags r:id="rId23"/>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1" name="mmprod_ButtonText105"/>
            <p:cNvSpPr/>
            <p:nvPr>
              <p:custDataLst>
                <p:tags r:id="rId24"/>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25" name="mmprod_Button106"/>
          <p:cNvGrpSpPr/>
          <p:nvPr>
            <p:custDataLst>
              <p:tags r:id="rId11"/>
            </p:custDataLst>
          </p:nvPr>
        </p:nvGrpSpPr>
        <p:grpSpPr>
          <a:xfrm>
            <a:off x="7541260" y="4299965"/>
            <a:ext cx="1145540" cy="329184"/>
            <a:chOff x="7541260" y="4299965"/>
            <a:chExt cx="1145540" cy="329184"/>
          </a:xfrm>
        </p:grpSpPr>
        <p:sp>
          <p:nvSpPr>
            <p:cNvPr id="23" name="mmprod_ButtonShape106"/>
            <p:cNvSpPr/>
            <p:nvPr>
              <p:custDataLst>
                <p:tags r:id="rId21"/>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4" name="mmprod_ButtonText107"/>
            <p:cNvSpPr/>
            <p:nvPr>
              <p:custDataLst>
                <p:tags r:id="rId22"/>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36"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07"/>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18"/>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19"/>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True</a:t>
              </a:r>
              <a:endParaRPr lang="en-US" sz="2400">
                <a:latin typeface="Franklin Gothic Medium" panose="020B0603020102020204" pitchFamily="34" charset="0"/>
              </a:endParaRPr>
            </a:p>
          </p:txBody>
        </p:sp>
        <p:pic>
          <p:nvPicPr>
            <p:cNvPr id="3" name="mmprod_answer_input10307"/>
            <p:cNvPicPr>
              <a:picLocks noChangeAspect="1"/>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309"/>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15"/>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16"/>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False</a:t>
              </a:r>
              <a:endParaRPr lang="en-US" sz="2400">
                <a:latin typeface="Franklin Gothic Medium" panose="020B0603020102020204" pitchFamily="34" charset="0"/>
              </a:endParaRPr>
            </a:p>
          </p:txBody>
        </p:sp>
        <p:pic>
          <p:nvPicPr>
            <p:cNvPr id="7" name="mmprod_answer_input10309"/>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spTree>
    <p:custDataLst>
      <p:tags r:id="rId1"/>
    </p:custDataLst>
    <p:extLst>
      <p:ext uri="{BB962C8B-B14F-4D97-AF65-F5344CB8AC3E}">
        <p14:creationId xmlns:p14="http://schemas.microsoft.com/office/powerpoint/2010/main" val="2167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36"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600" smtClean="0">
                <a:latin typeface="Franklin Gothic Medium" panose="020B0603020102020204" pitchFamily="34" charset="0"/>
              </a:rPr>
              <a:t>This pictogram is used for which of the following classes:</a:t>
            </a:r>
            <a:endParaRPr lang="en-US" sz="26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2"/>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3"/>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30"/>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1"/>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60" name="Picture 59"/>
          <p:cNvPicPr/>
          <p:nvPr>
            <p:custDataLst>
              <p:tags r:id="rId12"/>
            </p:custDataLst>
          </p:nvPr>
        </p:nvPicPr>
        <p:blipFill>
          <a:blip r:embed="rId36" cstate="print">
            <a:extLst>
              <a:ext uri="{28A0092B-C50C-407E-A947-70E740481C1C}">
                <a14:useLocalDpi xmlns:a14="http://schemas.microsoft.com/office/drawing/2010/main" val="0"/>
              </a:ext>
            </a:extLst>
          </a:blip>
          <a:stretch>
            <a:fillRect/>
          </a:stretch>
        </p:blipFill>
        <p:spPr>
          <a:xfrm>
            <a:off x="7496223" y="1130347"/>
            <a:ext cx="983520" cy="983520"/>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56"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15"/>
          <p:cNvGrpSpPr/>
          <p:nvPr>
            <p:custDataLst>
              <p:tags r:id="rId14"/>
            </p:custDataLst>
          </p:nvPr>
        </p:nvGrpSpPr>
        <p:grpSpPr>
          <a:xfrm>
            <a:off x="641350" y="1017270"/>
            <a:ext cx="5723890" cy="365760"/>
            <a:chOff x="641350" y="1017270"/>
            <a:chExt cx="5723890" cy="365760"/>
          </a:xfrm>
        </p:grpSpPr>
        <p:sp>
          <p:nvSpPr>
            <p:cNvPr id="4" name="mmprod_s2_1041"/>
            <p:cNvSpPr txBox="1"/>
            <p:nvPr>
              <p:custDataLst>
                <p:tags r:id="rId27"/>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8"/>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Oxidizing solids</a:t>
              </a:r>
              <a:endParaRPr lang="en-US" sz="2400">
                <a:latin typeface="Franklin Gothic Medium" panose="020B0603020102020204" pitchFamily="34" charset="0"/>
              </a:endParaRPr>
            </a:p>
          </p:txBody>
        </p:sp>
        <p:pic>
          <p:nvPicPr>
            <p:cNvPr id="3" name="mmprod_answer_input10315"/>
            <p:cNvPicPr>
              <a:picLocks noChangeAspect="1"/>
            </p:cNvPicPr>
            <p:nvPr>
              <p:custDataLst>
                <p:tags r:id="rId29"/>
              </p:custDataLst>
            </p:nvPr>
          </p:nvPicPr>
          <p:blipFill>
            <a:blip r:embed="rId37"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317"/>
          <p:cNvGrpSpPr/>
          <p:nvPr>
            <p:custDataLst>
              <p:tags r:id="rId15"/>
            </p:custDataLst>
          </p:nvPr>
        </p:nvGrpSpPr>
        <p:grpSpPr>
          <a:xfrm>
            <a:off x="641350" y="1524000"/>
            <a:ext cx="5723890" cy="365760"/>
            <a:chOff x="641350" y="1524000"/>
            <a:chExt cx="5723890" cy="365760"/>
          </a:xfrm>
        </p:grpSpPr>
        <p:sp>
          <p:nvSpPr>
            <p:cNvPr id="9" name="mmprod_s2_1042"/>
            <p:cNvSpPr txBox="1"/>
            <p:nvPr>
              <p:custDataLst>
                <p:tags r:id="rId24"/>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5"/>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Corrosive to metals</a:t>
              </a:r>
              <a:endParaRPr lang="en-US" sz="2400">
                <a:latin typeface="Franklin Gothic Medium" panose="020B0603020102020204" pitchFamily="34" charset="0"/>
              </a:endParaRPr>
            </a:p>
          </p:txBody>
        </p:sp>
        <p:pic>
          <p:nvPicPr>
            <p:cNvPr id="7" name="mmprod_answer_input10317"/>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319"/>
          <p:cNvGrpSpPr/>
          <p:nvPr>
            <p:custDataLst>
              <p:tags r:id="rId16"/>
            </p:custDataLst>
          </p:nvPr>
        </p:nvGrpSpPr>
        <p:grpSpPr>
          <a:xfrm>
            <a:off x="641350" y="2030730"/>
            <a:ext cx="5723890" cy="365760"/>
            <a:chOff x="641350" y="2030730"/>
            <a:chExt cx="5723890" cy="365760"/>
          </a:xfrm>
        </p:grpSpPr>
        <p:sp>
          <p:nvSpPr>
            <p:cNvPr id="14" name="mmprod_s2_1043"/>
            <p:cNvSpPr txBox="1"/>
            <p:nvPr>
              <p:custDataLst>
                <p:tags r:id="rId21"/>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2"/>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Flammable liquids</a:t>
              </a:r>
              <a:endParaRPr lang="en-US" sz="2400">
                <a:latin typeface="Franklin Gothic Medium" panose="020B0603020102020204" pitchFamily="34" charset="0"/>
              </a:endParaRPr>
            </a:p>
          </p:txBody>
        </p:sp>
        <p:pic>
          <p:nvPicPr>
            <p:cNvPr id="11" name="mmprod_answer_input10319"/>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321"/>
          <p:cNvGrpSpPr/>
          <p:nvPr>
            <p:custDataLst>
              <p:tags r:id="rId17"/>
            </p:custDataLst>
          </p:nvPr>
        </p:nvGrpSpPr>
        <p:grpSpPr>
          <a:xfrm>
            <a:off x="641350" y="2537460"/>
            <a:ext cx="5723890" cy="365760"/>
            <a:chOff x="641350" y="2537460"/>
            <a:chExt cx="5723890" cy="365760"/>
          </a:xfrm>
        </p:grpSpPr>
        <p:sp>
          <p:nvSpPr>
            <p:cNvPr id="19" name="mmprod_s2_1044"/>
            <p:cNvSpPr txBox="1"/>
            <p:nvPr>
              <p:custDataLst>
                <p:tags r:id="rId18"/>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9"/>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Gases under pressure</a:t>
              </a:r>
              <a:endParaRPr lang="en-US" sz="2400">
                <a:latin typeface="Franklin Gothic Medium" panose="020B0603020102020204" pitchFamily="34" charset="0"/>
              </a:endParaRPr>
            </a:p>
          </p:txBody>
        </p:sp>
        <p:pic>
          <p:nvPicPr>
            <p:cNvPr id="13" name="mmprod_answer_input10321"/>
            <p:cNvPicPr>
              <a:picLocks noChangeAspect="1"/>
            </p:cNvPicPr>
            <p:nvPr>
              <p:custDataLst>
                <p:tags r:id="rId20"/>
              </p:custDataLst>
            </p:nvPr>
          </p:nvPicPr>
          <p:blipFill>
            <a:blip r:embed="rId38"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7844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56"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The 3 legislated components of WHMIS are: labels, safety data sheets and training.</a:t>
            </a:r>
            <a:endParaRPr lang="en-US" sz="2300">
              <a:latin typeface="Franklin Gothic Medium" panose="020B0603020102020204" pitchFamily="34" charset="0"/>
            </a:endParaRPr>
          </a:p>
        </p:txBody>
      </p:sp>
      <p:sp>
        <p:nvSpPr>
          <p:cNvPr id="1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1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1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1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1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1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1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22" name="mmprod_Button104"/>
          <p:cNvGrpSpPr/>
          <p:nvPr>
            <p:custDataLst>
              <p:tags r:id="rId10"/>
            </p:custDataLst>
          </p:nvPr>
        </p:nvGrpSpPr>
        <p:grpSpPr>
          <a:xfrm>
            <a:off x="6306820" y="4299965"/>
            <a:ext cx="1145540" cy="329184"/>
            <a:chOff x="6306820" y="4299965"/>
            <a:chExt cx="1145540" cy="329184"/>
          </a:xfrm>
        </p:grpSpPr>
        <p:sp>
          <p:nvSpPr>
            <p:cNvPr id="20" name="mmprod_ButtonShape104"/>
            <p:cNvSpPr/>
            <p:nvPr>
              <p:custDataLst>
                <p:tags r:id="rId23"/>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1" name="mmprod_ButtonText105"/>
            <p:cNvSpPr/>
            <p:nvPr>
              <p:custDataLst>
                <p:tags r:id="rId24"/>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25" name="mmprod_Button106"/>
          <p:cNvGrpSpPr/>
          <p:nvPr>
            <p:custDataLst>
              <p:tags r:id="rId11"/>
            </p:custDataLst>
          </p:nvPr>
        </p:nvGrpSpPr>
        <p:grpSpPr>
          <a:xfrm>
            <a:off x="7541260" y="4299965"/>
            <a:ext cx="1145540" cy="329184"/>
            <a:chOff x="7541260" y="4299965"/>
            <a:chExt cx="1145540" cy="329184"/>
          </a:xfrm>
        </p:grpSpPr>
        <p:sp>
          <p:nvSpPr>
            <p:cNvPr id="23" name="mmprod_ButtonShape106"/>
            <p:cNvSpPr/>
            <p:nvPr>
              <p:custDataLst>
                <p:tags r:id="rId21"/>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4" name="mmprod_ButtonText107"/>
            <p:cNvSpPr/>
            <p:nvPr>
              <p:custDataLst>
                <p:tags r:id="rId22"/>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40"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47"/>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18"/>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19"/>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True</a:t>
              </a:r>
              <a:endParaRPr lang="en-US" sz="2400">
                <a:latin typeface="Franklin Gothic Medium" panose="020B0603020102020204" pitchFamily="34" charset="0"/>
              </a:endParaRPr>
            </a:p>
          </p:txBody>
        </p:sp>
        <p:pic>
          <p:nvPicPr>
            <p:cNvPr id="3" name="mmprod_answer_input10347"/>
            <p:cNvPicPr>
              <a:picLocks noChangeAspect="1"/>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349"/>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15"/>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16"/>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False</a:t>
              </a:r>
              <a:endParaRPr lang="en-US" sz="2400">
                <a:latin typeface="Franklin Gothic Medium" panose="020B0603020102020204" pitchFamily="34" charset="0"/>
              </a:endParaRPr>
            </a:p>
          </p:txBody>
        </p:sp>
        <p:pic>
          <p:nvPicPr>
            <p:cNvPr id="7" name="mmprod_answer_input10349"/>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spTree>
    <p:custDataLst>
      <p:tags r:id="rId1"/>
    </p:custDataLst>
    <p:extLst>
      <p:ext uri="{BB962C8B-B14F-4D97-AF65-F5344CB8AC3E}">
        <p14:creationId xmlns:p14="http://schemas.microsoft.com/office/powerpoint/2010/main" val="134411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4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Under WHMIS 2015, the following types of products continue to be excluded from labelling and SDS requirements:</a:t>
            </a:r>
            <a:endParaRPr lang="en-US" sz="23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64"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57"/>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Consumer Products</a:t>
              </a:r>
              <a:endParaRPr lang="en-US" sz="2400">
                <a:latin typeface="Franklin Gothic Medium" panose="020B0603020102020204" pitchFamily="34" charset="0"/>
              </a:endParaRPr>
            </a:p>
          </p:txBody>
        </p:sp>
        <p:pic>
          <p:nvPicPr>
            <p:cNvPr id="3" name="mmprod_answer_input1035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359"/>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Explosives</a:t>
              </a:r>
              <a:endParaRPr lang="en-US" sz="2400">
                <a:latin typeface="Franklin Gothic Medium" panose="020B0603020102020204" pitchFamily="34" charset="0"/>
              </a:endParaRPr>
            </a:p>
          </p:txBody>
        </p:sp>
        <p:pic>
          <p:nvPicPr>
            <p:cNvPr id="7" name="mmprod_answer_input10359"/>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361"/>
          <p:cNvGrpSpPr/>
          <p:nvPr>
            <p:custDataLst>
              <p:tags r:id="rId15"/>
            </p:custDataLst>
          </p:nvPr>
        </p:nvGrpSpPr>
        <p:grpSpPr>
          <a:xfrm>
            <a:off x="641350" y="2030730"/>
            <a:ext cx="5723890" cy="365760"/>
            <a:chOff x="641350" y="2030730"/>
            <a:chExt cx="5723890" cy="36576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Pesticides</a:t>
              </a:r>
              <a:endParaRPr lang="en-US" sz="2400">
                <a:latin typeface="Franklin Gothic Medium" panose="020B0603020102020204" pitchFamily="34" charset="0"/>
              </a:endParaRPr>
            </a:p>
          </p:txBody>
        </p:sp>
        <p:pic>
          <p:nvPicPr>
            <p:cNvPr id="11" name="mmprod_answer_input1036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363"/>
          <p:cNvGrpSpPr/>
          <p:nvPr>
            <p:custDataLst>
              <p:tags r:id="rId16"/>
            </p:custDataLst>
          </p:nvPr>
        </p:nvGrpSpPr>
        <p:grpSpPr>
          <a:xfrm>
            <a:off x="641350" y="2537460"/>
            <a:ext cx="5723890" cy="365760"/>
            <a:chOff x="641350" y="2537460"/>
            <a:chExt cx="5723890" cy="365760"/>
          </a:xfrm>
        </p:grpSpPr>
        <p:sp>
          <p:nvSpPr>
            <p:cNvPr id="19" name="mmprod_s2_1044"/>
            <p:cNvSpPr txBox="1"/>
            <p:nvPr>
              <p:custDataLst>
                <p:tags r:id="rId17"/>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All the above</a:t>
              </a:r>
              <a:endParaRPr lang="en-US" sz="2400">
                <a:latin typeface="Franklin Gothic Medium" panose="020B0603020102020204" pitchFamily="34" charset="0"/>
              </a:endParaRPr>
            </a:p>
          </p:txBody>
        </p:sp>
        <p:pic>
          <p:nvPicPr>
            <p:cNvPr id="13" name="mmprod_answer_input10363"/>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832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64"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3400" smtClean="0">
                <a:latin typeface="Franklin Gothic Medium" panose="020B0603020102020204" pitchFamily="34" charset="0"/>
              </a:rPr>
              <a:t>WHMIS 2015 supplier labels will have:</a:t>
            </a:r>
            <a:endParaRPr lang="en-US" sz="34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64"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69"/>
          <p:cNvGrpSpPr/>
          <p:nvPr>
            <p:custDataLst>
              <p:tags r:id="rId13"/>
            </p:custDataLst>
          </p:nvPr>
        </p:nvGrpSpPr>
        <p:grpSpPr>
          <a:xfrm>
            <a:off x="610468" y="1017270"/>
            <a:ext cx="5754772" cy="518160"/>
            <a:chOff x="610468" y="1017270"/>
            <a:chExt cx="5754772" cy="518160"/>
          </a:xfrm>
        </p:grpSpPr>
        <p:sp>
          <p:nvSpPr>
            <p:cNvPr id="4" name="mmprod_s2_1041"/>
            <p:cNvSpPr txBox="1"/>
            <p:nvPr>
              <p:custDataLst>
                <p:tags r:id="rId26"/>
              </p:custDataLst>
            </p:nvPr>
          </p:nvSpPr>
          <p:spPr>
            <a:xfrm>
              <a:off x="1016000" y="1017270"/>
              <a:ext cx="425450"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A) </a:t>
              </a:r>
              <a:endParaRPr lang="en-US" sz="1700">
                <a:latin typeface="Franklin Gothic Medium" panose="020B0603020102020204" pitchFamily="34" charset="0"/>
              </a:endParaRPr>
            </a:p>
          </p:txBody>
        </p:sp>
        <p:sp>
          <p:nvSpPr>
            <p:cNvPr id="5" name="mmprod_s1_1021"/>
            <p:cNvSpPr txBox="1"/>
            <p:nvPr>
              <p:custDataLst>
                <p:tags r:id="rId27"/>
              </p:custDataLst>
            </p:nvPr>
          </p:nvSpPr>
          <p:spPr>
            <a:xfrm>
              <a:off x="1447800" y="1017271"/>
              <a:ext cx="4917440" cy="51815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Hatched border, symbol in a black circle, no standardized phrases.</a:t>
              </a:r>
              <a:endParaRPr lang="en-US" sz="1700">
                <a:latin typeface="Franklin Gothic Medium" panose="020B0603020102020204" pitchFamily="34" charset="0"/>
              </a:endParaRPr>
            </a:p>
          </p:txBody>
        </p:sp>
        <p:pic>
          <p:nvPicPr>
            <p:cNvPr id="3" name="mmprod_answer_input1036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10468" y="1042962"/>
              <a:ext cx="205646" cy="204522"/>
            </a:xfrm>
            <a:prstGeom prst="rect">
              <a:avLst/>
            </a:prstGeom>
          </p:spPr>
        </p:pic>
      </p:grpSp>
      <p:grpSp>
        <p:nvGrpSpPr>
          <p:cNvPr id="8" name="mmprod_answer10371"/>
          <p:cNvGrpSpPr/>
          <p:nvPr>
            <p:custDataLst>
              <p:tags r:id="rId14"/>
            </p:custDataLst>
          </p:nvPr>
        </p:nvGrpSpPr>
        <p:grpSpPr>
          <a:xfrm>
            <a:off x="610468" y="1569297"/>
            <a:ext cx="5754772" cy="518161"/>
            <a:chOff x="610468" y="1569297"/>
            <a:chExt cx="5754772" cy="518161"/>
          </a:xfrm>
        </p:grpSpPr>
        <p:sp>
          <p:nvSpPr>
            <p:cNvPr id="9" name="mmprod_s2_1042"/>
            <p:cNvSpPr txBox="1"/>
            <p:nvPr>
              <p:custDataLst>
                <p:tags r:id="rId23"/>
              </p:custDataLst>
            </p:nvPr>
          </p:nvSpPr>
          <p:spPr>
            <a:xfrm>
              <a:off x="1016000" y="1569297"/>
              <a:ext cx="427038"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B) </a:t>
              </a:r>
              <a:endParaRPr lang="en-US" sz="1700">
                <a:latin typeface="Franklin Gothic Medium" panose="020B0603020102020204" pitchFamily="34" charset="0"/>
              </a:endParaRPr>
            </a:p>
          </p:txBody>
        </p:sp>
        <p:sp>
          <p:nvSpPr>
            <p:cNvPr id="10" name="mmprod_s1_1022"/>
            <p:cNvSpPr txBox="1"/>
            <p:nvPr>
              <p:custDataLst>
                <p:tags r:id="rId24"/>
              </p:custDataLst>
            </p:nvPr>
          </p:nvSpPr>
          <p:spPr>
            <a:xfrm>
              <a:off x="1447800" y="1569298"/>
              <a:ext cx="4917440" cy="5181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Hatched border, symbol in a red square on its point, no standardized phrases.</a:t>
              </a:r>
              <a:endParaRPr lang="en-US" sz="1700">
                <a:latin typeface="Franklin Gothic Medium" panose="020B0603020102020204" pitchFamily="34" charset="0"/>
              </a:endParaRPr>
            </a:p>
          </p:txBody>
        </p:sp>
        <p:pic>
          <p:nvPicPr>
            <p:cNvPr id="7" name="mmprod_answer_input1037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10468" y="1594989"/>
              <a:ext cx="205646" cy="204522"/>
            </a:xfrm>
            <a:prstGeom prst="rect">
              <a:avLst/>
            </a:prstGeom>
          </p:spPr>
        </p:pic>
      </p:grpSp>
      <p:grpSp>
        <p:nvGrpSpPr>
          <p:cNvPr id="12" name="mmprod_answer10373"/>
          <p:cNvGrpSpPr/>
          <p:nvPr>
            <p:custDataLst>
              <p:tags r:id="rId15"/>
            </p:custDataLst>
          </p:nvPr>
        </p:nvGrpSpPr>
        <p:grpSpPr>
          <a:xfrm>
            <a:off x="610468" y="2121325"/>
            <a:ext cx="5754772" cy="518160"/>
            <a:chOff x="610468" y="2121325"/>
            <a:chExt cx="5754772" cy="518160"/>
          </a:xfrm>
        </p:grpSpPr>
        <p:sp>
          <p:nvSpPr>
            <p:cNvPr id="14" name="mmprod_s2_1043"/>
            <p:cNvSpPr txBox="1"/>
            <p:nvPr>
              <p:custDataLst>
                <p:tags r:id="rId20"/>
              </p:custDataLst>
            </p:nvPr>
          </p:nvSpPr>
          <p:spPr>
            <a:xfrm>
              <a:off x="1016000" y="2121325"/>
              <a:ext cx="417513"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C) </a:t>
              </a:r>
              <a:endParaRPr lang="en-US" sz="1700">
                <a:latin typeface="Franklin Gothic Medium" panose="020B0603020102020204" pitchFamily="34" charset="0"/>
              </a:endParaRPr>
            </a:p>
          </p:txBody>
        </p:sp>
        <p:sp>
          <p:nvSpPr>
            <p:cNvPr id="15" name="mmprod_s1_1023"/>
            <p:cNvSpPr txBox="1"/>
            <p:nvPr>
              <p:custDataLst>
                <p:tags r:id="rId21"/>
              </p:custDataLst>
            </p:nvPr>
          </p:nvSpPr>
          <p:spPr>
            <a:xfrm>
              <a:off x="1435100" y="2121326"/>
              <a:ext cx="4930140" cy="51815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Solid border, symbol in a red square on its point, standardized phrases.</a:t>
              </a:r>
              <a:endParaRPr lang="en-US" sz="1700">
                <a:latin typeface="Franklin Gothic Medium" panose="020B0603020102020204" pitchFamily="34" charset="0"/>
              </a:endParaRPr>
            </a:p>
          </p:txBody>
        </p:sp>
        <p:pic>
          <p:nvPicPr>
            <p:cNvPr id="11" name="mmprod_answer_input1037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10468" y="2147017"/>
              <a:ext cx="205646" cy="204522"/>
            </a:xfrm>
            <a:prstGeom prst="rect">
              <a:avLst/>
            </a:prstGeom>
          </p:spPr>
        </p:pic>
      </p:grpSp>
      <p:grpSp>
        <p:nvGrpSpPr>
          <p:cNvPr id="16" name="mmprod_answer10375"/>
          <p:cNvGrpSpPr/>
          <p:nvPr>
            <p:custDataLst>
              <p:tags r:id="rId16"/>
            </p:custDataLst>
          </p:nvPr>
        </p:nvGrpSpPr>
        <p:grpSpPr>
          <a:xfrm>
            <a:off x="610468" y="2673352"/>
            <a:ext cx="5754772" cy="259080"/>
            <a:chOff x="610468" y="2673352"/>
            <a:chExt cx="5754772" cy="259080"/>
          </a:xfrm>
        </p:grpSpPr>
        <p:sp>
          <p:nvSpPr>
            <p:cNvPr id="19" name="mmprod_s2_1044"/>
            <p:cNvSpPr txBox="1"/>
            <p:nvPr>
              <p:custDataLst>
                <p:tags r:id="rId17"/>
              </p:custDataLst>
            </p:nvPr>
          </p:nvSpPr>
          <p:spPr>
            <a:xfrm>
              <a:off x="1016000" y="2673352"/>
              <a:ext cx="441325"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D) </a:t>
              </a:r>
              <a:endParaRPr lang="en-US" sz="1700">
                <a:latin typeface="Franklin Gothic Medium" panose="020B0603020102020204" pitchFamily="34" charset="0"/>
              </a:endParaRPr>
            </a:p>
          </p:txBody>
        </p:sp>
        <p:sp>
          <p:nvSpPr>
            <p:cNvPr id="20" name="mmprod_s1_1024"/>
            <p:cNvSpPr txBox="1"/>
            <p:nvPr>
              <p:custDataLst>
                <p:tags r:id="rId18"/>
              </p:custDataLst>
            </p:nvPr>
          </p:nvSpPr>
          <p:spPr>
            <a:xfrm>
              <a:off x="1460500" y="2673352"/>
              <a:ext cx="4904740"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None of the above</a:t>
              </a:r>
              <a:endParaRPr lang="en-US" sz="1700">
                <a:latin typeface="Franklin Gothic Medium" panose="020B0603020102020204" pitchFamily="34" charset="0"/>
              </a:endParaRPr>
            </a:p>
          </p:txBody>
        </p:sp>
        <p:pic>
          <p:nvPicPr>
            <p:cNvPr id="13" name="mmprod_answer_input1037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10468" y="2699044"/>
              <a:ext cx="205646" cy="204522"/>
            </a:xfrm>
            <a:prstGeom prst="rect">
              <a:avLst/>
            </a:prstGeom>
          </p:spPr>
        </p:pic>
      </p:grpSp>
    </p:spTree>
    <p:custDataLst>
      <p:tags r:id="rId1"/>
    </p:custDataLst>
    <p:extLst>
      <p:ext uri="{BB962C8B-B14F-4D97-AF65-F5344CB8AC3E}">
        <p14:creationId xmlns:p14="http://schemas.microsoft.com/office/powerpoint/2010/main" val="9530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64"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A workplace label is required when a chemical is poured into a new container. The label must include:</a:t>
            </a:r>
            <a:endParaRPr lang="en-US" sz="23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64"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81"/>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Product identifier or Name</a:t>
              </a:r>
              <a:endParaRPr lang="en-US" sz="2400">
                <a:latin typeface="Franklin Gothic Medium" panose="020B0603020102020204" pitchFamily="34" charset="0"/>
              </a:endParaRPr>
            </a:p>
          </p:txBody>
        </p:sp>
        <p:pic>
          <p:nvPicPr>
            <p:cNvPr id="3" name="mmprod_answer_input1038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383"/>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Safety handling precautions</a:t>
              </a:r>
              <a:endParaRPr lang="en-US" sz="2400">
                <a:latin typeface="Franklin Gothic Medium" panose="020B0603020102020204" pitchFamily="34" charset="0"/>
              </a:endParaRPr>
            </a:p>
          </p:txBody>
        </p:sp>
        <p:pic>
          <p:nvPicPr>
            <p:cNvPr id="7" name="mmprod_answer_input1038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385"/>
          <p:cNvGrpSpPr/>
          <p:nvPr>
            <p:custDataLst>
              <p:tags r:id="rId15"/>
            </p:custDataLst>
          </p:nvPr>
        </p:nvGrpSpPr>
        <p:grpSpPr>
          <a:xfrm>
            <a:off x="641350" y="2030730"/>
            <a:ext cx="5723890" cy="365760"/>
            <a:chOff x="641350" y="2030730"/>
            <a:chExt cx="5723890" cy="36576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030730"/>
              <a:ext cx="49301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Reference to the Safety Data Sheet</a:t>
              </a:r>
              <a:endParaRPr lang="en-US" sz="2400">
                <a:latin typeface="Franklin Gothic Medium" panose="020B0603020102020204" pitchFamily="34" charset="0"/>
              </a:endParaRPr>
            </a:p>
          </p:txBody>
        </p:sp>
        <p:pic>
          <p:nvPicPr>
            <p:cNvPr id="11" name="mmprod_answer_input10385"/>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387"/>
          <p:cNvGrpSpPr/>
          <p:nvPr>
            <p:custDataLst>
              <p:tags r:id="rId16"/>
            </p:custDataLst>
          </p:nvPr>
        </p:nvGrpSpPr>
        <p:grpSpPr>
          <a:xfrm>
            <a:off x="641350" y="2537460"/>
            <a:ext cx="5723890" cy="365760"/>
            <a:chOff x="641350" y="2537460"/>
            <a:chExt cx="5723890" cy="365760"/>
          </a:xfrm>
        </p:grpSpPr>
        <p:sp>
          <p:nvSpPr>
            <p:cNvPr id="19" name="mmprod_s2_1044"/>
            <p:cNvSpPr txBox="1"/>
            <p:nvPr>
              <p:custDataLst>
                <p:tags r:id="rId17"/>
              </p:custDataLst>
            </p:nvPr>
          </p:nvSpPr>
          <p:spPr>
            <a:xfrm>
              <a:off x="1016000" y="253746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53746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All the above</a:t>
              </a:r>
              <a:endParaRPr lang="en-US" sz="2400">
                <a:latin typeface="Franklin Gothic Medium" panose="020B0603020102020204" pitchFamily="34" charset="0"/>
              </a:endParaRPr>
            </a:p>
          </p:txBody>
        </p:sp>
        <p:pic>
          <p:nvPicPr>
            <p:cNvPr id="13" name="mmprod_answer_input1038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618079"/>
              <a:ext cx="205646" cy="204522"/>
            </a:xfrm>
            <a:prstGeom prst="rect">
              <a:avLst/>
            </a:prstGeom>
          </p:spPr>
        </p:pic>
      </p:grpSp>
    </p:spTree>
    <p:custDataLst>
      <p:tags r:id="rId1"/>
    </p:custDataLst>
    <p:extLst>
      <p:ext uri="{BB962C8B-B14F-4D97-AF65-F5344CB8AC3E}">
        <p14:creationId xmlns:p14="http://schemas.microsoft.com/office/powerpoint/2010/main" val="3227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64"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3700" smtClean="0">
                <a:latin typeface="Franklin Gothic Medium" panose="020B0603020102020204" pitchFamily="34" charset="0"/>
              </a:rPr>
              <a:t>This pictogram is used on products that:</a:t>
            </a:r>
            <a:endParaRPr lang="en-US" sz="37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2"/>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3"/>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30"/>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1"/>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36" name="Picture 35"/>
          <p:cNvPicPr/>
          <p:nvPr>
            <p:custDataLst>
              <p:tags r:id="rId12"/>
            </p:custDataLst>
          </p:nvPr>
        </p:nvPicPr>
        <p:blipFill>
          <a:blip r:embed="rId35" cstate="print">
            <a:extLst>
              <a:ext uri="{28A0092B-C50C-407E-A947-70E740481C1C}">
                <a14:useLocalDpi xmlns:a14="http://schemas.microsoft.com/office/drawing/2010/main" val="0"/>
              </a:ext>
            </a:extLst>
          </a:blip>
          <a:stretch>
            <a:fillRect/>
          </a:stretch>
        </p:blipFill>
        <p:spPr>
          <a:xfrm>
            <a:off x="7497587" y="1131029"/>
            <a:ext cx="980792" cy="98215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65"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393"/>
          <p:cNvGrpSpPr/>
          <p:nvPr>
            <p:custDataLst>
              <p:tags r:id="rId14"/>
            </p:custDataLst>
          </p:nvPr>
        </p:nvGrpSpPr>
        <p:grpSpPr>
          <a:xfrm>
            <a:off x="634448" y="1017271"/>
            <a:ext cx="5730792" cy="670560"/>
            <a:chOff x="634448" y="1017271"/>
            <a:chExt cx="5730792" cy="670560"/>
          </a:xfrm>
        </p:grpSpPr>
        <p:sp>
          <p:nvSpPr>
            <p:cNvPr id="4" name="mmprod_s2_1041"/>
            <p:cNvSpPr txBox="1"/>
            <p:nvPr>
              <p:custDataLst>
                <p:tags r:id="rId27"/>
              </p:custDataLst>
            </p:nvPr>
          </p:nvSpPr>
          <p:spPr>
            <a:xfrm>
              <a:off x="1016000" y="1017271"/>
              <a:ext cx="425450"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A) </a:t>
              </a:r>
              <a:endParaRPr lang="en-US" sz="2200">
                <a:latin typeface="Franklin Gothic Medium" panose="020B0603020102020204" pitchFamily="34" charset="0"/>
              </a:endParaRPr>
            </a:p>
          </p:txBody>
        </p:sp>
        <p:sp>
          <p:nvSpPr>
            <p:cNvPr id="5" name="mmprod_s1_1021"/>
            <p:cNvSpPr txBox="1"/>
            <p:nvPr>
              <p:custDataLst>
                <p:tags r:id="rId28"/>
              </p:custDataLst>
            </p:nvPr>
          </p:nvSpPr>
          <p:spPr>
            <a:xfrm>
              <a:off x="1447800" y="1017271"/>
              <a:ext cx="4917440" cy="6705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Will easily set on fire if ignited by a spark, static discharge or heat.</a:t>
              </a:r>
              <a:endParaRPr lang="en-US" sz="2200">
                <a:latin typeface="Franklin Gothic Medium" panose="020B0603020102020204" pitchFamily="34" charset="0"/>
              </a:endParaRPr>
            </a:p>
          </p:txBody>
        </p:sp>
        <p:pic>
          <p:nvPicPr>
            <p:cNvPr id="3" name="mmprod_answer_input10393"/>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34448" y="1085613"/>
              <a:ext cx="205646" cy="204522"/>
            </a:xfrm>
            <a:prstGeom prst="rect">
              <a:avLst/>
            </a:prstGeom>
          </p:spPr>
        </p:pic>
      </p:grpSp>
      <p:grpSp>
        <p:nvGrpSpPr>
          <p:cNvPr id="8" name="mmprod_answer10395"/>
          <p:cNvGrpSpPr/>
          <p:nvPr>
            <p:custDataLst>
              <p:tags r:id="rId15"/>
            </p:custDataLst>
          </p:nvPr>
        </p:nvGrpSpPr>
        <p:grpSpPr>
          <a:xfrm>
            <a:off x="634448" y="1721698"/>
            <a:ext cx="5730792" cy="335280"/>
            <a:chOff x="634448" y="1721698"/>
            <a:chExt cx="5730792" cy="335280"/>
          </a:xfrm>
        </p:grpSpPr>
        <p:sp>
          <p:nvSpPr>
            <p:cNvPr id="9" name="mmprod_s2_1042"/>
            <p:cNvSpPr txBox="1"/>
            <p:nvPr>
              <p:custDataLst>
                <p:tags r:id="rId24"/>
              </p:custDataLst>
            </p:nvPr>
          </p:nvSpPr>
          <p:spPr>
            <a:xfrm>
              <a:off x="1016000" y="1721698"/>
              <a:ext cx="427038"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B) </a:t>
              </a:r>
              <a:endParaRPr lang="en-US" sz="2200">
                <a:latin typeface="Franklin Gothic Medium" panose="020B0603020102020204" pitchFamily="34" charset="0"/>
              </a:endParaRPr>
            </a:p>
          </p:txBody>
        </p:sp>
        <p:sp>
          <p:nvSpPr>
            <p:cNvPr id="10" name="mmprod_s1_1022"/>
            <p:cNvSpPr txBox="1"/>
            <p:nvPr>
              <p:custDataLst>
                <p:tags r:id="rId25"/>
              </p:custDataLst>
            </p:nvPr>
          </p:nvSpPr>
          <p:spPr>
            <a:xfrm>
              <a:off x="1447800" y="1721698"/>
              <a:ext cx="4917440"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Are corrosive to metals and skin</a:t>
              </a:r>
              <a:endParaRPr lang="en-US" sz="2200">
                <a:latin typeface="Franklin Gothic Medium" panose="020B0603020102020204" pitchFamily="34" charset="0"/>
              </a:endParaRPr>
            </a:p>
          </p:txBody>
        </p:sp>
        <p:pic>
          <p:nvPicPr>
            <p:cNvPr id="7" name="mmprod_answer_input10395"/>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34448" y="1790040"/>
              <a:ext cx="205646" cy="204522"/>
            </a:xfrm>
            <a:prstGeom prst="rect">
              <a:avLst/>
            </a:prstGeom>
          </p:spPr>
        </p:pic>
      </p:grpSp>
      <p:grpSp>
        <p:nvGrpSpPr>
          <p:cNvPr id="12" name="mmprod_answer10397"/>
          <p:cNvGrpSpPr/>
          <p:nvPr>
            <p:custDataLst>
              <p:tags r:id="rId16"/>
            </p:custDataLst>
          </p:nvPr>
        </p:nvGrpSpPr>
        <p:grpSpPr>
          <a:xfrm>
            <a:off x="634448" y="2090845"/>
            <a:ext cx="5730792" cy="670560"/>
            <a:chOff x="634448" y="2090845"/>
            <a:chExt cx="5730792" cy="670560"/>
          </a:xfrm>
        </p:grpSpPr>
        <p:sp>
          <p:nvSpPr>
            <p:cNvPr id="14" name="mmprod_s2_1043"/>
            <p:cNvSpPr txBox="1"/>
            <p:nvPr>
              <p:custDataLst>
                <p:tags r:id="rId21"/>
              </p:custDataLst>
            </p:nvPr>
          </p:nvSpPr>
          <p:spPr>
            <a:xfrm>
              <a:off x="1016000" y="2090845"/>
              <a:ext cx="417513"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C) </a:t>
              </a:r>
              <a:endParaRPr lang="en-US" sz="2200">
                <a:latin typeface="Franklin Gothic Medium" panose="020B0603020102020204" pitchFamily="34" charset="0"/>
              </a:endParaRPr>
            </a:p>
          </p:txBody>
        </p:sp>
        <p:sp>
          <p:nvSpPr>
            <p:cNvPr id="15" name="mmprod_s1_1023"/>
            <p:cNvSpPr txBox="1"/>
            <p:nvPr>
              <p:custDataLst>
                <p:tags r:id="rId22"/>
              </p:custDataLst>
            </p:nvPr>
          </p:nvSpPr>
          <p:spPr>
            <a:xfrm>
              <a:off x="1435100" y="2090845"/>
              <a:ext cx="4930140" cy="6705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Contain flammable liquids, solids and gases</a:t>
              </a:r>
              <a:endParaRPr lang="en-US" sz="2200">
                <a:latin typeface="Franklin Gothic Medium" panose="020B0603020102020204" pitchFamily="34" charset="0"/>
              </a:endParaRPr>
            </a:p>
          </p:txBody>
        </p:sp>
        <p:pic>
          <p:nvPicPr>
            <p:cNvPr id="11" name="mmprod_answer_input10397"/>
            <p:cNvPicPr>
              <a:picLocks noChangeAspect="1"/>
            </p:cNvPicPr>
            <p:nvPr>
              <p:custDataLst>
                <p:tags r:id="rId23"/>
              </p:custDataLst>
            </p:nvPr>
          </p:nvPicPr>
          <p:blipFill>
            <a:blip r:embed="rId36" cstate="print">
              <a:extLst>
                <a:ext uri="{28A0092B-C50C-407E-A947-70E740481C1C}">
                  <a14:useLocalDpi xmlns:a14="http://schemas.microsoft.com/office/drawing/2010/main" val="0"/>
                </a:ext>
              </a:extLst>
            </a:blip>
            <a:stretch>
              <a:fillRect/>
            </a:stretch>
          </p:blipFill>
          <p:spPr>
            <a:xfrm>
              <a:off x="634448" y="2159187"/>
              <a:ext cx="205646" cy="204522"/>
            </a:xfrm>
            <a:prstGeom prst="rect">
              <a:avLst/>
            </a:prstGeom>
          </p:spPr>
        </p:pic>
      </p:grpSp>
      <p:grpSp>
        <p:nvGrpSpPr>
          <p:cNvPr id="16" name="mmprod_answer10399"/>
          <p:cNvGrpSpPr/>
          <p:nvPr>
            <p:custDataLst>
              <p:tags r:id="rId17"/>
            </p:custDataLst>
          </p:nvPr>
        </p:nvGrpSpPr>
        <p:grpSpPr>
          <a:xfrm>
            <a:off x="634448" y="2795272"/>
            <a:ext cx="5730792" cy="335280"/>
            <a:chOff x="634448" y="2795272"/>
            <a:chExt cx="5730792" cy="335280"/>
          </a:xfrm>
        </p:grpSpPr>
        <p:sp>
          <p:nvSpPr>
            <p:cNvPr id="19" name="mmprod_s2_1044"/>
            <p:cNvSpPr txBox="1"/>
            <p:nvPr>
              <p:custDataLst>
                <p:tags r:id="rId18"/>
              </p:custDataLst>
            </p:nvPr>
          </p:nvSpPr>
          <p:spPr>
            <a:xfrm>
              <a:off x="1016000" y="2795272"/>
              <a:ext cx="441325"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D) </a:t>
              </a:r>
              <a:endParaRPr lang="en-US" sz="2200">
                <a:latin typeface="Franklin Gothic Medium" panose="020B0603020102020204" pitchFamily="34" charset="0"/>
              </a:endParaRPr>
            </a:p>
          </p:txBody>
        </p:sp>
        <p:sp>
          <p:nvSpPr>
            <p:cNvPr id="20" name="mmprod_s1_1024"/>
            <p:cNvSpPr txBox="1"/>
            <p:nvPr>
              <p:custDataLst>
                <p:tags r:id="rId19"/>
              </p:custDataLst>
            </p:nvPr>
          </p:nvSpPr>
          <p:spPr>
            <a:xfrm>
              <a:off x="1460500" y="2795272"/>
              <a:ext cx="4904740" cy="3352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2200" smtClean="0">
                  <a:latin typeface="Franklin Gothic Medium" panose="020B0603020102020204" pitchFamily="34" charset="0"/>
                </a:rPr>
                <a:t>A and C</a:t>
              </a:r>
              <a:endParaRPr lang="en-US" sz="2200">
                <a:latin typeface="Franklin Gothic Medium" panose="020B0603020102020204" pitchFamily="34" charset="0"/>
              </a:endParaRPr>
            </a:p>
          </p:txBody>
        </p:sp>
        <p:pic>
          <p:nvPicPr>
            <p:cNvPr id="13" name="mmprod_answer_input10399"/>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34448" y="2863614"/>
              <a:ext cx="205646" cy="204522"/>
            </a:xfrm>
            <a:prstGeom prst="rect">
              <a:avLst/>
            </a:prstGeom>
          </p:spPr>
        </p:pic>
      </p:grpSp>
    </p:spTree>
    <p:custDataLst>
      <p:tags r:id="rId1"/>
    </p:custDataLst>
    <p:extLst>
      <p:ext uri="{BB962C8B-B14F-4D97-AF65-F5344CB8AC3E}">
        <p14:creationId xmlns:p14="http://schemas.microsoft.com/office/powerpoint/2010/main" val="42332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65"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1800" smtClean="0">
                <a:latin typeface="Franklin Gothic Medium" panose="020B0603020102020204" pitchFamily="34" charset="0"/>
              </a:rPr>
              <a:t>This pictogram is used on products that are oxidizers. These products intensify fire, can cause combustible materials to ignite more readily, and may cause explosions.</a:t>
            </a:r>
            <a:endParaRPr lang="en-US" sz="1800">
              <a:latin typeface="Franklin Gothic Medium" panose="020B0603020102020204" pitchFamily="34" charset="0"/>
            </a:endParaRPr>
          </a:p>
        </p:txBody>
      </p:sp>
      <p:sp>
        <p:nvSpPr>
          <p:cNvPr id="1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1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1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1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1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1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1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22" name="mmprod_Button104"/>
          <p:cNvGrpSpPr/>
          <p:nvPr>
            <p:custDataLst>
              <p:tags r:id="rId10"/>
            </p:custDataLst>
          </p:nvPr>
        </p:nvGrpSpPr>
        <p:grpSpPr>
          <a:xfrm>
            <a:off x="6306820" y="4299965"/>
            <a:ext cx="1145540" cy="329184"/>
            <a:chOff x="6306820" y="4299965"/>
            <a:chExt cx="1145540" cy="329184"/>
          </a:xfrm>
        </p:grpSpPr>
        <p:sp>
          <p:nvSpPr>
            <p:cNvPr id="20" name="mmprod_ButtonShape104"/>
            <p:cNvSpPr/>
            <p:nvPr>
              <p:custDataLst>
                <p:tags r:id="rId24"/>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1" name="mmprod_ButtonText105"/>
            <p:cNvSpPr/>
            <p:nvPr>
              <p:custDataLst>
                <p:tags r:id="rId25"/>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25" name="mmprod_Button106"/>
          <p:cNvGrpSpPr/>
          <p:nvPr>
            <p:custDataLst>
              <p:tags r:id="rId11"/>
            </p:custDataLst>
          </p:nvPr>
        </p:nvGrpSpPr>
        <p:grpSpPr>
          <a:xfrm>
            <a:off x="7541260" y="4299965"/>
            <a:ext cx="1145540" cy="329184"/>
            <a:chOff x="7541260" y="4299965"/>
            <a:chExt cx="1145540" cy="329184"/>
          </a:xfrm>
        </p:grpSpPr>
        <p:sp>
          <p:nvSpPr>
            <p:cNvPr id="23" name="mmprod_ButtonShape106"/>
            <p:cNvSpPr/>
            <p:nvPr>
              <p:custDataLst>
                <p:tags r:id="rId22"/>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4" name="mmprod_ButtonText107"/>
            <p:cNvSpPr/>
            <p:nvPr>
              <p:custDataLst>
                <p:tags r:id="rId23"/>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26" name="Picture 25"/>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7497587" y="1131029"/>
            <a:ext cx="980792" cy="98215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41"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405"/>
          <p:cNvGrpSpPr/>
          <p:nvPr>
            <p:custDataLst>
              <p:tags r:id="rId14"/>
            </p:custDataLst>
          </p:nvPr>
        </p:nvGrpSpPr>
        <p:grpSpPr>
          <a:xfrm>
            <a:off x="641350" y="1017270"/>
            <a:ext cx="5723890" cy="365760"/>
            <a:chOff x="641350" y="1017270"/>
            <a:chExt cx="5723890" cy="365760"/>
          </a:xfrm>
        </p:grpSpPr>
        <p:sp>
          <p:nvSpPr>
            <p:cNvPr id="4" name="mmprod_s2_1041"/>
            <p:cNvSpPr txBox="1"/>
            <p:nvPr>
              <p:custDataLst>
                <p:tags r:id="rId19"/>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0"/>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True</a:t>
              </a:r>
              <a:endParaRPr lang="en-US" sz="2400">
                <a:latin typeface="Franklin Gothic Medium" panose="020B0603020102020204" pitchFamily="34" charset="0"/>
              </a:endParaRPr>
            </a:p>
          </p:txBody>
        </p:sp>
        <p:pic>
          <p:nvPicPr>
            <p:cNvPr id="3" name="mmprod_answer_input10405"/>
            <p:cNvPicPr>
              <a:picLocks noChangeAspect="1"/>
            </p:cNvPicPr>
            <p:nvPr>
              <p:custDataLst>
                <p:tags r:id="rId21"/>
              </p:custDataLst>
            </p:nvPr>
          </p:nvPicPr>
          <p:blipFill>
            <a:blip r:embed="rId28"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407"/>
          <p:cNvGrpSpPr/>
          <p:nvPr>
            <p:custDataLst>
              <p:tags r:id="rId15"/>
            </p:custDataLst>
          </p:nvPr>
        </p:nvGrpSpPr>
        <p:grpSpPr>
          <a:xfrm>
            <a:off x="641350" y="1524000"/>
            <a:ext cx="5723890" cy="365760"/>
            <a:chOff x="641350" y="1524000"/>
            <a:chExt cx="5723890" cy="365760"/>
          </a:xfrm>
        </p:grpSpPr>
        <p:sp>
          <p:nvSpPr>
            <p:cNvPr id="9" name="mmprod_s2_1042"/>
            <p:cNvSpPr txBox="1"/>
            <p:nvPr>
              <p:custDataLst>
                <p:tags r:id="rId16"/>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17"/>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False</a:t>
              </a:r>
              <a:endParaRPr lang="en-US" sz="2400">
                <a:latin typeface="Franklin Gothic Medium" panose="020B0603020102020204" pitchFamily="34" charset="0"/>
              </a:endParaRPr>
            </a:p>
          </p:txBody>
        </p:sp>
        <p:pic>
          <p:nvPicPr>
            <p:cNvPr id="7" name="mmprod_answer_input10407"/>
            <p:cNvPicPr>
              <a:picLocks noChangeAspect="1"/>
            </p:cNvPicPr>
            <p:nvPr>
              <p:custDataLst>
                <p:tags r:id="rId18"/>
              </p:custDataLst>
            </p:nvPr>
          </p:nvPicPr>
          <p:blipFill>
            <a:blip r:embed="rId29"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spTree>
    <p:custDataLst>
      <p:tags r:id="rId1"/>
    </p:custDataLst>
    <p:extLst>
      <p:ext uri="{BB962C8B-B14F-4D97-AF65-F5344CB8AC3E}">
        <p14:creationId xmlns:p14="http://schemas.microsoft.com/office/powerpoint/2010/main" val="36055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4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Exclusions</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0"/>
            <a:ext cx="8229600" cy="3657599"/>
          </a:xfrm>
        </p:spPr>
        <p:txBody>
          <a:bodyPr>
            <a:normAutofit lnSpcReduction="10000"/>
          </a:bodyPr>
          <a:lstStyle/>
          <a:p>
            <a:r>
              <a:rPr lang="en-CA" dirty="0">
                <a:solidFill>
                  <a:schemeClr val="tx1"/>
                </a:solidFill>
              </a:rPr>
              <a:t>Under WHMIS 2015, the following types of products continue to be excluded from labelling and SDS requirements:</a:t>
            </a:r>
          </a:p>
          <a:p>
            <a:pPr marL="342900" indent="-342900">
              <a:buFont typeface="Arial" panose="020B0604020202020204" pitchFamily="34" charset="0"/>
              <a:buChar char="•"/>
            </a:pPr>
            <a:r>
              <a:rPr lang="en-CA" dirty="0">
                <a:solidFill>
                  <a:schemeClr val="tx1"/>
                </a:solidFill>
              </a:rPr>
              <a:t>Consumer products</a:t>
            </a:r>
          </a:p>
          <a:p>
            <a:pPr marL="342900" indent="-342900">
              <a:buFont typeface="Arial" panose="020B0604020202020204" pitchFamily="34" charset="0"/>
              <a:buChar char="•"/>
            </a:pPr>
            <a:r>
              <a:rPr lang="en-CA" dirty="0">
                <a:solidFill>
                  <a:schemeClr val="tx1"/>
                </a:solidFill>
              </a:rPr>
              <a:t>Explosives</a:t>
            </a:r>
          </a:p>
          <a:p>
            <a:pPr marL="342900" indent="-342900">
              <a:buFont typeface="Arial" panose="020B0604020202020204" pitchFamily="34" charset="0"/>
              <a:buChar char="•"/>
            </a:pPr>
            <a:r>
              <a:rPr lang="en-CA" dirty="0">
                <a:solidFill>
                  <a:schemeClr val="tx1"/>
                </a:solidFill>
              </a:rPr>
              <a:t>Pesticides</a:t>
            </a:r>
          </a:p>
          <a:p>
            <a:r>
              <a:rPr lang="en-CA" dirty="0">
                <a:solidFill>
                  <a:schemeClr val="tx1"/>
                </a:solidFill>
              </a:rPr>
              <a:t>These products are excluded from WHMIS because they are regulated by different legislation. They may still be hazardous.</a:t>
            </a:r>
          </a:p>
          <a:p>
            <a:endParaRPr lang="en-CA" dirty="0">
              <a:solidFill>
                <a:schemeClr val="tx1"/>
              </a:solidFill>
            </a:endParaRPr>
          </a:p>
          <a:p>
            <a:endParaRPr lang="en-CA" dirty="0">
              <a:solidFill>
                <a:schemeClr val="tx1"/>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79539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3700" smtClean="0">
                <a:latin typeface="Franklin Gothic Medium" panose="020B0603020102020204" pitchFamily="34" charset="0"/>
              </a:rPr>
              <a:t>This pictogram is used on products that:</a:t>
            </a:r>
            <a:endParaRPr lang="en-US" sz="3700">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2"/>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3"/>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30"/>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1"/>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36" name="Picture 35"/>
          <p:cNvPicPr/>
          <p:nvPr>
            <p:custDataLst>
              <p:tags r:id="rId12"/>
            </p:custDataLst>
          </p:nvPr>
        </p:nvPicPr>
        <p:blipFill>
          <a:blip r:embed="rId35" cstate="print">
            <a:extLst>
              <a:ext uri="{28A0092B-C50C-407E-A947-70E740481C1C}">
                <a14:useLocalDpi xmlns:a14="http://schemas.microsoft.com/office/drawing/2010/main" val="0"/>
              </a:ext>
            </a:extLst>
          </a:blip>
          <a:stretch>
            <a:fillRect/>
          </a:stretch>
        </p:blipFill>
        <p:spPr>
          <a:xfrm>
            <a:off x="7496905" y="1131029"/>
            <a:ext cx="982155" cy="98215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65"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413"/>
          <p:cNvGrpSpPr/>
          <p:nvPr>
            <p:custDataLst>
              <p:tags r:id="rId14"/>
            </p:custDataLst>
          </p:nvPr>
        </p:nvGrpSpPr>
        <p:grpSpPr>
          <a:xfrm>
            <a:off x="610468" y="1017271"/>
            <a:ext cx="5754772" cy="518161"/>
            <a:chOff x="610468" y="1017271"/>
            <a:chExt cx="5754772" cy="518161"/>
          </a:xfrm>
        </p:grpSpPr>
        <p:sp>
          <p:nvSpPr>
            <p:cNvPr id="4" name="mmprod_s2_1041"/>
            <p:cNvSpPr txBox="1"/>
            <p:nvPr>
              <p:custDataLst>
                <p:tags r:id="rId27"/>
              </p:custDataLst>
            </p:nvPr>
          </p:nvSpPr>
          <p:spPr>
            <a:xfrm>
              <a:off x="1016000" y="1017271"/>
              <a:ext cx="425450"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A) </a:t>
              </a:r>
              <a:endParaRPr lang="en-US" sz="1700">
                <a:latin typeface="Franklin Gothic Medium" panose="020B0603020102020204" pitchFamily="34" charset="0"/>
              </a:endParaRPr>
            </a:p>
          </p:txBody>
        </p:sp>
        <p:sp>
          <p:nvSpPr>
            <p:cNvPr id="5" name="mmprod_s1_1021"/>
            <p:cNvSpPr txBox="1"/>
            <p:nvPr>
              <p:custDataLst>
                <p:tags r:id="rId28"/>
              </p:custDataLst>
            </p:nvPr>
          </p:nvSpPr>
          <p:spPr>
            <a:xfrm>
              <a:off x="1447800" y="1017272"/>
              <a:ext cx="4917440" cy="5181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Intensify fire, can cause combustible materials to ignite more readily, and may cause explosions.</a:t>
              </a:r>
              <a:endParaRPr lang="en-US" sz="1700">
                <a:latin typeface="Franklin Gothic Medium" panose="020B0603020102020204" pitchFamily="34" charset="0"/>
              </a:endParaRPr>
            </a:p>
          </p:txBody>
        </p:sp>
        <p:pic>
          <p:nvPicPr>
            <p:cNvPr id="3" name="mmprod_answer_input10413"/>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10468" y="1042963"/>
              <a:ext cx="205646" cy="204522"/>
            </a:xfrm>
            <a:prstGeom prst="rect">
              <a:avLst/>
            </a:prstGeom>
          </p:spPr>
        </p:pic>
      </p:grpSp>
      <p:grpSp>
        <p:nvGrpSpPr>
          <p:cNvPr id="8" name="mmprod_answer10415"/>
          <p:cNvGrpSpPr/>
          <p:nvPr>
            <p:custDataLst>
              <p:tags r:id="rId15"/>
            </p:custDataLst>
          </p:nvPr>
        </p:nvGrpSpPr>
        <p:grpSpPr>
          <a:xfrm>
            <a:off x="610468" y="1569299"/>
            <a:ext cx="5754772" cy="518160"/>
            <a:chOff x="610468" y="1569299"/>
            <a:chExt cx="5754772" cy="518160"/>
          </a:xfrm>
        </p:grpSpPr>
        <p:sp>
          <p:nvSpPr>
            <p:cNvPr id="9" name="mmprod_s2_1042"/>
            <p:cNvSpPr txBox="1"/>
            <p:nvPr>
              <p:custDataLst>
                <p:tags r:id="rId24"/>
              </p:custDataLst>
            </p:nvPr>
          </p:nvSpPr>
          <p:spPr>
            <a:xfrm>
              <a:off x="1016000" y="1569299"/>
              <a:ext cx="427038"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B) </a:t>
              </a:r>
              <a:endParaRPr lang="en-US" sz="1700">
                <a:latin typeface="Franklin Gothic Medium" panose="020B0603020102020204" pitchFamily="34" charset="0"/>
              </a:endParaRPr>
            </a:p>
          </p:txBody>
        </p:sp>
        <p:sp>
          <p:nvSpPr>
            <p:cNvPr id="10" name="mmprod_s1_1022"/>
            <p:cNvSpPr txBox="1"/>
            <p:nvPr>
              <p:custDataLst>
                <p:tags r:id="rId25"/>
              </p:custDataLst>
            </p:nvPr>
          </p:nvSpPr>
          <p:spPr>
            <a:xfrm>
              <a:off x="1447800" y="1569300"/>
              <a:ext cx="4917440" cy="518159"/>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Will easily set on fire if ignited by a spark, static discharge or heat.</a:t>
              </a:r>
              <a:endParaRPr lang="en-US" sz="1700">
                <a:latin typeface="Franklin Gothic Medium" panose="020B0603020102020204" pitchFamily="34" charset="0"/>
              </a:endParaRPr>
            </a:p>
          </p:txBody>
        </p:sp>
        <p:pic>
          <p:nvPicPr>
            <p:cNvPr id="7" name="mmprod_answer_input10415"/>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10468" y="1594991"/>
              <a:ext cx="205646" cy="204522"/>
            </a:xfrm>
            <a:prstGeom prst="rect">
              <a:avLst/>
            </a:prstGeom>
          </p:spPr>
        </p:pic>
      </p:grpSp>
      <p:grpSp>
        <p:nvGrpSpPr>
          <p:cNvPr id="12" name="mmprod_answer10417"/>
          <p:cNvGrpSpPr/>
          <p:nvPr>
            <p:custDataLst>
              <p:tags r:id="rId16"/>
            </p:custDataLst>
          </p:nvPr>
        </p:nvGrpSpPr>
        <p:grpSpPr>
          <a:xfrm>
            <a:off x="610468" y="2121326"/>
            <a:ext cx="5754772" cy="259081"/>
            <a:chOff x="610468" y="2121326"/>
            <a:chExt cx="5754772" cy="259081"/>
          </a:xfrm>
        </p:grpSpPr>
        <p:sp>
          <p:nvSpPr>
            <p:cNvPr id="14" name="mmprod_s2_1043"/>
            <p:cNvSpPr txBox="1"/>
            <p:nvPr>
              <p:custDataLst>
                <p:tags r:id="rId21"/>
              </p:custDataLst>
            </p:nvPr>
          </p:nvSpPr>
          <p:spPr>
            <a:xfrm>
              <a:off x="1016000" y="2121326"/>
              <a:ext cx="417513"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C) </a:t>
              </a:r>
              <a:endParaRPr lang="en-US" sz="1700">
                <a:latin typeface="Franklin Gothic Medium" panose="020B0603020102020204" pitchFamily="34" charset="0"/>
              </a:endParaRPr>
            </a:p>
          </p:txBody>
        </p:sp>
        <p:sp>
          <p:nvSpPr>
            <p:cNvPr id="15" name="mmprod_s1_1023"/>
            <p:cNvSpPr txBox="1"/>
            <p:nvPr>
              <p:custDataLst>
                <p:tags r:id="rId22"/>
              </p:custDataLst>
            </p:nvPr>
          </p:nvSpPr>
          <p:spPr>
            <a:xfrm>
              <a:off x="1435100" y="2121327"/>
              <a:ext cx="4930140"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Will damage or corrode metal, skin and eyes.</a:t>
              </a:r>
              <a:endParaRPr lang="en-US" sz="1700">
                <a:latin typeface="Franklin Gothic Medium" panose="020B0603020102020204" pitchFamily="34" charset="0"/>
              </a:endParaRPr>
            </a:p>
          </p:txBody>
        </p:sp>
        <p:pic>
          <p:nvPicPr>
            <p:cNvPr id="11" name="mmprod_answer_input10417"/>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10468" y="2147018"/>
              <a:ext cx="205646" cy="204522"/>
            </a:xfrm>
            <a:prstGeom prst="rect">
              <a:avLst/>
            </a:prstGeom>
          </p:spPr>
        </p:pic>
      </p:grpSp>
      <p:grpSp>
        <p:nvGrpSpPr>
          <p:cNvPr id="16" name="mmprod_answer10419"/>
          <p:cNvGrpSpPr/>
          <p:nvPr>
            <p:custDataLst>
              <p:tags r:id="rId17"/>
            </p:custDataLst>
          </p:nvPr>
        </p:nvGrpSpPr>
        <p:grpSpPr>
          <a:xfrm>
            <a:off x="610468" y="2414274"/>
            <a:ext cx="5754772" cy="259080"/>
            <a:chOff x="610468" y="2414274"/>
            <a:chExt cx="5754772" cy="259080"/>
          </a:xfrm>
        </p:grpSpPr>
        <p:sp>
          <p:nvSpPr>
            <p:cNvPr id="19" name="mmprod_s2_1044"/>
            <p:cNvSpPr txBox="1"/>
            <p:nvPr>
              <p:custDataLst>
                <p:tags r:id="rId18"/>
              </p:custDataLst>
            </p:nvPr>
          </p:nvSpPr>
          <p:spPr>
            <a:xfrm>
              <a:off x="1016000" y="2414274"/>
              <a:ext cx="441325"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D) </a:t>
              </a:r>
              <a:endParaRPr lang="en-US" sz="1700">
                <a:latin typeface="Franklin Gothic Medium" panose="020B0603020102020204" pitchFamily="34" charset="0"/>
              </a:endParaRPr>
            </a:p>
          </p:txBody>
        </p:sp>
        <p:sp>
          <p:nvSpPr>
            <p:cNvPr id="20" name="mmprod_s1_1024"/>
            <p:cNvSpPr txBox="1"/>
            <p:nvPr>
              <p:custDataLst>
                <p:tags r:id="rId19"/>
              </p:custDataLst>
            </p:nvPr>
          </p:nvSpPr>
          <p:spPr>
            <a:xfrm>
              <a:off x="1460500" y="2414274"/>
              <a:ext cx="4904740" cy="25908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noAutofit/>
            </a:bodyPr>
            <a:lstStyle/>
            <a:p>
              <a:r>
                <a:rPr lang="en-US" sz="1700" smtClean="0">
                  <a:latin typeface="Franklin Gothic Medium" panose="020B0603020102020204" pitchFamily="34" charset="0"/>
                </a:rPr>
                <a:t>Will clean hands and metal.</a:t>
              </a:r>
              <a:endParaRPr lang="en-US" sz="1700">
                <a:latin typeface="Franklin Gothic Medium" panose="020B0603020102020204" pitchFamily="34" charset="0"/>
              </a:endParaRPr>
            </a:p>
          </p:txBody>
        </p:sp>
        <p:pic>
          <p:nvPicPr>
            <p:cNvPr id="13" name="mmprod_answer_input10419"/>
            <p:cNvPicPr>
              <a:picLocks noChangeAspect="1"/>
            </p:cNvPicPr>
            <p:nvPr>
              <p:custDataLst>
                <p:tags r:id="rId20"/>
              </p:custDataLst>
            </p:nvPr>
          </p:nvPicPr>
          <p:blipFill>
            <a:blip r:embed="rId36" cstate="print">
              <a:extLst>
                <a:ext uri="{28A0092B-C50C-407E-A947-70E740481C1C}">
                  <a14:useLocalDpi xmlns:a14="http://schemas.microsoft.com/office/drawing/2010/main" val="0"/>
                </a:ext>
              </a:extLst>
            </a:blip>
            <a:stretch>
              <a:fillRect/>
            </a:stretch>
          </p:blipFill>
          <p:spPr>
            <a:xfrm>
              <a:off x="610468" y="2439966"/>
              <a:ext cx="205646" cy="204522"/>
            </a:xfrm>
            <a:prstGeom prst="rect">
              <a:avLst/>
            </a:prstGeom>
          </p:spPr>
        </p:pic>
      </p:grpSp>
    </p:spTree>
    <p:custDataLst>
      <p:tags r:id="rId1"/>
    </p:custDataLst>
    <p:extLst>
      <p:ext uri="{BB962C8B-B14F-4D97-AF65-F5344CB8AC3E}">
        <p14:creationId xmlns:p14="http://schemas.microsoft.com/office/powerpoint/2010/main" val="21622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65"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This pictogram is used on products that are unstable and potentially reactive and/or explosive.</a:t>
            </a:r>
            <a:endParaRPr lang="en-US" sz="2300">
              <a:latin typeface="Franklin Gothic Medium" panose="020B0603020102020204" pitchFamily="34" charset="0"/>
            </a:endParaRPr>
          </a:p>
        </p:txBody>
      </p:sp>
      <p:sp>
        <p:nvSpPr>
          <p:cNvPr id="1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1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1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1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1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1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1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22" name="mmprod_Button104"/>
          <p:cNvGrpSpPr/>
          <p:nvPr>
            <p:custDataLst>
              <p:tags r:id="rId10"/>
            </p:custDataLst>
          </p:nvPr>
        </p:nvGrpSpPr>
        <p:grpSpPr>
          <a:xfrm>
            <a:off x="6306820" y="4299965"/>
            <a:ext cx="1145540" cy="329184"/>
            <a:chOff x="6306820" y="4299965"/>
            <a:chExt cx="1145540" cy="329184"/>
          </a:xfrm>
        </p:grpSpPr>
        <p:sp>
          <p:nvSpPr>
            <p:cNvPr id="20" name="mmprod_ButtonShape104"/>
            <p:cNvSpPr/>
            <p:nvPr>
              <p:custDataLst>
                <p:tags r:id="rId24"/>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1" name="mmprod_ButtonText105"/>
            <p:cNvSpPr/>
            <p:nvPr>
              <p:custDataLst>
                <p:tags r:id="rId25"/>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25" name="mmprod_Button106"/>
          <p:cNvGrpSpPr/>
          <p:nvPr>
            <p:custDataLst>
              <p:tags r:id="rId11"/>
            </p:custDataLst>
          </p:nvPr>
        </p:nvGrpSpPr>
        <p:grpSpPr>
          <a:xfrm>
            <a:off x="7541260" y="4299965"/>
            <a:ext cx="1145540" cy="329184"/>
            <a:chOff x="7541260" y="4299965"/>
            <a:chExt cx="1145540" cy="329184"/>
          </a:xfrm>
        </p:grpSpPr>
        <p:sp>
          <p:nvSpPr>
            <p:cNvPr id="23" name="mmprod_ButtonShape106"/>
            <p:cNvSpPr/>
            <p:nvPr>
              <p:custDataLst>
                <p:tags r:id="rId22"/>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4" name="mmprod_ButtonText107"/>
            <p:cNvSpPr/>
            <p:nvPr>
              <p:custDataLst>
                <p:tags r:id="rId23"/>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26" name="Picture 25"/>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7496223" y="1131029"/>
            <a:ext cx="983519" cy="98215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41"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425"/>
          <p:cNvGrpSpPr/>
          <p:nvPr>
            <p:custDataLst>
              <p:tags r:id="rId14"/>
            </p:custDataLst>
          </p:nvPr>
        </p:nvGrpSpPr>
        <p:grpSpPr>
          <a:xfrm>
            <a:off x="641350" y="1017270"/>
            <a:ext cx="5723890" cy="365760"/>
            <a:chOff x="641350" y="1017270"/>
            <a:chExt cx="5723890" cy="365760"/>
          </a:xfrm>
        </p:grpSpPr>
        <p:sp>
          <p:nvSpPr>
            <p:cNvPr id="4" name="mmprod_s2_1041"/>
            <p:cNvSpPr txBox="1"/>
            <p:nvPr>
              <p:custDataLst>
                <p:tags r:id="rId19"/>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0"/>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True</a:t>
              </a:r>
              <a:endParaRPr lang="en-US" sz="2400">
                <a:latin typeface="Franklin Gothic Medium" panose="020B0603020102020204" pitchFamily="34" charset="0"/>
              </a:endParaRPr>
            </a:p>
          </p:txBody>
        </p:sp>
        <p:pic>
          <p:nvPicPr>
            <p:cNvPr id="3" name="mmprod_answer_input10425"/>
            <p:cNvPicPr>
              <a:picLocks noChangeAspect="1"/>
            </p:cNvPicPr>
            <p:nvPr>
              <p:custDataLst>
                <p:tags r:id="rId21"/>
              </p:custDataLst>
            </p:nvPr>
          </p:nvPicPr>
          <p:blipFill>
            <a:blip r:embed="rId28"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427"/>
          <p:cNvGrpSpPr/>
          <p:nvPr>
            <p:custDataLst>
              <p:tags r:id="rId15"/>
            </p:custDataLst>
          </p:nvPr>
        </p:nvGrpSpPr>
        <p:grpSpPr>
          <a:xfrm>
            <a:off x="641350" y="1524000"/>
            <a:ext cx="5723890" cy="365760"/>
            <a:chOff x="641350" y="1524000"/>
            <a:chExt cx="5723890" cy="365760"/>
          </a:xfrm>
        </p:grpSpPr>
        <p:sp>
          <p:nvSpPr>
            <p:cNvPr id="9" name="mmprod_s2_1042"/>
            <p:cNvSpPr txBox="1"/>
            <p:nvPr>
              <p:custDataLst>
                <p:tags r:id="rId16"/>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17"/>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False</a:t>
              </a:r>
              <a:endParaRPr lang="en-US" sz="2400">
                <a:latin typeface="Franklin Gothic Medium" panose="020B0603020102020204" pitchFamily="34" charset="0"/>
              </a:endParaRPr>
            </a:p>
          </p:txBody>
        </p:sp>
        <p:pic>
          <p:nvPicPr>
            <p:cNvPr id="7" name="mmprod_answer_input10427"/>
            <p:cNvPicPr>
              <a:picLocks noChangeAspect="1"/>
            </p:cNvPicPr>
            <p:nvPr>
              <p:custDataLst>
                <p:tags r:id="rId18"/>
              </p:custDataLst>
            </p:nvPr>
          </p:nvPicPr>
          <p:blipFill>
            <a:blip r:embed="rId29"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spTree>
    <p:custDataLst>
      <p:tags r:id="rId1"/>
    </p:custDataLst>
    <p:extLst>
      <p:ext uri="{BB962C8B-B14F-4D97-AF65-F5344CB8AC3E}">
        <p14:creationId xmlns:p14="http://schemas.microsoft.com/office/powerpoint/2010/main" val="31877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41"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This pictogram is used on products that cause, or may cause, serious health effects.</a:t>
            </a:r>
            <a:endParaRPr lang="en-US" sz="2300">
              <a:latin typeface="Franklin Gothic Medium" panose="020B0603020102020204" pitchFamily="34" charset="0"/>
            </a:endParaRPr>
          </a:p>
        </p:txBody>
      </p:sp>
      <p:sp>
        <p:nvSpPr>
          <p:cNvPr id="1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1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1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1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1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1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1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22" name="mmprod_Button104"/>
          <p:cNvGrpSpPr/>
          <p:nvPr>
            <p:custDataLst>
              <p:tags r:id="rId10"/>
            </p:custDataLst>
          </p:nvPr>
        </p:nvGrpSpPr>
        <p:grpSpPr>
          <a:xfrm>
            <a:off x="6306820" y="4299965"/>
            <a:ext cx="1145540" cy="329184"/>
            <a:chOff x="6306820" y="4299965"/>
            <a:chExt cx="1145540" cy="329184"/>
          </a:xfrm>
        </p:grpSpPr>
        <p:sp>
          <p:nvSpPr>
            <p:cNvPr id="20" name="mmprod_ButtonShape104"/>
            <p:cNvSpPr/>
            <p:nvPr>
              <p:custDataLst>
                <p:tags r:id="rId24"/>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1" name="mmprod_ButtonText105"/>
            <p:cNvSpPr/>
            <p:nvPr>
              <p:custDataLst>
                <p:tags r:id="rId25"/>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25" name="mmprod_Button106"/>
          <p:cNvGrpSpPr/>
          <p:nvPr>
            <p:custDataLst>
              <p:tags r:id="rId11"/>
            </p:custDataLst>
          </p:nvPr>
        </p:nvGrpSpPr>
        <p:grpSpPr>
          <a:xfrm>
            <a:off x="7541260" y="4299965"/>
            <a:ext cx="1145540" cy="329184"/>
            <a:chOff x="7541260" y="4299965"/>
            <a:chExt cx="1145540" cy="329184"/>
          </a:xfrm>
        </p:grpSpPr>
        <p:sp>
          <p:nvSpPr>
            <p:cNvPr id="23" name="mmprod_ButtonShape106"/>
            <p:cNvSpPr/>
            <p:nvPr>
              <p:custDataLst>
                <p:tags r:id="rId22"/>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4" name="mmprod_ButtonText107"/>
            <p:cNvSpPr/>
            <p:nvPr>
              <p:custDataLst>
                <p:tags r:id="rId23"/>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pic>
        <p:nvPicPr>
          <p:cNvPr id="26" name="Picture 25"/>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7496905" y="1131029"/>
            <a:ext cx="982155" cy="98215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reflection blurRad="12700" stA="38000" endPos="28000" dist="5000" dir="5400000" sy="-100000" algn="bl" rotWithShape="0"/>
          </a:effectLst>
        </p:spPr>
      </p:pic>
      <p:sp>
        <p:nvSpPr>
          <p:cNvPr id="41" name="mmprod_feedback_7004"/>
          <p:cNvSpPr/>
          <p:nvPr>
            <p:custDataLst>
              <p:tags r:id="rId13"/>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433"/>
          <p:cNvGrpSpPr/>
          <p:nvPr>
            <p:custDataLst>
              <p:tags r:id="rId14"/>
            </p:custDataLst>
          </p:nvPr>
        </p:nvGrpSpPr>
        <p:grpSpPr>
          <a:xfrm>
            <a:off x="641350" y="1017270"/>
            <a:ext cx="5723890" cy="365760"/>
            <a:chOff x="641350" y="1017270"/>
            <a:chExt cx="5723890" cy="365760"/>
          </a:xfrm>
        </p:grpSpPr>
        <p:sp>
          <p:nvSpPr>
            <p:cNvPr id="4" name="mmprod_s2_1041"/>
            <p:cNvSpPr txBox="1"/>
            <p:nvPr>
              <p:custDataLst>
                <p:tags r:id="rId19"/>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0"/>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True</a:t>
              </a:r>
              <a:endParaRPr lang="en-US" sz="2400">
                <a:latin typeface="Franklin Gothic Medium" panose="020B0603020102020204" pitchFamily="34" charset="0"/>
              </a:endParaRPr>
            </a:p>
          </p:txBody>
        </p:sp>
        <p:pic>
          <p:nvPicPr>
            <p:cNvPr id="3" name="mmprod_answer_input10433"/>
            <p:cNvPicPr>
              <a:picLocks noChangeAspect="1"/>
            </p:cNvPicPr>
            <p:nvPr>
              <p:custDataLst>
                <p:tags r:id="rId21"/>
              </p:custDataLst>
            </p:nvPr>
          </p:nvPicPr>
          <p:blipFill>
            <a:blip r:embed="rId28"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435"/>
          <p:cNvGrpSpPr/>
          <p:nvPr>
            <p:custDataLst>
              <p:tags r:id="rId15"/>
            </p:custDataLst>
          </p:nvPr>
        </p:nvGrpSpPr>
        <p:grpSpPr>
          <a:xfrm>
            <a:off x="641350" y="1524000"/>
            <a:ext cx="5723890" cy="365760"/>
            <a:chOff x="641350" y="1524000"/>
            <a:chExt cx="5723890" cy="365760"/>
          </a:xfrm>
        </p:grpSpPr>
        <p:sp>
          <p:nvSpPr>
            <p:cNvPr id="9" name="mmprod_s2_1042"/>
            <p:cNvSpPr txBox="1"/>
            <p:nvPr>
              <p:custDataLst>
                <p:tags r:id="rId16"/>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17"/>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False</a:t>
              </a:r>
              <a:endParaRPr lang="en-US" sz="2400">
                <a:latin typeface="Franklin Gothic Medium" panose="020B0603020102020204" pitchFamily="34" charset="0"/>
              </a:endParaRPr>
            </a:p>
          </p:txBody>
        </p:sp>
        <p:pic>
          <p:nvPicPr>
            <p:cNvPr id="7" name="mmprod_answer_input10435"/>
            <p:cNvPicPr>
              <a:picLocks noChangeAspect="1"/>
            </p:cNvPicPr>
            <p:nvPr>
              <p:custDataLst>
                <p:tags r:id="rId18"/>
              </p:custDataLst>
            </p:nvPr>
          </p:nvPicPr>
          <p:blipFill>
            <a:blip r:embed="rId29"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spTree>
    <p:custDataLst>
      <p:tags r:id="rId1"/>
    </p:custDataLst>
    <p:extLst>
      <p:ext uri="{BB962C8B-B14F-4D97-AF65-F5344CB8AC3E}">
        <p14:creationId xmlns:p14="http://schemas.microsoft.com/office/powerpoint/2010/main" val="41209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4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mtClean="0">
                <a:latin typeface="Franklin Gothic Medium" panose="020B0603020102020204" pitchFamily="34" charset="0"/>
              </a:rPr>
              <a:t>Safety Data Sheets:</a:t>
            </a:r>
            <a:endParaRPr lang="en-US">
              <a:latin typeface="Franklin Gothic Medium" panose="020B0603020102020204" pitchFamily="34" charset="0"/>
            </a:endParaRPr>
          </a:p>
        </p:txBody>
      </p:sp>
      <p:sp>
        <p:nvSpPr>
          <p:cNvPr id="2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2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2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2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2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2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2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32" name="mmprod_Button104"/>
          <p:cNvGrpSpPr/>
          <p:nvPr>
            <p:custDataLst>
              <p:tags r:id="rId10"/>
            </p:custDataLst>
          </p:nvPr>
        </p:nvGrpSpPr>
        <p:grpSpPr>
          <a:xfrm>
            <a:off x="6306820" y="4299965"/>
            <a:ext cx="1145540" cy="329184"/>
            <a:chOff x="6306820" y="4299965"/>
            <a:chExt cx="1145540" cy="329184"/>
          </a:xfrm>
        </p:grpSpPr>
        <p:sp>
          <p:nvSpPr>
            <p:cNvPr id="30" name="mmprod_ButtonShape104"/>
            <p:cNvSpPr/>
            <p:nvPr>
              <p:custDataLst>
                <p:tags r:id="rId31"/>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1" name="mmprod_ButtonText105"/>
            <p:cNvSpPr/>
            <p:nvPr>
              <p:custDataLst>
                <p:tags r:id="rId32"/>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a:solidFill>
                  <a:srgbClr val="2B333C"/>
                </a:solidFill>
                <a:latin typeface="Franklin Gothic Medium" panose="020B0603020102020204" pitchFamily="34" charset="0"/>
              </a:endParaRPr>
            </a:p>
          </p:txBody>
        </p:sp>
      </p:grpSp>
      <p:grpSp>
        <p:nvGrpSpPr>
          <p:cNvPr id="35" name="mmprod_Button106"/>
          <p:cNvGrpSpPr/>
          <p:nvPr>
            <p:custDataLst>
              <p:tags r:id="rId11"/>
            </p:custDataLst>
          </p:nvPr>
        </p:nvGrpSpPr>
        <p:grpSpPr>
          <a:xfrm>
            <a:off x="7541260" y="4299965"/>
            <a:ext cx="1145540" cy="329184"/>
            <a:chOff x="7541260" y="4299965"/>
            <a:chExt cx="1145540" cy="329184"/>
          </a:xfrm>
        </p:grpSpPr>
        <p:sp>
          <p:nvSpPr>
            <p:cNvPr id="33" name="mmprod_ButtonShape106"/>
            <p:cNvSpPr/>
            <p:nvPr>
              <p:custDataLst>
                <p:tags r:id="rId29"/>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34" name="mmprod_ButtonText107"/>
            <p:cNvSpPr/>
            <p:nvPr>
              <p:custDataLst>
                <p:tags r:id="rId30"/>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a:solidFill>
                  <a:srgbClr val="2B333C"/>
                </a:solidFill>
                <a:latin typeface="Franklin Gothic Medium" panose="020B0603020102020204" pitchFamily="34" charset="0"/>
              </a:endParaRPr>
            </a:p>
          </p:txBody>
        </p:sp>
      </p:grpSp>
      <p:sp>
        <p:nvSpPr>
          <p:cNvPr id="64"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441"/>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26"/>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27"/>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Have 16 sections</a:t>
              </a:r>
              <a:endParaRPr lang="en-US" sz="2400">
                <a:latin typeface="Franklin Gothic Medium" panose="020B0603020102020204" pitchFamily="34" charset="0"/>
              </a:endParaRPr>
            </a:p>
          </p:txBody>
        </p:sp>
        <p:pic>
          <p:nvPicPr>
            <p:cNvPr id="3" name="mmprod_answer_input1044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443"/>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23"/>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24"/>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Must be in English and French</a:t>
              </a:r>
              <a:endParaRPr lang="en-US" sz="2400">
                <a:latin typeface="Franklin Gothic Medium" panose="020B0603020102020204" pitchFamily="34" charset="0"/>
              </a:endParaRPr>
            </a:p>
          </p:txBody>
        </p:sp>
        <p:pic>
          <p:nvPicPr>
            <p:cNvPr id="7" name="mmprod_answer_input1044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grpSp>
        <p:nvGrpSpPr>
          <p:cNvPr id="12" name="mmprod_answer10445"/>
          <p:cNvGrpSpPr/>
          <p:nvPr>
            <p:custDataLst>
              <p:tags r:id="rId15"/>
            </p:custDataLst>
          </p:nvPr>
        </p:nvGrpSpPr>
        <p:grpSpPr>
          <a:xfrm>
            <a:off x="641350" y="2030730"/>
            <a:ext cx="5723890" cy="731520"/>
            <a:chOff x="641350" y="2030730"/>
            <a:chExt cx="5723890" cy="731520"/>
          </a:xfrm>
        </p:grpSpPr>
        <p:sp>
          <p:nvSpPr>
            <p:cNvPr id="14" name="mmprod_s2_1043"/>
            <p:cNvSpPr txBox="1"/>
            <p:nvPr>
              <p:custDataLst>
                <p:tags r:id="rId20"/>
              </p:custDataLst>
            </p:nvPr>
          </p:nvSpPr>
          <p:spPr>
            <a:xfrm>
              <a:off x="1016000" y="2030730"/>
              <a:ext cx="417513"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C) </a:t>
              </a:r>
              <a:endParaRPr lang="en-US" sz="2400">
                <a:latin typeface="Franklin Gothic Medium" panose="020B0603020102020204" pitchFamily="34" charset="0"/>
              </a:endParaRPr>
            </a:p>
          </p:txBody>
        </p:sp>
        <p:sp>
          <p:nvSpPr>
            <p:cNvPr id="15" name="mmprod_s1_1023"/>
            <p:cNvSpPr txBox="1"/>
            <p:nvPr>
              <p:custDataLst>
                <p:tags r:id="rId21"/>
              </p:custDataLst>
            </p:nvPr>
          </p:nvSpPr>
          <p:spPr>
            <a:xfrm>
              <a:off x="1435100" y="2030730"/>
              <a:ext cx="4930140" cy="7315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Must be updated within 90 days of any changes</a:t>
              </a:r>
              <a:endParaRPr lang="en-US" sz="2400">
                <a:latin typeface="Franklin Gothic Medium" panose="020B0603020102020204" pitchFamily="34" charset="0"/>
              </a:endParaRPr>
            </a:p>
          </p:txBody>
        </p:sp>
        <p:pic>
          <p:nvPicPr>
            <p:cNvPr id="11" name="mmprod_answer_input10445"/>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111349"/>
              <a:ext cx="205646" cy="204522"/>
            </a:xfrm>
            <a:prstGeom prst="rect">
              <a:avLst/>
            </a:prstGeom>
          </p:spPr>
        </p:pic>
      </p:grpSp>
      <p:grpSp>
        <p:nvGrpSpPr>
          <p:cNvPr id="16" name="mmprod_answer10447"/>
          <p:cNvGrpSpPr/>
          <p:nvPr>
            <p:custDataLst>
              <p:tags r:id="rId16"/>
            </p:custDataLst>
          </p:nvPr>
        </p:nvGrpSpPr>
        <p:grpSpPr>
          <a:xfrm>
            <a:off x="641350" y="2903220"/>
            <a:ext cx="5723890" cy="365760"/>
            <a:chOff x="641350" y="2903220"/>
            <a:chExt cx="5723890" cy="365760"/>
          </a:xfrm>
        </p:grpSpPr>
        <p:sp>
          <p:nvSpPr>
            <p:cNvPr id="19" name="mmprod_s2_1044"/>
            <p:cNvSpPr txBox="1"/>
            <p:nvPr>
              <p:custDataLst>
                <p:tags r:id="rId17"/>
              </p:custDataLst>
            </p:nvPr>
          </p:nvSpPr>
          <p:spPr>
            <a:xfrm>
              <a:off x="1016000" y="2903220"/>
              <a:ext cx="44132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D) </a:t>
              </a:r>
              <a:endParaRPr lang="en-US" sz="2400">
                <a:latin typeface="Franklin Gothic Medium" panose="020B0603020102020204" pitchFamily="34" charset="0"/>
              </a:endParaRPr>
            </a:p>
          </p:txBody>
        </p:sp>
        <p:sp>
          <p:nvSpPr>
            <p:cNvPr id="20" name="mmprod_s1_1024"/>
            <p:cNvSpPr txBox="1"/>
            <p:nvPr>
              <p:custDataLst>
                <p:tags r:id="rId18"/>
              </p:custDataLst>
            </p:nvPr>
          </p:nvSpPr>
          <p:spPr>
            <a:xfrm>
              <a:off x="1460500" y="2903220"/>
              <a:ext cx="4904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All the above</a:t>
              </a:r>
              <a:endParaRPr lang="en-US" sz="2400">
                <a:latin typeface="Franklin Gothic Medium" panose="020B0603020102020204" pitchFamily="34" charset="0"/>
              </a:endParaRPr>
            </a:p>
          </p:txBody>
        </p:sp>
        <p:pic>
          <p:nvPicPr>
            <p:cNvPr id="13" name="mmprod_answer_input1044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83839"/>
              <a:ext cx="205646" cy="204522"/>
            </a:xfrm>
            <a:prstGeom prst="rect">
              <a:avLst/>
            </a:prstGeom>
          </p:spPr>
        </p:pic>
      </p:grpSp>
    </p:spTree>
    <p:custDataLst>
      <p:tags r:id="rId1"/>
    </p:custDataLst>
    <p:extLst>
      <p:ext uri="{BB962C8B-B14F-4D97-AF65-F5344CB8AC3E}">
        <p14:creationId xmlns:p14="http://schemas.microsoft.com/office/powerpoint/2010/main" val="32589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64"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US" sz="2300" smtClean="0">
                <a:latin typeface="Franklin Gothic Medium" panose="020B0603020102020204" pitchFamily="34" charset="0"/>
              </a:rPr>
              <a:t>The lower (smaller) the category number  assigned to a hazard class the less hazardous the chemical is. </a:t>
            </a:r>
            <a:endParaRPr lang="en-US" sz="2300">
              <a:latin typeface="Franklin Gothic Medium" panose="020B0603020102020204" pitchFamily="34" charset="0"/>
            </a:endParaRPr>
          </a:p>
        </p:txBody>
      </p:sp>
      <p:sp>
        <p:nvSpPr>
          <p:cNvPr id="13" name="mmprod_feedback_7000"/>
          <p:cNvSpPr/>
          <p:nvPr>
            <p:custDataLst>
              <p:tags r:id="rId3"/>
            </p:custDataLst>
          </p:nvPr>
        </p:nvSpPr>
        <p:spPr>
          <a:xfrm>
            <a:off x="8686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Correct - Click anywhere to continue.</a:t>
            </a:r>
            <a:endParaRPr lang="en-US">
              <a:latin typeface="Franklin Gothic Medium" panose="020B0603020102020204" pitchFamily="34" charset="0"/>
            </a:endParaRPr>
          </a:p>
        </p:txBody>
      </p:sp>
      <p:sp>
        <p:nvSpPr>
          <p:cNvPr id="14" name="mmprod_feedback_7002"/>
          <p:cNvSpPr/>
          <p:nvPr>
            <p:custDataLst>
              <p:tags r:id="rId4"/>
            </p:custDataLst>
          </p:nvPr>
        </p:nvSpPr>
        <p:spPr>
          <a:xfrm>
            <a:off x="4983480" y="334898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Incorrect - Click anywhere to continue.</a:t>
            </a:r>
            <a:endParaRPr lang="en-US">
              <a:latin typeface="Franklin Gothic Medium" panose="020B0603020102020204" pitchFamily="34" charset="0"/>
            </a:endParaRPr>
          </a:p>
        </p:txBody>
      </p:sp>
      <p:sp>
        <p:nvSpPr>
          <p:cNvPr id="15" name="mmprod_feedback_7009"/>
          <p:cNvSpPr/>
          <p:nvPr>
            <p:custDataLst>
              <p:tags r:id="rId5"/>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answered this correctly!</a:t>
            </a:r>
            <a:endParaRPr lang="en-US">
              <a:latin typeface="Franklin Gothic Medium" panose="020B0603020102020204" pitchFamily="34" charset="0"/>
            </a:endParaRPr>
          </a:p>
        </p:txBody>
      </p:sp>
      <p:sp>
        <p:nvSpPr>
          <p:cNvPr id="16" name="mmprod_feedback_7006"/>
          <p:cNvSpPr/>
          <p:nvPr>
            <p:custDataLst>
              <p:tags r:id="rId6"/>
            </p:custDataLst>
          </p:nvPr>
        </p:nvSpPr>
        <p:spPr>
          <a:xfrm>
            <a:off x="2514600" y="371474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Your answer:</a:t>
            </a:r>
            <a:endParaRPr lang="en-US">
              <a:latin typeface="Franklin Gothic Medium" panose="020B0603020102020204" pitchFamily="34" charset="0"/>
            </a:endParaRPr>
          </a:p>
        </p:txBody>
      </p:sp>
      <p:sp>
        <p:nvSpPr>
          <p:cNvPr id="17" name="mmprod_feedback_7010"/>
          <p:cNvSpPr/>
          <p:nvPr>
            <p:custDataLst>
              <p:tags r:id="rId7"/>
            </p:custDataLst>
          </p:nvPr>
        </p:nvSpPr>
        <p:spPr>
          <a:xfrm>
            <a:off x="2514600" y="4263389"/>
            <a:ext cx="658368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panose="020B0603020102020204" pitchFamily="34" charset="0"/>
              </a:rPr>
              <a:t>The correct answer is:</a:t>
            </a:r>
            <a:endParaRPr lang="en-US">
              <a:latin typeface="Franklin Gothic Medium" panose="020B0603020102020204" pitchFamily="34" charset="0"/>
            </a:endParaRPr>
          </a:p>
        </p:txBody>
      </p:sp>
      <p:sp>
        <p:nvSpPr>
          <p:cNvPr id="18" name="mmprod_feedback_7011"/>
          <p:cNvSpPr/>
          <p:nvPr>
            <p:custDataLst>
              <p:tags r:id="rId8"/>
            </p:custDataLst>
          </p:nvPr>
        </p:nvSpPr>
        <p:spPr>
          <a:xfrm>
            <a:off x="2514600" y="3989069"/>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did not answer this question completely</a:t>
            </a:r>
            <a:endParaRPr lang="en-US">
              <a:latin typeface="Franklin Gothic Medium" panose="020B0603020102020204" pitchFamily="34" charset="0"/>
            </a:endParaRPr>
          </a:p>
        </p:txBody>
      </p:sp>
      <p:sp>
        <p:nvSpPr>
          <p:cNvPr id="19" name="mmprod_feedback_7007"/>
          <p:cNvSpPr/>
          <p:nvPr>
            <p:custDataLst>
              <p:tags r:id="rId9"/>
            </p:custDataLst>
          </p:nvPr>
        </p:nvSpPr>
        <p:spPr>
          <a:xfrm>
            <a:off x="2679192" y="4318253"/>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You must answer the question before continuing.</a:t>
            </a:r>
            <a:endParaRPr lang="en-US">
              <a:latin typeface="Franklin Gothic Medium" panose="020B0603020102020204" pitchFamily="34" charset="0"/>
            </a:endParaRPr>
          </a:p>
        </p:txBody>
      </p:sp>
      <p:grpSp>
        <p:nvGrpSpPr>
          <p:cNvPr id="22" name="mmprod_Button104"/>
          <p:cNvGrpSpPr/>
          <p:nvPr>
            <p:custDataLst>
              <p:tags r:id="rId10"/>
            </p:custDataLst>
          </p:nvPr>
        </p:nvGrpSpPr>
        <p:grpSpPr>
          <a:xfrm>
            <a:off x="6306820" y="4299965"/>
            <a:ext cx="1145540" cy="329184"/>
            <a:chOff x="6306820" y="4299965"/>
            <a:chExt cx="1145540" cy="329184"/>
          </a:xfrm>
        </p:grpSpPr>
        <p:sp>
          <p:nvSpPr>
            <p:cNvPr id="20" name="mmprod_ButtonShape104"/>
            <p:cNvSpPr/>
            <p:nvPr>
              <p:custDataLst>
                <p:tags r:id="rId23"/>
              </p:custDataLst>
            </p:nvPr>
          </p:nvSpPr>
          <p:spPr>
            <a:xfrm>
              <a:off x="630682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1" name="mmprod_ButtonText105"/>
            <p:cNvSpPr/>
            <p:nvPr>
              <p:custDataLst>
                <p:tags r:id="rId24"/>
              </p:custDataLst>
            </p:nvPr>
          </p:nvSpPr>
          <p:spPr>
            <a:xfrm>
              <a:off x="633222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Submit</a:t>
              </a:r>
              <a:endParaRPr lang="en-US" sz="1400" dirty="0">
                <a:solidFill>
                  <a:srgbClr val="2B333C"/>
                </a:solidFill>
                <a:latin typeface="Franklin Gothic Medium" panose="020B0603020102020204" pitchFamily="34" charset="0"/>
              </a:endParaRPr>
            </a:p>
          </p:txBody>
        </p:sp>
      </p:grpSp>
      <p:grpSp>
        <p:nvGrpSpPr>
          <p:cNvPr id="25" name="mmprod_Button106"/>
          <p:cNvGrpSpPr/>
          <p:nvPr>
            <p:custDataLst>
              <p:tags r:id="rId11"/>
            </p:custDataLst>
          </p:nvPr>
        </p:nvGrpSpPr>
        <p:grpSpPr>
          <a:xfrm>
            <a:off x="7541260" y="4299965"/>
            <a:ext cx="1145540" cy="329184"/>
            <a:chOff x="7541260" y="4299965"/>
            <a:chExt cx="1145540" cy="329184"/>
          </a:xfrm>
        </p:grpSpPr>
        <p:sp>
          <p:nvSpPr>
            <p:cNvPr id="23" name="mmprod_ButtonShape106"/>
            <p:cNvSpPr/>
            <p:nvPr>
              <p:custDataLst>
                <p:tags r:id="rId21"/>
              </p:custDataLst>
            </p:nvPr>
          </p:nvSpPr>
          <p:spPr>
            <a:xfrm>
              <a:off x="7541260" y="4299965"/>
              <a:ext cx="11455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atin typeface="Franklin Gothic Medium" panose="020B0603020102020204" pitchFamily="34" charset="0"/>
              </a:endParaRPr>
            </a:p>
          </p:txBody>
        </p:sp>
        <p:sp>
          <p:nvSpPr>
            <p:cNvPr id="24" name="mmprod_ButtonText107"/>
            <p:cNvSpPr/>
            <p:nvPr>
              <p:custDataLst>
                <p:tags r:id="rId22"/>
              </p:custDataLst>
            </p:nvPr>
          </p:nvSpPr>
          <p:spPr>
            <a:xfrm>
              <a:off x="7566660" y="4325365"/>
              <a:ext cx="10947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smtClean="0">
                  <a:solidFill>
                    <a:srgbClr val="2B333C"/>
                  </a:solidFill>
                  <a:latin typeface="Franklin Gothic Medium" panose="020B0603020102020204" pitchFamily="34" charset="0"/>
                </a:rPr>
                <a:t>Clear</a:t>
              </a:r>
              <a:endParaRPr lang="en-US" sz="1400" dirty="0">
                <a:solidFill>
                  <a:srgbClr val="2B333C"/>
                </a:solidFill>
                <a:latin typeface="Franklin Gothic Medium" panose="020B0603020102020204" pitchFamily="34" charset="0"/>
              </a:endParaRPr>
            </a:p>
          </p:txBody>
        </p:sp>
      </p:grpSp>
      <p:sp>
        <p:nvSpPr>
          <p:cNvPr id="40" name="mmprod_feedback_7004"/>
          <p:cNvSpPr/>
          <p:nvPr>
            <p:custDataLst>
              <p:tags r:id="rId12"/>
            </p:custDataLst>
          </p:nvPr>
        </p:nvSpPr>
        <p:spPr>
          <a:xfrm>
            <a:off x="2596896" y="4153661"/>
            <a:ext cx="3291840" cy="54864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panose="020B0603020102020204" pitchFamily="34" charset="0"/>
              </a:rPr>
              <a:t>Try again.</a:t>
            </a:r>
            <a:endParaRPr lang="en-US">
              <a:latin typeface="Franklin Gothic Medium" panose="020B0603020102020204" pitchFamily="34" charset="0"/>
            </a:endParaRPr>
          </a:p>
        </p:txBody>
      </p:sp>
      <p:grpSp>
        <p:nvGrpSpPr>
          <p:cNvPr id="6" name="mmprod_answer10453"/>
          <p:cNvGrpSpPr/>
          <p:nvPr>
            <p:custDataLst>
              <p:tags r:id="rId13"/>
            </p:custDataLst>
          </p:nvPr>
        </p:nvGrpSpPr>
        <p:grpSpPr>
          <a:xfrm>
            <a:off x="641350" y="1017270"/>
            <a:ext cx="5723890" cy="365760"/>
            <a:chOff x="641350" y="1017270"/>
            <a:chExt cx="5723890" cy="365760"/>
          </a:xfrm>
        </p:grpSpPr>
        <p:sp>
          <p:nvSpPr>
            <p:cNvPr id="4" name="mmprod_s2_1041"/>
            <p:cNvSpPr txBox="1"/>
            <p:nvPr>
              <p:custDataLst>
                <p:tags r:id="rId18"/>
              </p:custDataLst>
            </p:nvPr>
          </p:nvSpPr>
          <p:spPr>
            <a:xfrm>
              <a:off x="1016000" y="1017270"/>
              <a:ext cx="42545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A) </a:t>
              </a:r>
              <a:endParaRPr lang="en-US" sz="2400">
                <a:latin typeface="Franklin Gothic Medium" panose="020B0603020102020204" pitchFamily="34" charset="0"/>
              </a:endParaRPr>
            </a:p>
          </p:txBody>
        </p:sp>
        <p:sp>
          <p:nvSpPr>
            <p:cNvPr id="5" name="mmprod_s1_1021"/>
            <p:cNvSpPr txBox="1"/>
            <p:nvPr>
              <p:custDataLst>
                <p:tags r:id="rId19"/>
              </p:custDataLst>
            </p:nvPr>
          </p:nvSpPr>
          <p:spPr>
            <a:xfrm>
              <a:off x="1447800" y="101727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True</a:t>
              </a:r>
              <a:endParaRPr lang="en-US" sz="2400">
                <a:latin typeface="Franklin Gothic Medium" panose="020B0603020102020204" pitchFamily="34" charset="0"/>
              </a:endParaRPr>
            </a:p>
          </p:txBody>
        </p:sp>
        <p:pic>
          <p:nvPicPr>
            <p:cNvPr id="3" name="mmprod_answer_input10453"/>
            <p:cNvPicPr>
              <a:picLocks noChangeAspect="1"/>
            </p:cNvPicPr>
            <p:nvPr>
              <p:custDataLst>
                <p:tags r:id="rId20"/>
              </p:custDataLst>
            </p:nvPr>
          </p:nvPicPr>
          <p:blipFill>
            <a:blip r:embed="rId26" cstate="print">
              <a:extLst>
                <a:ext uri="{28A0092B-C50C-407E-A947-70E740481C1C}">
                  <a14:useLocalDpi xmlns:a14="http://schemas.microsoft.com/office/drawing/2010/main" val="0"/>
                </a:ext>
              </a:extLst>
            </a:blip>
            <a:stretch>
              <a:fillRect/>
            </a:stretch>
          </p:blipFill>
          <p:spPr>
            <a:xfrm>
              <a:off x="641350" y="1097889"/>
              <a:ext cx="205646" cy="204522"/>
            </a:xfrm>
            <a:prstGeom prst="rect">
              <a:avLst/>
            </a:prstGeom>
          </p:spPr>
        </p:pic>
      </p:grpSp>
      <p:grpSp>
        <p:nvGrpSpPr>
          <p:cNvPr id="8" name="mmprod_answer10455"/>
          <p:cNvGrpSpPr/>
          <p:nvPr>
            <p:custDataLst>
              <p:tags r:id="rId14"/>
            </p:custDataLst>
          </p:nvPr>
        </p:nvGrpSpPr>
        <p:grpSpPr>
          <a:xfrm>
            <a:off x="641350" y="1524000"/>
            <a:ext cx="5723890" cy="365760"/>
            <a:chOff x="641350" y="1524000"/>
            <a:chExt cx="5723890" cy="365760"/>
          </a:xfrm>
        </p:grpSpPr>
        <p:sp>
          <p:nvSpPr>
            <p:cNvPr id="9" name="mmprod_s2_1042"/>
            <p:cNvSpPr txBox="1"/>
            <p:nvPr>
              <p:custDataLst>
                <p:tags r:id="rId15"/>
              </p:custDataLst>
            </p:nvPr>
          </p:nvSpPr>
          <p:spPr>
            <a:xfrm>
              <a:off x="1016000" y="1524000"/>
              <a:ext cx="427038"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smtClean="0">
                  <a:latin typeface="Franklin Gothic Medium" panose="020B0603020102020204" pitchFamily="34" charset="0"/>
                </a:rPr>
                <a:t>B) </a:t>
              </a:r>
              <a:endParaRPr lang="en-US" sz="2400">
                <a:latin typeface="Franklin Gothic Medium" panose="020B0603020102020204" pitchFamily="34" charset="0"/>
              </a:endParaRPr>
            </a:p>
          </p:txBody>
        </p:sp>
        <p:sp>
          <p:nvSpPr>
            <p:cNvPr id="10" name="mmprod_s1_1022"/>
            <p:cNvSpPr txBox="1"/>
            <p:nvPr>
              <p:custDataLst>
                <p:tags r:id="rId16"/>
              </p:custDataLst>
            </p:nvPr>
          </p:nvSpPr>
          <p:spPr>
            <a:xfrm>
              <a:off x="1447800" y="1524000"/>
              <a:ext cx="49174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smtClean="0">
                  <a:latin typeface="Franklin Gothic Medium" panose="020B0603020102020204" pitchFamily="34" charset="0"/>
                </a:rPr>
                <a:t>False</a:t>
              </a:r>
              <a:endParaRPr lang="en-US" sz="2400">
                <a:latin typeface="Franklin Gothic Medium" panose="020B0603020102020204" pitchFamily="34" charset="0"/>
              </a:endParaRPr>
            </a:p>
          </p:txBody>
        </p:sp>
        <p:pic>
          <p:nvPicPr>
            <p:cNvPr id="7" name="mmprod_answer_input10455"/>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a:off x="641350" y="1604619"/>
              <a:ext cx="205646" cy="204522"/>
            </a:xfrm>
            <a:prstGeom prst="rect">
              <a:avLst/>
            </a:prstGeom>
          </p:spPr>
        </p:pic>
      </p:grpSp>
    </p:spTree>
    <p:custDataLst>
      <p:tags r:id="rId1"/>
    </p:custDataLst>
    <p:extLst>
      <p:ext uri="{BB962C8B-B14F-4D97-AF65-F5344CB8AC3E}">
        <p14:creationId xmlns:p14="http://schemas.microsoft.com/office/powerpoint/2010/main" val="11685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40"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05978"/>
            <a:ext cx="8229600" cy="70842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b">
            <a:noAutofit/>
          </a:bodyPr>
          <a:lstStyle/>
          <a:p>
            <a:r>
              <a:rPr lang="en-CA" smtClean="0">
                <a:latin typeface="Franklin Gothic Medium"/>
              </a:rPr>
              <a:t>Quiz</a:t>
            </a:r>
            <a:endParaRPr lang="en-CA">
              <a:latin typeface="Franklin Gothic Medium"/>
            </a:endParaRPr>
          </a:p>
        </p:txBody>
      </p:sp>
      <p:graphicFrame>
        <p:nvGraphicFramePr>
          <p:cNvPr id="3" name="mmprod_scoring_101"/>
          <p:cNvGraphicFramePr>
            <a:graphicFrameLocks noGrp="1"/>
          </p:cNvGraphicFramePr>
          <p:nvPr>
            <p:custDataLst>
              <p:tags r:id="rId3"/>
            </p:custDataLst>
            <p:extLst>
              <p:ext uri="{D42A27DB-BD31-4B8C-83A1-F6EECF244321}">
                <p14:modId xmlns:p14="http://schemas.microsoft.com/office/powerpoint/2010/main" val="3797564437"/>
              </p:ext>
            </p:extLst>
          </p:nvPr>
        </p:nvGraphicFramePr>
        <p:xfrm>
          <a:off x="457200" y="971551"/>
          <a:ext cx="8229600" cy="2181858"/>
        </p:xfrm>
        <a:graphic>
          <a:graphicData uri="http://schemas.openxmlformats.org/drawingml/2006/table">
            <a:tbl>
              <a:tblPr firstRow="1" bandRow="1">
                <a:tableStyleId>{5C22544A-7EE6-4342-B048-85BDC9FD1C3A}</a:tableStyleId>
              </a:tblPr>
              <a:tblGrid>
                <a:gridCol w="2468880"/>
                <a:gridCol w="5760720"/>
              </a:tblGrid>
              <a:tr h="727286">
                <a:tc>
                  <a:txBody>
                    <a:bodyPr/>
                    <a:lstStyle/>
                    <a:p>
                      <a:pPr algn="r"/>
                      <a:r>
                        <a:rPr lang="en-CA" sz="1900" b="1" smtClean="0">
                          <a:latin typeface="Franklin Gothic Book"/>
                        </a:rPr>
                        <a:t>Your Score</a:t>
                      </a:r>
                      <a:endParaRPr lang="en-CA" sz="1900" b="1">
                        <a:latin typeface="Franklin Gothic Book"/>
                      </a:endParaRPr>
                    </a:p>
                  </a:txBody>
                  <a:tcPr/>
                </a:tc>
                <a:tc>
                  <a:txBody>
                    <a:bodyPr/>
                    <a:lstStyle/>
                    <a:p>
                      <a:pPr algn="l"/>
                      <a:r>
                        <a:rPr lang="en-CA" sz="1900" b="0" smtClean="0">
                          <a:latin typeface="Franklin Gothic Book"/>
                        </a:rPr>
                        <a:t>{score}</a:t>
                      </a:r>
                      <a:endParaRPr lang="en-CA" sz="1900" b="0">
                        <a:latin typeface="Franklin Gothic Book"/>
                      </a:endParaRPr>
                    </a:p>
                  </a:txBody>
                  <a:tcPr/>
                </a:tc>
              </a:tr>
              <a:tr h="727286">
                <a:tc>
                  <a:txBody>
                    <a:bodyPr/>
                    <a:lstStyle/>
                    <a:p>
                      <a:pPr algn="r"/>
                      <a:r>
                        <a:rPr lang="en-CA" sz="1900" b="1" smtClean="0">
                          <a:latin typeface="Franklin Gothic Book"/>
                        </a:rPr>
                        <a:t>Max Score</a:t>
                      </a:r>
                      <a:endParaRPr lang="en-CA" sz="1900" b="1">
                        <a:latin typeface="Franklin Gothic Book"/>
                      </a:endParaRPr>
                    </a:p>
                  </a:txBody>
                  <a:tcPr/>
                </a:tc>
                <a:tc>
                  <a:txBody>
                    <a:bodyPr/>
                    <a:lstStyle/>
                    <a:p>
                      <a:pPr algn="l"/>
                      <a:r>
                        <a:rPr lang="en-CA" sz="1900" b="0" smtClean="0">
                          <a:latin typeface="Franklin Gothic Book"/>
                        </a:rPr>
                        <a:t>{max-score}</a:t>
                      </a:r>
                      <a:endParaRPr lang="en-CA" sz="1900" b="0">
                        <a:latin typeface="Franklin Gothic Book"/>
                      </a:endParaRPr>
                    </a:p>
                  </a:txBody>
                  <a:tcPr/>
                </a:tc>
              </a:tr>
              <a:tr h="727286">
                <a:tc>
                  <a:txBody>
                    <a:bodyPr/>
                    <a:lstStyle/>
                    <a:p>
                      <a:pPr algn="r"/>
                      <a:r>
                        <a:rPr lang="en-CA" sz="1900" b="1" smtClean="0">
                          <a:latin typeface="Franklin Gothic Book"/>
                        </a:rPr>
                        <a:t>Number of Quiz Attempts</a:t>
                      </a:r>
                      <a:endParaRPr lang="en-CA" sz="1900" b="1">
                        <a:latin typeface="Franklin Gothic Book"/>
                      </a:endParaRPr>
                    </a:p>
                  </a:txBody>
                  <a:tcPr/>
                </a:tc>
                <a:tc>
                  <a:txBody>
                    <a:bodyPr/>
                    <a:lstStyle/>
                    <a:p>
                      <a:pPr algn="l"/>
                      <a:r>
                        <a:rPr lang="en-CA" sz="1900" b="0" dirty="0" smtClean="0">
                          <a:latin typeface="Franklin Gothic Book"/>
                        </a:rPr>
                        <a:t>{total-attempts}</a:t>
                      </a:r>
                      <a:endParaRPr lang="en-CA" sz="1900" b="0" dirty="0">
                        <a:latin typeface="Franklin Gothic Book"/>
                      </a:endParaRPr>
                    </a:p>
                  </a:txBody>
                  <a:tcPr/>
                </a:tc>
              </a:tr>
            </a:tbl>
          </a:graphicData>
        </a:graphic>
      </p:graphicFrame>
      <p:sp>
        <p:nvSpPr>
          <p:cNvPr id="4" name="mmprod_feedback_7006"/>
          <p:cNvSpPr/>
          <p:nvPr>
            <p:custDataLst>
              <p:tags r:id="rId4"/>
            </p:custDataLst>
          </p:nvPr>
        </p:nvSpPr>
        <p:spPr>
          <a:xfrm>
            <a:off x="1691640" y="3348989"/>
            <a:ext cx="4937760" cy="82296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dirty="0" smtClean="0">
                <a:latin typeface="Franklin Gothic Medium"/>
              </a:rPr>
              <a:t>Question Feedback/</a:t>
            </a:r>
            <a:r>
              <a:rPr lang="en-CA" dirty="0" err="1" smtClean="0">
                <a:latin typeface="Franklin Gothic Medium"/>
              </a:rPr>
              <a:t>Revie</a:t>
            </a:r>
            <a:endParaRPr lang="en-CA" dirty="0" smtClean="0">
              <a:latin typeface="Franklin Gothic Medium"/>
            </a:endParaRPr>
          </a:p>
          <a:p>
            <a:pPr algn="ctr"/>
            <a:r>
              <a:rPr lang="en-CA" dirty="0" smtClean="0">
                <a:latin typeface="Franklin Gothic Medium"/>
              </a:rPr>
              <a:t>w Information Will Appear Here</a:t>
            </a:r>
            <a:endParaRPr lang="en-CA" dirty="0">
              <a:latin typeface="Franklin Gothic Medium"/>
            </a:endParaRPr>
          </a:p>
        </p:txBody>
      </p:sp>
      <p:grpSp>
        <p:nvGrpSpPr>
          <p:cNvPr id="7" name="mmprod_Button9007"/>
          <p:cNvGrpSpPr/>
          <p:nvPr>
            <p:custDataLst>
              <p:tags r:id="rId5"/>
            </p:custDataLst>
          </p:nvPr>
        </p:nvGrpSpPr>
        <p:grpSpPr>
          <a:xfrm>
            <a:off x="7452360" y="4299965"/>
            <a:ext cx="1234440" cy="329184"/>
            <a:chOff x="7452360" y="4299965"/>
            <a:chExt cx="1234440" cy="329184"/>
          </a:xfrm>
        </p:grpSpPr>
        <p:sp>
          <p:nvSpPr>
            <p:cNvPr id="5" name="mmprod_ButtonShape9007"/>
            <p:cNvSpPr/>
            <p:nvPr>
              <p:custDataLst>
                <p:tags r:id="rId9"/>
              </p:custDataLst>
            </p:nvPr>
          </p:nvSpPr>
          <p:spPr>
            <a:xfrm>
              <a:off x="7452360" y="4299965"/>
              <a:ext cx="12344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6" name="mmprod_ButtonText9008"/>
            <p:cNvSpPr/>
            <p:nvPr>
              <p:custDataLst>
                <p:tags r:id="rId10"/>
              </p:custDataLst>
            </p:nvPr>
          </p:nvSpPr>
          <p:spPr>
            <a:xfrm>
              <a:off x="7477760" y="4325365"/>
              <a:ext cx="11836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smtClean="0">
                  <a:solidFill>
                    <a:srgbClr val="2B333C"/>
                  </a:solidFill>
                  <a:latin typeface="Franklin Gothic Medium"/>
                </a:rPr>
                <a:t>Review Quiz</a:t>
              </a:r>
              <a:endParaRPr lang="en-CA" sz="1400">
                <a:solidFill>
                  <a:srgbClr val="2B333C"/>
                </a:solidFill>
                <a:latin typeface="Franklin Gothic Medium"/>
              </a:endParaRPr>
            </a:p>
          </p:txBody>
        </p:sp>
      </p:grpSp>
      <p:grpSp>
        <p:nvGrpSpPr>
          <p:cNvPr id="10" name="mmprod_Button9009"/>
          <p:cNvGrpSpPr/>
          <p:nvPr>
            <p:custDataLst>
              <p:tags r:id="rId6"/>
            </p:custDataLst>
          </p:nvPr>
        </p:nvGrpSpPr>
        <p:grpSpPr>
          <a:xfrm>
            <a:off x="6129020" y="4299965"/>
            <a:ext cx="1234440" cy="329184"/>
            <a:chOff x="6129020" y="4299965"/>
            <a:chExt cx="1234440" cy="329184"/>
          </a:xfrm>
        </p:grpSpPr>
        <p:sp>
          <p:nvSpPr>
            <p:cNvPr id="8" name="mmprod_ButtonShape9009"/>
            <p:cNvSpPr/>
            <p:nvPr>
              <p:custDataLst>
                <p:tags r:id="rId7"/>
              </p:custDataLst>
            </p:nvPr>
          </p:nvSpPr>
          <p:spPr>
            <a:xfrm>
              <a:off x="6129020" y="4299965"/>
              <a:ext cx="1234440" cy="329184"/>
            </a:xfrm>
            <a:prstGeom prst="roundRect">
              <a:avLst/>
            </a:prstGeom>
            <a:solidFill>
              <a:schemeClr val="lt1"/>
            </a:solidFill>
            <a:ln w="25400" cap="flat" cmpd="sng" algn="ctr">
              <a:solidFill>
                <a:schemeClr val="accent6"/>
              </a:solidFill>
              <a:prstDash val="solid"/>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CA" sz="1400">
                <a:latin typeface="Franklin Gothic Medium"/>
              </a:endParaRPr>
            </a:p>
          </p:txBody>
        </p:sp>
        <p:sp>
          <p:nvSpPr>
            <p:cNvPr id="9" name="mmprod_ButtonText9010"/>
            <p:cNvSpPr/>
            <p:nvPr>
              <p:custDataLst>
                <p:tags r:id="rId8"/>
              </p:custDataLst>
            </p:nvPr>
          </p:nvSpPr>
          <p:spPr>
            <a:xfrm>
              <a:off x="6154420" y="4325365"/>
              <a:ext cx="1183640" cy="278384"/>
            </a:xfrm>
            <a:prstGeom prst="roundRect">
              <a:avLst/>
            </a:prstGeom>
            <a:solidFill>
              <a:schemeClr val="lt1"/>
            </a:solidFill>
            <a:ln w="25400" cap="flat" cmpd="sng" algn="ctr">
              <a:solidFill>
                <a:schemeClr val="accent6"/>
              </a:solidFill>
              <a:prstDash val="solid"/>
            </a:ln>
            <a:effectLst/>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CA" sz="1400" dirty="0" smtClean="0">
                  <a:solidFill>
                    <a:srgbClr val="2B333C"/>
                  </a:solidFill>
                  <a:latin typeface="Franklin Gothic Medium"/>
                </a:rPr>
                <a:t>Continue</a:t>
              </a:r>
              <a:endParaRPr lang="en-CA" sz="1400" dirty="0">
                <a:solidFill>
                  <a:srgbClr val="2B333C"/>
                </a:solidFill>
                <a:latin typeface="Franklin Gothic Medium"/>
              </a:endParaRPr>
            </a:p>
          </p:txBody>
        </p:sp>
      </p:grpSp>
    </p:spTree>
    <p:custDataLst>
      <p:tags r:id="rId1"/>
    </p:custDataLst>
    <p:extLst>
      <p:ext uri="{BB962C8B-B14F-4D97-AF65-F5344CB8AC3E}">
        <p14:creationId xmlns:p14="http://schemas.microsoft.com/office/powerpoint/2010/main" val="3365058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custDataLst>
              <p:tags r:id="rId2"/>
            </p:custDataLst>
          </p:nvPr>
        </p:nvSpPr>
        <p:spPr>
          <a:xfrm>
            <a:off x="1400175" y="1809750"/>
            <a:ext cx="6324600" cy="1219200"/>
          </a:xfrm>
          <a:prstGeom prst="roundRect">
            <a:avLst>
              <a:gd name="adj" fmla="val 5729"/>
            </a:avLst>
          </a:prstGeom>
          <a:solidFill>
            <a:srgbClr val="FFFFFF"/>
          </a:solidFill>
          <a:ln w="9525">
            <a:solidFill>
              <a:srgbClr val="F3B7B7"/>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custDataLst>
              <p:tags r:id="rId3"/>
            </p:custDataLst>
          </p:nvPr>
        </p:nvSpPr>
        <p:spPr>
          <a:xfrm>
            <a:off x="1447800" y="1890921"/>
            <a:ext cx="6248400" cy="1061829"/>
          </a:xfrm>
          <a:prstGeom prst="rect">
            <a:avLst/>
          </a:prstGeom>
          <a:noFill/>
        </p:spPr>
        <p:txBody>
          <a:bodyPr wrap="square" rtlCol="0">
            <a:spAutoFit/>
          </a:bodyPr>
          <a:lstStyle/>
          <a:p>
            <a:pPr algn="ctr"/>
            <a:r>
              <a:rPr lang="en-CA" sz="21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module, click the confirm button below to </a:t>
            </a:r>
            <a:r>
              <a:rPr lang="en-CA" sz="2100" dirty="0">
                <a:solidFill>
                  <a:srgbClr val="FF0000"/>
                </a:solidFill>
                <a:latin typeface="Segoe UI" panose="020B0502040204020203" pitchFamily="34" charset="0"/>
                <a:ea typeface="Segoe UI" panose="020B0502040204020203" pitchFamily="34" charset="0"/>
                <a:cs typeface="Segoe UI" panose="020B0502040204020203" pitchFamily="34" charset="0"/>
              </a:rPr>
              <a:t>submit the certificate of completion to our database.</a:t>
            </a:r>
          </a:p>
        </p:txBody>
      </p:sp>
      <p:sp>
        <p:nvSpPr>
          <p:cNvPr id="5" name="TextBox 4"/>
          <p:cNvSpPr txBox="1"/>
          <p:nvPr>
            <p:custDataLst>
              <p:tags r:id="rId4"/>
            </p:custDataLst>
          </p:nvPr>
        </p:nvSpPr>
        <p:spPr>
          <a:xfrm>
            <a:off x="1219200" y="666750"/>
            <a:ext cx="6705600" cy="1107996"/>
          </a:xfrm>
          <a:prstGeom prst="rect">
            <a:avLst/>
          </a:prstGeom>
          <a:noFill/>
        </p:spPr>
        <p:txBody>
          <a:bodyPr wrap="square" rtlCol="0">
            <a:spAutoFit/>
          </a:bodyPr>
          <a:lstStyle/>
          <a:p>
            <a:pPr algn="ctr"/>
            <a:r>
              <a:rPr lang="en-CA" sz="66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endParaRPr lang="en-CA" sz="66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a:hlinkClick r:id="rId8"/>
          </p:cNvPr>
          <p:cNvSpPr/>
          <p:nvPr>
            <p:custDataLst>
              <p:tags r:id="rId5"/>
            </p:custDataLst>
          </p:nvPr>
        </p:nvSpPr>
        <p:spPr>
          <a:xfrm>
            <a:off x="3214687" y="3257550"/>
            <a:ext cx="2714625" cy="685800"/>
          </a:xfrm>
          <a:prstGeom prst="rect">
            <a:avLst/>
          </a:prstGeom>
          <a:solidFill>
            <a:srgbClr val="DE0000"/>
          </a:solidFill>
          <a:ln w="19050" cap="flat" cmpd="sng" algn="ctr">
            <a:solidFill>
              <a:srgbClr val="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solidFill>
                  <a:srgbClr val="FFFFFF"/>
                </a:solidFill>
                <a:latin typeface="Arial" panose="020B0604020202020204" pitchFamily="34" charset="0"/>
                <a:cs typeface="Arial" panose="020B0604020202020204" pitchFamily="34" charset="0"/>
              </a:rPr>
              <a:t>CONFIRM</a:t>
            </a:r>
            <a:endParaRPr lang="en-CA" sz="4000" b="1" dirty="0">
              <a:solidFill>
                <a:srgbClr val="FFFFF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8549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95400" y="285750"/>
            <a:ext cx="6400800" cy="425054"/>
          </a:xfrm>
        </p:spPr>
        <p:txBody>
          <a:bodyPr>
            <a:noAutofit/>
          </a:bodyPr>
          <a:lstStyle/>
          <a:p>
            <a:pPr algn="ctr"/>
            <a:r>
              <a:rPr lang="en-CA" sz="4000" dirty="0">
                <a:solidFill>
                  <a:schemeClr val="tx1"/>
                </a:solidFill>
              </a:rPr>
              <a:t>WHMIS 2015 Pictograms</a:t>
            </a:r>
            <a:endParaRPr lang="en-US" sz="4000" dirty="0">
              <a:solidFill>
                <a:schemeClr val="tx1"/>
              </a:solidFill>
            </a:endParaRPr>
          </a:p>
        </p:txBody>
      </p:sp>
      <p:pic>
        <p:nvPicPr>
          <p:cNvPr id="6" name="Picture Placeholder 5"/>
          <p:cNvPicPr>
            <a:picLocks noGrp="1" noChangeAspect="1"/>
          </p:cNvPicPr>
          <p:nvPr>
            <p:ph type="pic" idx="1"/>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048000" y="819150"/>
            <a:ext cx="2595354" cy="3689182"/>
          </a:xfrm>
          <a:prstGeom prst="rect">
            <a:avLst/>
          </a:prstGeom>
          <a:ln>
            <a:noFill/>
          </a:ln>
          <a:effectLst>
            <a:outerShdw blurRad="76200" dir="13500000" sy="23000" kx="1200000" algn="br" rotWithShape="0">
              <a:prstClr val="black">
                <a:alpha val="20000"/>
              </a:prstClr>
            </a:outerShdw>
            <a:softEdge rad="1125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231340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05978"/>
            <a:ext cx="8229600" cy="708422"/>
          </a:xfrm>
        </p:spPr>
        <p:txBody>
          <a:bodyPr/>
          <a:lstStyle/>
          <a:p>
            <a:r>
              <a:rPr lang="en-CA" b="1" dirty="0">
                <a:solidFill>
                  <a:schemeClr val="tx1"/>
                </a:solidFill>
              </a:rPr>
              <a:t>Pictograms</a:t>
            </a:r>
            <a:endParaRPr lang="en-US" b="1" dirty="0">
              <a:solidFill>
                <a:schemeClr val="tx1"/>
              </a:solidFill>
            </a:endParaRPr>
          </a:p>
        </p:txBody>
      </p:sp>
      <p:sp>
        <p:nvSpPr>
          <p:cNvPr id="13" name="Content Placeholder 12"/>
          <p:cNvSpPr>
            <a:spLocks noGrp="1"/>
          </p:cNvSpPr>
          <p:nvPr>
            <p:ph sz="quarter" idx="13"/>
            <p:custDataLst>
              <p:tags r:id="rId3"/>
            </p:custDataLst>
          </p:nvPr>
        </p:nvSpPr>
        <p:spPr>
          <a:xfrm>
            <a:off x="457200" y="971551"/>
            <a:ext cx="8229600" cy="3352800"/>
          </a:xfrm>
        </p:spPr>
        <p:txBody>
          <a:bodyPr>
            <a:normAutofit/>
          </a:bodyPr>
          <a:lstStyle/>
          <a:p>
            <a:r>
              <a:rPr lang="en-CA" dirty="0">
                <a:solidFill>
                  <a:schemeClr val="tx1"/>
                </a:solidFill>
              </a:rPr>
              <a:t>Most hazard classes and categories will be assigned a symbol that indicates the type or severity of the hazard. Some less hazardous </a:t>
            </a:r>
            <a:r>
              <a:rPr lang="en-CA" dirty="0" smtClean="0">
                <a:solidFill>
                  <a:schemeClr val="tx1"/>
                </a:solidFill>
              </a:rPr>
              <a:t>products </a:t>
            </a:r>
            <a:r>
              <a:rPr lang="en-CA" dirty="0">
                <a:solidFill>
                  <a:schemeClr val="tx1"/>
                </a:solidFill>
              </a:rPr>
              <a:t>may not have a pictogram</a:t>
            </a:r>
            <a:r>
              <a:rPr lang="en-CA" dirty="0" smtClean="0">
                <a:solidFill>
                  <a:schemeClr val="tx1"/>
                </a:solidFill>
              </a:rPr>
              <a:t>.</a:t>
            </a:r>
            <a:endParaRPr lang="en-CA" dirty="0">
              <a:solidFill>
                <a:schemeClr val="tx1"/>
              </a:solidFill>
            </a:endParaRPr>
          </a:p>
          <a:p>
            <a:pPr marL="342900" indent="-342900">
              <a:buFont typeface="Arial" panose="020B0604020202020204" pitchFamily="34" charset="0"/>
              <a:buChar char="•"/>
            </a:pPr>
            <a:r>
              <a:rPr lang="en-CA" dirty="0">
                <a:solidFill>
                  <a:schemeClr val="tx1"/>
                </a:solidFill>
              </a:rPr>
              <a:t>WHMIS 2015 symbols are inside a red square set on its point (diamond shape). </a:t>
            </a:r>
          </a:p>
          <a:p>
            <a:pPr marL="342900" indent="-342900">
              <a:buFont typeface="Arial" panose="020B0604020202020204" pitchFamily="34" charset="0"/>
              <a:buChar char="•"/>
            </a:pPr>
            <a:r>
              <a:rPr lang="en-CA" dirty="0">
                <a:solidFill>
                  <a:schemeClr val="tx1"/>
                </a:solidFill>
              </a:rPr>
              <a:t>The exception is the biohazard symbol that is inside a black circle. GHS does not have a biohazard pictogram so the pictogram was carried over from WHMIS 1988.</a:t>
            </a:r>
          </a:p>
          <a:p>
            <a:endParaRPr lang="en-CA" dirty="0">
              <a:solidFill>
                <a:schemeClr val="tx1"/>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0357" y="38553"/>
            <a:ext cx="823686" cy="617765"/>
          </a:xfrm>
          <a:prstGeom prst="rect">
            <a:avLst/>
          </a:prstGeom>
        </p:spPr>
      </p:pic>
    </p:spTree>
    <p:custDataLst>
      <p:tags r:id="rId1"/>
    </p:custDataLst>
    <p:extLst>
      <p:ext uri="{BB962C8B-B14F-4D97-AF65-F5344CB8AC3E}">
        <p14:creationId xmlns:p14="http://schemas.microsoft.com/office/powerpoint/2010/main" val="941019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51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1&quot;/&gt;&lt;property id=&quot;10215&quot; value=&quot;1&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34&quot;&gt;&lt;property id=&quot;10002&quot; value=&quot;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34&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5&quot;/&gt;&lt;object type=&quot;10062&quot; unique_id=&quot;10036&quot;&gt;&lt;object type=&quot;10050&quot; unique_id=&quot;10037&quot;&gt;&lt;property id=&quot;10020&quot; value=&quot;2&quot;/&gt;&lt;property id=&quot;10102&quot; value=&quot;1&quot;/&gt;&lt;property id=&quot;10191&quot; value=&quot;-1&quot;/&gt;&lt;/object&gt;&lt;object type=&quot;10051&quot; unique_id=&quot;1003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UIDATA" val="&lt;database version=&quot;11.0&quot;&gt;&lt;object type=&quot;1&quot; unique_id=&quot;10001&quot;&gt;&lt;property id=&quot;20141&quot; value=&quot;GHS (2017-2018)&quot;/&gt;&lt;property id=&quot;20144&quot; value=&quot;1&quot;/&gt;&lt;property id=&quot;20146&quot; value=&quot;0&quot;/&gt;&lt;property id=&quot;20147&quot; value=&quot;0&quot;/&gt;&lt;property id=&quot;20148&quot; value=&quot;0&quot;/&gt;&lt;property id=&quot;20180&quot; value=&quot;0&quot;/&gt;&lt;property id=&quot;20181&quot; value=&quot;1&quot;/&gt;&lt;property id=&quot;20183&quot; value=&quot;0&quot;/&gt;&lt;property id=&quot;20184&quot; value=&quot;7&quot;/&gt;&lt;property id=&quot;20191&quot; value=&quot;HDSB Connect&quot;/&gt;&lt;property id=&quot;20192&quot; value=&quot;connect.hdsb.ca&quot;/&gt;&lt;property id=&quot;20193&quot; value=&quot;0&quot;/&gt;&lt;property id=&quot;20224&quot; value=&quot;C:\Users\raposok\Desktop\WHMIS 2015&quot;/&gt;&lt;property id=&quot;20250&quot; value=&quot;6&quot;/&gt;&lt;property id=&quot;20251&quot; value=&quot;0&quot;/&gt;&lt;property id=&quot;20259&quot; value=&quot;0&quot;/&gt;&lt;property id=&quot;20262&quot; value=&quot;474073&quot;/&gt;&lt;property id=&quot;20263&quot; value=&quot;2&quot;/&gt;&lt;property id=&quot;20264&quot; value=&quot;1&quot;/&gt;&lt;property id=&quot;20519&quot; value=&quot;0&quot;/&gt;&lt;property id=&quot;20700&quot; value=&quot;0&quot;/&gt;&lt;object type=&quot;2&quot; unique_id=&quot;10449&quot;&gt;&lt;object type=&quot;3&quot; unique_id=&quot;10450&quot;&gt;&lt;property id=&quot;20148&quot; value=&quot;5&quot;/&gt;&lt;property id=&quot;20300&quot; value=&quot;Slide 1 - &amp;quot;GHS/WHMIS 2015&amp;quot;&quot;/&gt;&lt;property id=&quot;20302&quot; value=&quot;0&quot;/&gt;&lt;property id=&quot;20303&quot; value=&quot;-1&quot;/&gt;&lt;property id=&quot;20307&quot; value=&quot;256&quot;/&gt;&lt;property id=&quot;20309&quot; value=&quot;-1&quot;/&gt;&lt;property id=&quot;20312&quot; value=&quot;1&quot;/&gt;&lt;property id=&quot;20601&quot; value=&quot;0&quot;/&gt;&lt;/object&gt;&lt;object type=&quot;3&quot; unique_id=&quot;10451&quot;&gt;&lt;property id=&quot;20148&quot; value=&quot;5&quot;/&gt;&lt;property id=&quot;20300&quot; value=&quot;Slide 2 - &amp;quot;Introduction&amp;quot;&quot;/&gt;&lt;property id=&quot;20302&quot; value=&quot;0&quot;/&gt;&lt;property id=&quot;20303&quot; value=&quot;-1&quot;/&gt;&lt;property id=&quot;20307&quot; value=&quot;280&quot;/&gt;&lt;property id=&quot;20309&quot; value=&quot;-1&quot;/&gt;&lt;property id=&quot;20312&quot; value=&quot;1&quot;/&gt;&lt;property id=&quot;20601&quot; value=&quot;0&quot;/&gt;&lt;/object&gt;&lt;object type=&quot;3&quot; unique_id=&quot;11912&quot;&gt;&lt;property id=&quot;20148&quot; value=&quot;5&quot;/&gt;&lt;property id=&quot;20300&quot; value=&quot;Slide 3 - &amp;quot;WHMIS 2015&amp;quot;&quot;/&gt;&lt;property id=&quot;20302&quot; value=&quot;0&quot;/&gt;&lt;property id=&quot;20303&quot; value=&quot;-1&quot;/&gt;&lt;property id=&quot;20307&quot; value=&quot;282&quot;/&gt;&lt;property id=&quot;20309&quot; value=&quot;-1&quot;/&gt;&lt;property id=&quot;20312&quot; value=&quot;1&quot;/&gt;&lt;property id=&quot;20601&quot; value=&quot;0&quot;/&gt;&lt;/object&gt;&lt;object type=&quot;3&quot; unique_id=&quot;11913&quot;&gt;&lt;property id=&quot;20148&quot; value=&quot;5&quot;/&gt;&lt;property id=&quot;20300&quot; value=&quot;Slide 4 - &amp;quot;Legislation&amp;quot;&quot;/&gt;&lt;property id=&quot;20302&quot; value=&quot;0&quot;/&gt;&lt;property id=&quot;20303&quot; value=&quot;-1&quot;/&gt;&lt;property id=&quot;20307&quot; value=&quot;283&quot;/&gt;&lt;property id=&quot;20309&quot; value=&quot;-1&quot;/&gt;&lt;property id=&quot;20312&quot; value=&quot;1&quot;/&gt;&lt;property id=&quot;20601&quot; value=&quot;0&quot;/&gt;&lt;/object&gt;&lt;object type=&quot;3&quot; unique_id=&quot;11914&quot;&gt;&lt;property id=&quot;20148&quot; value=&quot;5&quot;/&gt;&lt;property id=&quot;20300&quot; value=&quot;Slide 5 - &amp;quot;Legislation&amp;quot;&quot;/&gt;&lt;property id=&quot;20302&quot; value=&quot;0&quot;/&gt;&lt;property id=&quot;20303&quot; value=&quot;-1&quot;/&gt;&lt;property id=&quot;20307&quot; value=&quot;284&quot;/&gt;&lt;property id=&quot;20309&quot; value=&quot;-1&quot;/&gt;&lt;property id=&quot;20312&quot; value=&quot;1&quot;/&gt;&lt;property id=&quot;20601&quot; value=&quot;0&quot;/&gt;&lt;/object&gt;&lt;object type=&quot;3&quot; unique_id=&quot;11915&quot;&gt;&lt;property id=&quot;20148&quot; value=&quot;5&quot;/&gt;&lt;property id=&quot;20300&quot; value=&quot;Slide 6 - &amp;quot;WHMIS 1988 vs. WHMIS 2015&amp;quot;&quot;/&gt;&lt;property id=&quot;20302&quot; value=&quot;0&quot;/&gt;&lt;property id=&quot;20303&quot; value=&quot;-1&quot;/&gt;&lt;property id=&quot;20307&quot; value=&quot;286&quot;/&gt;&lt;property id=&quot;20309&quot; value=&quot;-1&quot;/&gt;&lt;property id=&quot;20312&quot; value=&quot;1&quot;/&gt;&lt;property id=&quot;20601&quot; value=&quot;0&quot;/&gt;&lt;/object&gt;&lt;object type=&quot;3&quot; unique_id=&quot;12253&quot;&gt;&lt;property id=&quot;20148&quot; value=&quot;5&quot;/&gt;&lt;property id=&quot;20300&quot; value=&quot;Slide 7 - &amp;quot;Exclusions&amp;quot;&quot;/&gt;&lt;property id=&quot;20302&quot; value=&quot;0&quot;/&gt;&lt;property id=&quot;20303&quot; value=&quot;-1&quot;/&gt;&lt;property id=&quot;20307&quot; value=&quot;287&quot;/&gt;&lt;property id=&quot;20309&quot; value=&quot;-1&quot;/&gt;&lt;property id=&quot;20312&quot; value=&quot;1&quot;/&gt;&lt;property id=&quot;20601&quot; value=&quot;0&quot;/&gt;&lt;/object&gt;&lt;object type=&quot;3&quot; unique_id=&quot;12254&quot;&gt;&lt;property id=&quot;20148&quot; value=&quot;5&quot;/&gt;&lt;property id=&quot;20300&quot; value=&quot;Slide 8 - &amp;quot;WHMIS 2015 Pictograms&amp;quot;&quot;/&gt;&lt;property id=&quot;20302&quot; value=&quot;0&quot;/&gt;&lt;property id=&quot;20303&quot; value=&quot;-1&quot;/&gt;&lt;property id=&quot;20307&quot; value=&quot;288&quot;/&gt;&lt;property id=&quot;20309&quot; value=&quot;-1&quot;/&gt;&lt;property id=&quot;20312&quot; value=&quot;1&quot;/&gt;&lt;property id=&quot;20601&quot; value=&quot;0&quot;/&gt;&lt;/object&gt;&lt;object type=&quot;3&quot; unique_id=&quot;12784&quot;&gt;&lt;property id=&quot;20148&quot; value=&quot;5&quot;/&gt;&lt;property id=&quot;20300&quot; value=&quot;Slide 9 - &amp;quot;Pictograms&amp;quot;&quot;/&gt;&lt;property id=&quot;20302&quot; value=&quot;0&quot;/&gt;&lt;property id=&quot;20303&quot; value=&quot;-1&quot;/&gt;&lt;property id=&quot;20307&quot; value=&quot;289&quot;/&gt;&lt;property id=&quot;20309&quot; value=&quot;-1&quot;/&gt;&lt;property id=&quot;20312&quot; value=&quot;1&quot;/&gt;&lt;property id=&quot;20601&quot; value=&quot;0&quot;/&gt;&lt;/object&gt;&lt;object type=&quot;3&quot; unique_id=&quot;12785&quot;&gt;&lt;property id=&quot;20148&quot; value=&quot;5&quot;/&gt;&lt;property id=&quot;20300&quot; value=&quot;Slide 10 - &amp;quot;New Pictograms&amp;quot;&quot;/&gt;&lt;property id=&quot;20302&quot; value=&quot;0&quot;/&gt;&lt;property id=&quot;20303&quot; value=&quot;-1&quot;/&gt;&lt;property id=&quot;20307&quot; value=&quot;290&quot;/&gt;&lt;property id=&quot;20309&quot; value=&quot;-1&quot;/&gt;&lt;property id=&quot;20312&quot; value=&quot;1&quot;/&gt;&lt;property id=&quot;20601&quot; value=&quot;0&quot;/&gt;&lt;/object&gt;&lt;object type=&quot;3&quot; unique_id=&quot;12786&quot;&gt;&lt;property id=&quot;20148&quot; value=&quot;5&quot;/&gt;&lt;property id=&quot;20300&quot; value=&quot;Slide 11 - &amp;quot;Labels&amp;quot;&quot;/&gt;&lt;property id=&quot;20302&quot; value=&quot;0&quot;/&gt;&lt;property id=&quot;20303&quot; value=&quot;-1&quot;/&gt;&lt;property id=&quot;20307&quot; value=&quot;291&quot;/&gt;&lt;property id=&quot;20309&quot; value=&quot;-1&quot;/&gt;&lt;property id=&quot;20312&quot; value=&quot;1&quot;/&gt;&lt;property id=&quot;20601&quot; value=&quot;0&quot;/&gt;&lt;/object&gt;&lt;object type=&quot;3&quot; unique_id=&quot;13095&quot;&gt;&lt;property id=&quot;20148&quot; value=&quot;5&quot;/&gt;&lt;property id=&quot;20300&quot; value=&quot;Slide 12 - &amp;quot;Supplier Labels: Overview&amp;quot;&quot;/&gt;&lt;property id=&quot;20302&quot; value=&quot;0&quot;/&gt;&lt;property id=&quot;20303&quot; value=&quot;-1&quot;/&gt;&lt;property id=&quot;20307&quot; value=&quot;292&quot;/&gt;&lt;property id=&quot;20309&quot; value=&quot;-1&quot;/&gt;&lt;property id=&quot;20312&quot; value=&quot;1&quot;/&gt;&lt;property id=&quot;20601&quot; value=&quot;0&quot;/&gt;&lt;/object&gt;&lt;object type=&quot;3&quot; unique_id=&quot;13096&quot;&gt;&lt;property id=&quot;20148&quot; value=&quot;5&quot;/&gt;&lt;property id=&quot;20300&quot; value=&quot;Slide 13 - &amp;quot;Supplier Labels: Signal Words&amp;quot;&quot;/&gt;&lt;property id=&quot;20302&quot; value=&quot;0&quot;/&gt;&lt;property id=&quot;20303&quot; value=&quot;-1&quot;/&gt;&lt;property id=&quot;20307&quot; value=&quot;293&quot;/&gt;&lt;property id=&quot;20309&quot; value=&quot;-1&quot;/&gt;&lt;property id=&quot;20312&quot; value=&quot;1&quot;/&gt;&lt;property id=&quot;20601&quot; value=&quot;0&quot;/&gt;&lt;/object&gt;&lt;object type=&quot;3&quot; unique_id=&quot;13097&quot;&gt;&lt;property id=&quot;20148&quot; value=&quot;5&quot;/&gt;&lt;property id=&quot;20300&quot; value=&quot;Slide 14 - &amp;quot;Supplier Labels: Hazard Statements&amp;quot;&quot;/&gt;&lt;property id=&quot;20302&quot; value=&quot;0&quot;/&gt;&lt;property id=&quot;20303&quot; value=&quot;-1&quot;/&gt;&lt;property id=&quot;20307&quot; value=&quot;294&quot;/&gt;&lt;property id=&quot;20309&quot; value=&quot;-1&quot;/&gt;&lt;property id=&quot;20312&quot; value=&quot;1&quot;/&gt;&lt;property id=&quot;20601&quot; value=&quot;0&quot;/&gt;&lt;/object&gt;&lt;object type=&quot;3&quot; unique_id=&quot;13098&quot;&gt;&lt;property id=&quot;20148&quot; value=&quot;5&quot;/&gt;&lt;property id=&quot;20300&quot; value=&quot;Slide 15 - &amp;quot;Supplier Labels: Precautionary Statements&amp;quot;&quot;/&gt;&lt;property id=&quot;20302&quot; value=&quot;0&quot;/&gt;&lt;property id=&quot;20303&quot; value=&quot;-1&quot;/&gt;&lt;property id=&quot;20307&quot; value=&quot;295&quot;/&gt;&lt;property id=&quot;20309&quot; value=&quot;-1&quot;/&gt;&lt;property id=&quot;20312&quot; value=&quot;1&quot;/&gt;&lt;property id=&quot;20601&quot; value=&quot;0&quot;/&gt;&lt;/object&gt;&lt;object type=&quot;3&quot; unique_id=&quot;13593&quot;&gt;&lt;property id=&quot;20148&quot; value=&quot;5&quot;/&gt;&lt;property id=&quot;20300&quot; value=&quot;Slide 16 - &amp;quot;Supplier Labels: Example&amp;quot;&quot;/&gt;&lt;property id=&quot;20302&quot; value=&quot;0&quot;/&gt;&lt;property id=&quot;20303&quot; value=&quot;-1&quot;/&gt;&lt;property id=&quot;20307&quot; value=&quot;296&quot;/&gt;&lt;property id=&quot;20309&quot; value=&quot;-1&quot;/&gt;&lt;property id=&quot;20312&quot; value=&quot;1&quot;/&gt;&lt;property id=&quot;20601&quot; value=&quot;0&quot;/&gt;&lt;/object&gt;&lt;object type=&quot;3&quot; unique_id=&quot;14078&quot;&gt;&lt;property id=&quot;20148&quot; value=&quot;5&quot;/&gt;&lt;property id=&quot;20300&quot; value=&quot;Slide 17 - &amp;quot;Workplace Labels&amp;quot;&quot;/&gt;&lt;property id=&quot;20302&quot; value=&quot;0&quot;/&gt;&lt;property id=&quot;20303&quot; value=&quot;-1&quot;/&gt;&lt;property id=&quot;20307&quot; value=&quot;297&quot;/&gt;&lt;property id=&quot;20309&quot; value=&quot;-1&quot;/&gt;&lt;property id=&quot;20312&quot; value=&quot;1&quot;/&gt;&lt;property id=&quot;20601&quot; value=&quot;0&quot;/&gt;&lt;/object&gt;&lt;object type=&quot;3&quot; unique_id=&quot;14079&quot;&gt;&lt;property id=&quot;20148&quot; value=&quot;5&quot;/&gt;&lt;property id=&quot;20300&quot; value=&quot;Slide 18 - &amp;quot; Workplace Label: Example 1&amp;quot;&quot;/&gt;&lt;property id=&quot;20302&quot; value=&quot;0&quot;/&gt;&lt;property id=&quot;20303&quot; value=&quot;-1&quot;/&gt;&lt;property id=&quot;20307&quot; value=&quot;298&quot;/&gt;&lt;property id=&quot;20309&quot; value=&quot;-1&quot;/&gt;&lt;property id=&quot;20312&quot; value=&quot;1&quot;/&gt;&lt;property id=&quot;20601&quot; value=&quot;0&quot;/&gt;&lt;/object&gt;&lt;object type=&quot;3&quot; unique_id=&quot;14203&quot;&gt;&lt;property id=&quot;20148&quot; value=&quot;5&quot;/&gt;&lt;property id=&quot;20300&quot; value=&quot;Slide 19 - &amp;quot;Workplace Label: Example 2&amp;quot;&quot;/&gt;&lt;property id=&quot;20302&quot; value=&quot;0&quot;/&gt;&lt;property id=&quot;20303&quot; value=&quot;-1&quot;/&gt;&lt;property id=&quot;20307&quot; value=&quot;299&quot;/&gt;&lt;property id=&quot;20309&quot; value=&quot;-1&quot;/&gt;&lt;property id=&quot;20312&quot; value=&quot;1&quot;/&gt;&lt;property id=&quot;20601&quot; value=&quot;0&quot;/&gt;&lt;/object&gt;&lt;object type=&quot;3&quot; unique_id=&quot;14330&quot;&gt;&lt;property id=&quot;20148&quot; value=&quot;5&quot;/&gt;&lt;property id=&quot;20300&quot; value=&quot;Slide 20 - &amp;quot;WHMIS Hazard Groups&amp;quot;&quot;/&gt;&lt;property id=&quot;20302&quot; value=&quot;0&quot;/&gt;&lt;property id=&quot;20303&quot; value=&quot;-1&quot;/&gt;&lt;property id=&quot;20307&quot; value=&quot;300&quot;/&gt;&lt;property id=&quot;20309&quot; value=&quot;-1&quot;/&gt;&lt;property id=&quot;20312&quot; value=&quot;1&quot;/&gt;&lt;property id=&quot;20601&quot; value=&quot;0&quot;/&gt;&lt;/object&gt;&lt;object type=&quot;3&quot; unique_id=&quot;14460&quot;&gt;&lt;property id=&quot;20148&quot; value=&quot;5&quot;/&gt;&lt;property id=&quot;20300&quot; value=&quot;Slide 21 - &amp;quot;WHMIS Hazard Groups: Categories &amp;amp; Subcategories &amp;quot;&quot;/&gt;&lt;property id=&quot;20302&quot; value=&quot;0&quot;/&gt;&lt;property id=&quot;20303&quot; value=&quot;-1&quot;/&gt;&lt;property id=&quot;20307&quot; value=&quot;301&quot;/&gt;&lt;property id=&quot;20309&quot; value=&quot;-1&quot;/&gt;&lt;property id=&quot;20312&quot; value=&quot;1&quot;/&gt;&lt;property id=&quot;20601&quot; value=&quot;0&quot;/&gt;&lt;/object&gt;&lt;object type=&quot;3&quot; unique_id=&quot;14695&quot;&gt;&lt;property id=&quot;20148&quot; value=&quot;5&quot;/&gt;&lt;property id=&quot;20300&quot; value=&quot;Slide 22 - &amp;quot;Categories &amp;amp; Subcategories&amp;quot;&quot;/&gt;&lt;property id=&quot;20302&quot; value=&quot;0&quot;/&gt;&lt;property id=&quot;20303&quot; value=&quot;-1&quot;/&gt;&lt;property id=&quot;20307&quot; value=&quot;302&quot;/&gt;&lt;property id=&quot;20309&quot; value=&quot;-1&quot;/&gt;&lt;property id=&quot;20312&quot; value=&quot;1&quot;/&gt;&lt;property id=&quot;20601&quot; value=&quot;0&quot;/&gt;&lt;/object&gt;&lt;object type=&quot;3&quot; unique_id=&quot;14876&quot;&gt;&lt;property id=&quot;20148&quot; value=&quot;5&quot;/&gt;&lt;property id=&quot;20300&quot; value=&quot;Slide 23 - &amp;quot;Physical Hazard Group&amp;quot;&quot;/&gt;&lt;property id=&quot;20302&quot; value=&quot;0&quot;/&gt;&lt;property id=&quot;20303&quot; value=&quot;-1&quot;/&gt;&lt;property id=&quot;20307&quot; value=&quot;303&quot;/&gt;&lt;property id=&quot;20309&quot; value=&quot;-1&quot;/&gt;&lt;property id=&quot;20312&quot; value=&quot;1&quot;/&gt;&lt;property id=&quot;20601&quot; value=&quot;0&quot;/&gt;&lt;/object&gt;&lt;object type=&quot;3&quot; unique_id=&quot;15015&quot;&gt;&lt;property id=&quot;20148&quot; value=&quot;5&quot;/&gt;&lt;property id=&quot;20300&quot; value=&quot;Slide 24 - &amp;quot;Physical Hazard: Flame Pictogram&amp;quot;&quot;/&gt;&lt;property id=&quot;20302&quot; value=&quot;0&quot;/&gt;&lt;property id=&quot;20303&quot; value=&quot;-1&quot;/&gt;&lt;property id=&quot;20307&quot; value=&quot;304&quot;/&gt;&lt;property id=&quot;20309&quot; value=&quot;-1&quot;/&gt;&lt;property id=&quot;20312&quot; value=&quot;1&quot;/&gt;&lt;property id=&quot;20601&quot; value=&quot;0&quot;/&gt;&lt;/object&gt;&lt;object type=&quot;3&quot; unique_id=&quot;15494&quot;&gt;&lt;property id=&quot;20148&quot; value=&quot;5&quot;/&gt;&lt;property id=&quot;20300&quot; value=&quot;Slide 25 - &amp;quot;Physical Hazard: Flame Over Circle Pictogram&amp;quot;&quot;/&gt;&lt;property id=&quot;20302&quot; value=&quot;0&quot;/&gt;&lt;property id=&quot;20303&quot; value=&quot;-1&quot;/&gt;&lt;property id=&quot;20307&quot; value=&quot;305&quot;/&gt;&lt;property id=&quot;20309&quot; value=&quot;-1&quot;/&gt;&lt;property id=&quot;20312&quot; value=&quot;1&quot;/&gt;&lt;property id=&quot;20601&quot; value=&quot;0&quot;/&gt;&lt;/object&gt;&lt;object type=&quot;3&quot; unique_id=&quot;15495&quot;&gt;&lt;property id=&quot;20148&quot; value=&quot;5&quot;/&gt;&lt;property id=&quot;20300&quot; value=&quot;Slide 26 - &amp;quot;Physical Hazard: Gas Cylinder Pictogram&amp;quot;&quot;/&gt;&lt;property id=&quot;20302&quot; value=&quot;0&quot;/&gt;&lt;property id=&quot;20303&quot; value=&quot;-1&quot;/&gt;&lt;property id=&quot;20307&quot; value=&quot;306&quot;/&gt;&lt;property id=&quot;20309&quot; value=&quot;-1&quot;/&gt;&lt;property id=&quot;20312&quot; value=&quot;1&quot;/&gt;&lt;property id=&quot;20601&quot; value=&quot;0&quot;/&gt;&lt;/object&gt;&lt;object type=&quot;3&quot; unique_id=&quot;15496&quot;&gt;&lt;property id=&quot;20148&quot; value=&quot;5&quot;/&gt;&lt;property id=&quot;20300&quot; value=&quot;Slide 27 - &amp;quot;Physical Hazard: Corrosion Pictogram&amp;quot;&quot;/&gt;&lt;property id=&quot;20302&quot; value=&quot;0&quot;/&gt;&lt;property id=&quot;20303&quot; value=&quot;-1&quot;/&gt;&lt;property id=&quot;20307&quot; value=&quot;307&quot;/&gt;&lt;property id=&quot;20309&quot; value=&quot;-1&quot;/&gt;&lt;property id=&quot;20312&quot; value=&quot;1&quot;/&gt;&lt;property id=&quot;20601&quot; value=&quot;0&quot;/&gt;&lt;/object&gt;&lt;object type=&quot;3&quot; unique_id=&quot;15497&quot;&gt;&lt;property id=&quot;20148&quot; value=&quot;5&quot;/&gt;&lt;property id=&quot;20300&quot; value=&quot;Slide 28 - &amp;quot;Physical Hazard: Exploding Bomb Pictogram&amp;quot;&quot;/&gt;&lt;property id=&quot;20302&quot; value=&quot;0&quot;/&gt;&lt;property id=&quot;20303&quot; value=&quot;-1&quot;/&gt;&lt;property id=&quot;20307&quot; value=&quot;308&quot;/&gt;&lt;property id=&quot;20309&quot; value=&quot;-1&quot;/&gt;&lt;property id=&quot;20312&quot; value=&quot;1&quot;/&gt;&lt;property id=&quot;20601&quot; value=&quot;0&quot;/&gt;&lt;/object&gt;&lt;object type=&quot;3&quot; unique_id=&quot;15498&quot;&gt;&lt;property id=&quot;20148&quot; value=&quot;5&quot;/&gt;&lt;property id=&quot;20300&quot; value=&quot;Slide 29 - &amp;quot;Physical Hazard Group Class: PHNOC&amp;quot;&quot;/&gt;&lt;property id=&quot;20302&quot; value=&quot;0&quot;/&gt;&lt;property id=&quot;20303&quot; value=&quot;-1&quot;/&gt;&lt;property id=&quot;20307&quot; value=&quot;309&quot;/&gt;&lt;property id=&quot;20309&quot; value=&quot;-1&quot;/&gt;&lt;property id=&quot;20312&quot; value=&quot;1&quot;/&gt;&lt;property id=&quot;20601&quot; value=&quot;0&quot;/&gt;&lt;/object&gt;&lt;object type=&quot;3&quot; unique_id=&quot;15760&quot;&gt;&lt;property id=&quot;20148&quot; value=&quot;5&quot;/&gt;&lt;property id=&quot;20300&quot; value=&quot;Slide 31 - &amp;quot;Health Hazard Group&amp;quot;&quot;/&gt;&lt;property id=&quot;20302&quot; value=&quot;0&quot;/&gt;&lt;property id=&quot;20303&quot; value=&quot;-1&quot;/&gt;&lt;property id=&quot;20307&quot; value=&quot;310&quot;/&gt;&lt;property id=&quot;20309&quot; value=&quot;-1&quot;/&gt;&lt;property id=&quot;20312&quot; value=&quot;1&quot;/&gt;&lt;property id=&quot;20601&quot; value=&quot;0&quot;/&gt;&lt;/object&gt;&lt;object type=&quot;3&quot; unique_id=&quot;15920&quot;&gt;&lt;property id=&quot;20148&quot; value=&quot;5&quot;/&gt;&lt;property id=&quot;20300&quot; value=&quot;Slide 30 - &amp;quot;Physical Hazard Classes Without Pictograms&amp;quot;&quot;/&gt;&lt;property id=&quot;20302&quot; value=&quot;0&quot;/&gt;&lt;property id=&quot;20303&quot; value=&quot;-1&quot;/&gt;&lt;property id=&quot;20307&quot; value=&quot;311&quot;/&gt;&lt;property id=&quot;20309&quot; value=&quot;-1&quot;/&gt;&lt;property id=&quot;20312&quot; value=&quot;1&quot;/&gt;&lt;property id=&quot;20601&quot; value=&quot;0&quot;/&gt;&lt;/object&gt;&lt;object type=&quot;3&quot; unique_id=&quot;16245&quot;&gt;&lt;property id=&quot;20148&quot; value=&quot;5&quot;/&gt;&lt;property id=&quot;20300&quot; value=&quot;Slide 32 - &amp;quot;Health Hazard: Health Hazard Pictogram&amp;quot;&quot;/&gt;&lt;property id=&quot;20302&quot; value=&quot;0&quot;/&gt;&lt;property id=&quot;20303&quot; value=&quot;-1&quot;/&gt;&lt;property id=&quot;20307&quot; value=&quot;312&quot;/&gt;&lt;property id=&quot;20309&quot; value=&quot;-1&quot;/&gt;&lt;property id=&quot;20312&quot; value=&quot;1&quot;/&gt;&lt;property id=&quot;20601&quot; value=&quot;0&quot;/&gt;&lt;/object&gt;&lt;object type=&quot;3&quot; unique_id=&quot;17108&quot;&gt;&lt;property id=&quot;20148&quot; value=&quot;5&quot;/&gt;&lt;property id=&quot;20300&quot; value=&quot;Slide 33 - &amp;quot;Health Hazard: Exclamation Mark Pictogram&amp;quot;&quot;/&gt;&lt;property id=&quot;20302&quot; value=&quot;0&quot;/&gt;&lt;property id=&quot;20303&quot; value=&quot;-1&quot;/&gt;&lt;property id=&quot;20307&quot; value=&quot;313&quot;/&gt;&lt;property id=&quot;20309&quot; value=&quot;-1&quot;/&gt;&lt;property id=&quot;20312&quot; value=&quot;1&quot;/&gt;&lt;property id=&quot;20601&quot; value=&quot;0&quot;/&gt;&lt;/object&gt;&lt;object type=&quot;3&quot; unique_id=&quot;17547&quot;&gt;&lt;property id=&quot;20148&quot; value=&quot;5&quot;/&gt;&lt;property id=&quot;20300&quot; value=&quot;Slide 34 - &amp;quot;Health Hazard: Skull &amp;amp; Crossbones Pictogram&amp;quot;&quot;/&gt;&lt;property id=&quot;20302&quot; value=&quot;0&quot;/&gt;&lt;property id=&quot;20303&quot; value=&quot;-1&quot;/&gt;&lt;property id=&quot;20307&quot; value=&quot;314&quot;/&gt;&lt;property id=&quot;20309&quot; value=&quot;-1&quot;/&gt;&lt;property id=&quot;20312&quot; value=&quot;1&quot;/&gt;&lt;property id=&quot;20601&quot; value=&quot;0&quot;/&gt;&lt;/object&gt;&lt;object type=&quot;3&quot; unique_id=&quot;18265&quot;&gt;&lt;property id=&quot;20148&quot; value=&quot;5&quot;/&gt;&lt;property id=&quot;20300&quot; value=&quot;Slide 35 - &amp;quot;Health Hazard: Corrosion Pictogram&amp;quot;&quot;/&gt;&lt;property id=&quot;20302&quot; value=&quot;0&quot;/&gt;&lt;property id=&quot;20303&quot; value=&quot;-1&quot;/&gt;&lt;property id=&quot;20307&quot; value=&quot;315&quot;/&gt;&lt;property id=&quot;20309&quot; value=&quot;-1&quot;/&gt;&lt;property id=&quot;20312&quot; value=&quot;1&quot;/&gt;&lt;property id=&quot;20601&quot; value=&quot;0&quot;/&gt;&lt;/object&gt;&lt;object type=&quot;3&quot; unique_id=&quot;18672&quot;&gt;&lt;property id=&quot;20148&quot; value=&quot;5&quot;/&gt;&lt;property id=&quot;20300&quot; value=&quot;Slide 36 - &amp;quot;Health Hazard: Bio-hazardous Infectious Materials Pictogram&amp;quot;&quot;/&gt;&lt;property id=&quot;20302&quot; value=&quot;0&quot;/&gt;&lt;property id=&quot;20303&quot; value=&quot;-1&quot;/&gt;&lt;property id=&quot;20307&quot; value=&quot;316&quot;/&gt;&lt;property id=&quot;20309&quot; value=&quot;-1&quot;/&gt;&lt;property id=&quot;20312&quot; value=&quot;1&quot;/&gt;&lt;property id=&quot;20601&quot; value=&quot;0&quot;/&gt;&lt;/object&gt;&lt;object type=&quot;3&quot; unique_id=&quot;19263&quot;&gt;&lt;property id=&quot;20148&quot; value=&quot;5&quot;/&gt;&lt;property id=&quot;20300&quot; value=&quot;Slide 37 - &amp;quot;Health Hazard Group Class: HHNOC&amp;quot;&quot;/&gt;&lt;property id=&quot;20302&quot; value=&quot;0&quot;/&gt;&lt;property id=&quot;20303&quot; value=&quot;-1&quot;/&gt;&lt;property id=&quot;20307&quot; value=&quot;317&quot;/&gt;&lt;property id=&quot;20309&quot; value=&quot;-1&quot;/&gt;&lt;property id=&quot;20312&quot; value=&quot;1&quot;/&gt;&lt;property id=&quot;20601&quot; value=&quot;0&quot;/&gt;&lt;/object&gt;&lt;object type=&quot;3&quot; unique_id=&quot;19264&quot;&gt;&lt;property id=&quot;20148&quot; value=&quot;5&quot;/&gt;&lt;property id=&quot;20300&quot; value=&quot;Slide 38 - &amp;quot;Health Hazard Classes without Pictograms&amp;quot;&quot;/&gt;&lt;property id=&quot;20302&quot; value=&quot;0&quot;/&gt;&lt;property id=&quot;20303&quot; value=&quot;-1&quot;/&gt;&lt;property id=&quot;20307&quot; value=&quot;318&quot;/&gt;&lt;property id=&quot;20309&quot; value=&quot;-1&quot;/&gt;&lt;property id=&quot;20312&quot; value=&quot;1&quot;/&gt;&lt;property id=&quot;20601&quot; value=&quot;0&quot;/&gt;&lt;/object&gt;&lt;object type=&quot;3&quot; unique_id=&quot;19570&quot;&gt;&lt;property id=&quot;20148&quot; value=&quot;5&quot;/&gt;&lt;property id=&quot;20300&quot; value=&quot;Slide 39 - &amp;quot;Safety Data Sheets (SDS)&amp;quot;&quot;/&gt;&lt;property id=&quot;20302&quot; value=&quot;0&quot;/&gt;&lt;property id=&quot;20303&quot; value=&quot;-1&quot;/&gt;&lt;property id=&quot;20307&quot; value=&quot;319&quot;/&gt;&lt;property id=&quot;20309&quot; value=&quot;-1&quot;/&gt;&lt;property id=&quot;20312&quot; value=&quot;1&quot;/&gt;&lt;property id=&quot;20601&quot; value=&quot;0&quot;/&gt;&lt;/object&gt;&lt;object type=&quot;3&quot; unique_id=&quot;19859&quot;&gt;&lt;property id=&quot;20148&quot; value=&quot;5&quot;/&gt;&lt;property id=&quot;20300&quot; value=&quot;Slide 40 - &amp;quot;Safety Data Sheets (SDS)&amp;quot;&quot;/&gt;&lt;property id=&quot;20302&quot; value=&quot;0&quot;/&gt;&lt;property id=&quot;20303&quot; value=&quot;-1&quot;/&gt;&lt;property id=&quot;20307&quot; value=&quot;320&quot;/&gt;&lt;property id=&quot;20309&quot; value=&quot;-1&quot;/&gt;&lt;property id=&quot;20312&quot; value=&quot;1&quot;/&gt;&lt;property id=&quot;20601&quot; value=&quot;0&quot;/&gt;&lt;/object&gt;&lt;object type=&quot;3&quot; unique_id=&quot;20175&quot;&gt;&lt;property id=&quot;20148&quot; value=&quot;5&quot;/&gt;&lt;property id=&quot;20300&quot; value=&quot;Slide 41 - &amp;quot;SDS Sections&amp;quot;&quot;/&gt;&lt;property id=&quot;20302&quot; value=&quot;0&quot;/&gt;&lt;property id=&quot;20303&quot; value=&quot;-1&quot;/&gt;&lt;property id=&quot;20307&quot; value=&quot;321&quot;/&gt;&lt;property id=&quot;20309&quot; value=&quot;-1&quot;/&gt;&lt;property id=&quot;20312&quot; value=&quot;1&quot;/&gt;&lt;property id=&quot;20601&quot; value=&quot;0&quot;/&gt;&lt;/object&gt;&lt;object type=&quot;3&quot; unique_id=&quot;21072&quot;&gt;&lt;property id=&quot;20148&quot; value=&quot;5&quot;/&gt;&lt;property id=&quot;20300&quot; value=&quot;Slide 42 - &amp;quot;SDS Sections&amp;quot;&quot;/&gt;&lt;property id=&quot;20302&quot; value=&quot;0&quot;/&gt;&lt;property id=&quot;20303&quot; value=&quot;-1&quot;/&gt;&lt;property id=&quot;20307&quot; value=&quot;322&quot;/&gt;&lt;property id=&quot;20309&quot; value=&quot;-1&quot;/&gt;&lt;property id=&quot;20312&quot; value=&quot;1&quot;/&gt;&lt;property id=&quot;20601&quot; value=&quot;0&quot;/&gt;&lt;/object&gt;&lt;object type=&quot;3&quot; unique_id=&quot;21073&quot;&gt;&lt;property id=&quot;20148&quot; value=&quot;5&quot;/&gt;&lt;property id=&quot;20300&quot; value=&quot;Slide 43 - &amp;quot;SDS Sections&amp;quot;&quot;/&gt;&lt;property id=&quot;20302&quot; value=&quot;0&quot;/&gt;&lt;property id=&quot;20303&quot; value=&quot;-1&quot;/&gt;&lt;property id=&quot;20307&quot; value=&quot;323&quot;/&gt;&lt;property id=&quot;20309&quot; value=&quot;-1&quot;/&gt;&lt;property id=&quot;20312&quot; value=&quot;1&quot;/&gt;&lt;property id=&quot;20601&quot; value=&quot;0&quot;/&gt;&lt;/object&gt;&lt;object type=&quot;3&quot; unique_id=&quot;21074&quot;&gt;&lt;property id=&quot;20148&quot; value=&quot;5&quot;/&gt;&lt;property id=&quot;20300&quot; value=&quot;Slide 44 - &amp;quot;SDS Sections&amp;quot;&quot;/&gt;&lt;property id=&quot;20302&quot; value=&quot;0&quot;/&gt;&lt;property id=&quot;20303&quot; value=&quot;-1&quot;/&gt;&lt;property id=&quot;20307&quot; value=&quot;324&quot;/&gt;&lt;property id=&quot;20309&quot; value=&quot;-1&quot;/&gt;&lt;property id=&quot;20312&quot; value=&quot;1&quot;/&gt;&lt;property id=&quot;20601&quot; value=&quot;0&quot;/&gt;&lt;/object&gt;&lt;object type=&quot;3&quot; unique_id=&quot;21075&quot;&gt;&lt;property id=&quot;20148&quot; value=&quot;5&quot;/&gt;&lt;property id=&quot;20300&quot; value=&quot;Slide 45 - &amp;quot;SDS Sections&amp;quot;&quot;/&gt;&lt;property id=&quot;20302&quot; value=&quot;0&quot;/&gt;&lt;property id=&quot;20303&quot; value=&quot;-1&quot;/&gt;&lt;property id=&quot;20307&quot; value=&quot;325&quot;/&gt;&lt;property id=&quot;20309&quot; value=&quot;-1&quot;/&gt;&lt;property id=&quot;20312&quot; value=&quot;1&quot;/&gt;&lt;property id=&quot;20601&quot; value=&quot;0&quot;/&gt;&lt;/object&gt;&lt;object type=&quot;3&quot; unique_id=&quot;21076&quot;&gt;&lt;property id=&quot;20148&quot; value=&quot;5&quot;/&gt;&lt;property id=&quot;20300&quot; value=&quot;Slide 46 - &amp;quot;SDS Sections&amp;quot;&quot;/&gt;&lt;property id=&quot;20302&quot; value=&quot;0&quot;/&gt;&lt;property id=&quot;20303&quot; value=&quot;-1&quot;/&gt;&lt;property id=&quot;20307&quot; value=&quot;326&quot;/&gt;&lt;property id=&quot;20309&quot; value=&quot;-1&quot;/&gt;&lt;property id=&quot;20312&quot; value=&quot;1&quot;/&gt;&lt;property id=&quot;20601&quot; value=&quot;0&quot;/&gt;&lt;/object&gt;&lt;object type=&quot;3&quot; unique_id=&quot;21077&quot;&gt;&lt;property id=&quot;20148&quot; value=&quot;5&quot;/&gt;&lt;property id=&quot;20300&quot; value=&quot;Slide 47 - &amp;quot;SDS Sections&amp;quot;&quot;/&gt;&lt;property id=&quot;20302&quot; value=&quot;0&quot;/&gt;&lt;property id=&quot;20303&quot; value=&quot;-1&quot;/&gt;&lt;property id=&quot;20307&quot; value=&quot;327&quot;/&gt;&lt;property id=&quot;20309&quot; value=&quot;-1&quot;/&gt;&lt;property id=&quot;20312&quot; value=&quot;1&quot;/&gt;&lt;property id=&quot;20601&quot; value=&quot;0&quot;/&gt;&lt;/object&gt;&lt;object type=&quot;3&quot; unique_id=&quot;21638&quot;&gt;&lt;property id=&quot;20148&quot; value=&quot;5&quot;/&gt;&lt;property id=&quot;20300&quot; value=&quot;Slide 48 - &amp;quot;Where To Find SDSs&amp;quot;&quot;/&gt;&lt;property id=&quot;20302&quot; value=&quot;0&quot;/&gt;&lt;property id=&quot;20303&quot; value=&quot;-1&quot;/&gt;&lt;property id=&quot;20307&quot; value=&quot;328&quot;/&gt;&lt;property id=&quot;20309&quot; value=&quot;-1&quot;/&gt;&lt;property id=&quot;20312&quot; value=&quot;1&quot;/&gt;&lt;property id=&quot;20601&quot; value=&quot;0&quot;/&gt;&lt;/object&gt;&lt;object type=&quot;3&quot; unique_id=&quot;21639&quot;&gt;&lt;property id=&quot;20148&quot; value=&quot;5&quot;/&gt;&lt;property id=&quot;20300&quot; value=&quot;Slide 49 - &amp;quot;Quiz&amp;quot;&quot;/&gt;&lt;property id=&quot;20302&quot; value=&quot;0&quot;/&gt;&lt;property id=&quot;20303&quot; value=&quot;-1&quot;/&gt;&lt;property id=&quot;20307&quot; value=&quot;329&quot;/&gt;&lt;property id=&quot;20309&quot; value=&quot;-1&quot;/&gt;&lt;property id=&quot;20312&quot; value=&quot;1&quot;/&gt;&lt;property id=&quot;20601&quot; value=&quot;0&quot;/&gt;&lt;/object&gt;&lt;object type=&quot;3&quot; unique_id=&quot;23868&quot;&gt;&lt;property id=&quot;20148&quot; value=&quot;5&quot;/&gt;&lt;property id=&quot;20300&quot; value=&quot;Slide 75 - &amp;quot;Quiz&amp;quot;&quot;/&gt;&lt;property id=&quot;20302&quot; value=&quot;0&quot;/&gt;&lt;property id=&quot;20303&quot; value=&quot;-1&quot;/&gt;&lt;property id=&quot;20307&quot; value=&quot;338&quot;/&gt;&lt;property id=&quot;20309&quot; value=&quot;-1&quot;/&gt;&lt;property id=&quot;20312&quot; value=&quot;1&quot;/&gt;&lt;property id=&quot;20601&quot; value=&quot;0&quot;/&gt;&lt;/object&gt;&lt;object type=&quot;3&quot; unique_id=&quot;34745&quot;&gt;&lt;property id=&quot;20148&quot; value=&quot;5&quot;/&gt;&lt;property id=&quot;20300&quot; value=&quot;Slide 50 - &amp;quot;Every hazardous product that falls under WHMIS must have:&amp;quot;&quot;/&gt;&lt;property id=&quot;20302&quot; value=&quot;0&quot;/&gt;&lt;property id=&quot;20303&quot; value=&quot;-1&quot;/&gt;&lt;property id=&quot;20307&quot; value=&quot;365&quot;/&gt;&lt;property id=&quot;20309&quot; value=&quot;-1&quot;/&gt;&lt;property id=&quot;20312&quot; value=&quot;1&quot;/&gt;&lt;property id=&quot;20601&quot; value=&quot;0&quot;/&gt;&lt;/object&gt;&lt;object type=&quot;3&quot; unique_id=&quot;34746&quot;&gt;&lt;property id=&quot;20148&quot; value=&quot;5&quot;/&gt;&lt;property id=&quot;20300&quot; value=&quot;Slide 51 - &amp;quot;SDSs must be _______ , when working with any hazardous product:&amp;quot;&quot;/&gt;&lt;property id=&quot;20302&quot; value=&quot;0&quot;/&gt;&lt;property id=&quot;20303&quot; value=&quot;-1&quot;/&gt;&lt;property id=&quot;20307&quot; value=&quot;366&quot;/&gt;&lt;property id=&quot;20309&quot; value=&quot;-1&quot;/&gt;&lt;property id=&quot;20312&quot; value=&quot;1&quot;/&gt;&lt;property id=&quot;20601&quot; value=&quot;0&quot;/&gt;&lt;/object&gt;&lt;object type=&quot;3&quot; unique_id=&quot;34748&quot;&gt;&lt;property id=&quot;20148&quot; value=&quot;5&quot;/&gt;&lt;property id=&quot;20300&quot; value=&quot;Slide 52 - &amp;quot;Reading the SDS before you work with a product is important because:&amp;quot;&quot;/&gt;&lt;property id=&quot;20302&quot; value=&quot;0&quot;/&gt;&lt;property id=&quot;20303&quot; value=&quot;-1&quot;/&gt;&lt;property id=&quot;20307&quot; value=&quot;368&quot;/&gt;&lt;property id=&quot;20309&quot; value=&quot;-1&quot;/&gt;&lt;property id=&quot;20312&quot; value=&quot;1&quot;/&gt;&lt;property id=&quot;20601&quot; value=&quot;0&quot;/&gt;&lt;/object&gt;&lt;object type=&quot;3&quot; unique_id=&quot;34749&quot;&gt;&lt;property id=&quot;20148&quot; value=&quot;5&quot;/&gt;&lt;property id=&quot;20300&quot; value=&quot;Slide 53 - &amp;quot;Pictograms can easily be identified because they have a ___________ border, except for the Bio-hazardous &amp;amp; Infecti&quot;/&gt;&lt;property id=&quot;20302&quot; value=&quot;0&quot;/&gt;&lt;property id=&quot;20303&quot; value=&quot;-1&quot;/&gt;&lt;property id=&quot;20307&quot; value=&quot;369&quot;/&gt;&lt;property id=&quot;20309&quot; value=&quot;-1&quot;/&gt;&lt;property id=&quot;20312&quot; value=&quot;1&quot;/&gt;&lt;property id=&quot;20601&quot; value=&quot;0&quot;/&gt;&lt;/object&gt;&lt;object type=&quot;3&quot; unique_id=&quot;34751&quot;&gt;&lt;property id=&quot;20148&quot; value=&quot;5&quot;/&gt;&lt;property id=&quot;20300&quot; value=&quot;Slide 54 - &amp;quot;Who is responsible for ensuring that workers understand the hazards of the products that they work with?&amp;quot;&quot;/&gt;&lt;property id=&quot;20302&quot; value=&quot;0&quot;/&gt;&lt;property id=&quot;20303&quot; value=&quot;-1&quot;/&gt;&lt;property id=&quot;20307&quot; value=&quot;371&quot;/&gt;&lt;property id=&quot;20309&quot; value=&quot;-1&quot;/&gt;&lt;property id=&quot;20312&quot; value=&quot;1&quot;/&gt;&lt;property id=&quot;20601&quot; value=&quot;0&quot;/&gt;&lt;/object&gt;&lt;object type=&quot;3&quot; unique_id=&quot;34754&quot;&gt;&lt;property id=&quot;20148&quot; value=&quot;5&quot;/&gt;&lt;property id=&quot;20300&quot; value=&quot;Slide 55 - &amp;quot;When reading a product label, what can be  used to figure out the nature and severity of the hazard?&amp;quot;&quot;/&gt;&lt;property id=&quot;20302&quot; value=&quot;0&quot;/&gt;&lt;property id=&quot;20303&quot; value=&quot;-1&quot;/&gt;&lt;property id=&quot;20307&quot; value=&quot;374&quot;/&gt;&lt;property id=&quot;20309&quot; value=&quot;-1&quot;/&gt;&lt;property id=&quot;20312&quot; value=&quot;1&quot;/&gt;&lt;property id=&quot;20601&quot; value=&quot;0&quot;/&gt;&lt;/object&gt;&lt;object type=&quot;3&quot; unique_id=&quot;34755&quot;&gt;&lt;property id=&quot;20148&quot; value=&quot;5&quot;/&gt;&lt;property id=&quot;20300&quot; value=&quot;Slide 56 - &amp;quot;The signal word:&amp;quot;&quot;/&gt;&lt;property id=&quot;20302&quot; value=&quot;0&quot;/&gt;&lt;property id=&quot;20303&quot; value=&quot;-1&quot;/&gt;&lt;property id=&quot;20307&quot; value=&quot;375&quot;/&gt;&lt;property id=&quot;20309&quot; value=&quot;-1&quot;/&gt;&lt;property id=&quot;20312&quot; value=&quot;1&quot;/&gt;&lt;property id=&quot;20601&quot; value=&quot;0&quot;/&gt;&lt;/object&gt;&lt;object type=&quot;3&quot; unique_id=&quot;34756&quot;&gt;&lt;property id=&quot;20148&quot; value=&quot;5&quot;/&gt;&lt;property id=&quot;20300&quot; value=&quot;Slide 57 - &amp;quot;The hazard statement:&amp;quot;&quot;/&gt;&lt;property id=&quot;20302&quot; value=&quot;0&quot;/&gt;&lt;property id=&quot;20303&quot; value=&quot;-1&quot;/&gt;&lt;property id=&quot;20307&quot; value=&quot;376&quot;/&gt;&lt;property id=&quot;20309&quot; value=&quot;-1&quot;/&gt;&lt;property id=&quot;20312&quot; value=&quot;1&quot;/&gt;&lt;property id=&quot;20601&quot; value=&quot;0&quot;/&gt;&lt;/object&gt;&lt;object type=&quot;3&quot; unique_id=&quot;34757&quot;&gt;&lt;property id=&quot;20148&quot; value=&quot;5&quot;/&gt;&lt;property id=&quot;20300&quot; value=&quot;Slide 58 - &amp;quot;The precautionary statement:&amp;quot;&quot;/&gt;&lt;property id=&quot;20302&quot; value=&quot;0&quot;/&gt;&lt;property id=&quot;20303&quot; value=&quot;-1&quot;/&gt;&lt;property id=&quot;20307&quot; value=&quot;377&quot;/&gt;&lt;property id=&quot;20309&quot; value=&quot;-1&quot;/&gt;&lt;property id=&quot;20312&quot; value=&quot;1&quot;/&gt;&lt;property id=&quot;20601&quot; value=&quot;0&quot;/&gt;&lt;/object&gt;&lt;object type=&quot;3&quot; unique_id=&quot;34758&quot;&gt;&lt;property id=&quot;20148&quot; value=&quot;5&quot;/&gt;&lt;property id=&quot;20300&quot; value=&quot;Slide 59 - &amp;quot;This pictogram is used for which of the following classes:&amp;quot;&quot;/&gt;&lt;property id=&quot;20302&quot; value=&quot;0&quot;/&gt;&lt;property id=&quot;20303&quot; value=&quot;-1&quot;/&gt;&lt;property id=&quot;20307&quot; value=&quot;378&quot;/&gt;&lt;property id=&quot;20309&quot; value=&quot;-1&quot;/&gt;&lt;property id=&quot;20312&quot; value=&quot;1&quot;/&gt;&lt;property id=&quot;20601&quot; value=&quot;0&quot;/&gt;&lt;/object&gt;&lt;object type=&quot;3&quot; unique_id=&quot;34760&quot;&gt;&lt;property id=&quot;20148&quot; value=&quot;5&quot;/&gt;&lt;property id=&quot;20300&quot; value=&quot;Slide 60 - &amp;quot;This pictogram is used for which of the following classes:&amp;quot;&quot;/&gt;&lt;property id=&quot;20302&quot; value=&quot;0&quot;/&gt;&lt;property id=&quot;20303&quot; value=&quot;-1&quot;/&gt;&lt;property id=&quot;20307&quot; value=&quot;380&quot;/&gt;&lt;property id=&quot;20309&quot; value=&quot;-1&quot;/&gt;&lt;property id=&quot;20312&quot; value=&quot;1&quot;/&gt;&lt;property id=&quot;20601&quot; value=&quot;0&quot;/&gt;&lt;/object&gt;&lt;object type=&quot;3&quot; unique_id=&quot;34762&quot;&gt;&lt;property id=&quot;20148&quot; value=&quot;5&quot;/&gt;&lt;property id=&quot;20300&quot; value=&quot;Slide 61 - &amp;quot;A workplace label is not necessary when: &amp;quot;&quot;/&gt;&lt;property id=&quot;20302&quot; value=&quot;0&quot;/&gt;&lt;property id=&quot;20303&quot; value=&quot;-1&quot;/&gt;&lt;property id=&quot;20307&quot; value=&quot;382&quot;/&gt;&lt;property id=&quot;20309&quot; value=&quot;-1&quot;/&gt;&lt;property id=&quot;20312&quot; value=&quot;1&quot;/&gt;&lt;property id=&quot;20601&quot; value=&quot;0&quot;/&gt;&lt;/object&gt;&lt;object type=&quot;3&quot; unique_id=&quot;34764&quot;&gt;&lt;property id=&quot;20148&quot; value=&quot;5&quot;/&gt;&lt;property id=&quot;20300&quot; value=&quot;Slide 62 - &amp;quot;When a product is poured into a container, and a workplace label is not required, the container must still be iden&quot;/&gt;&lt;property id=&quot;20302&quot; value=&quot;0&quot;/&gt;&lt;property id=&quot;20303&quot; value=&quot;-1&quot;/&gt;&lt;property id=&quot;20307&quot; value=&quot;384&quot;/&gt;&lt;property id=&quot;20309&quot; value=&quot;-1&quot;/&gt;&lt;property id=&quot;20312&quot; value=&quot;1&quot;/&gt;&lt;property id=&quot;20601&quot; value=&quot;0&quot;/&gt;&lt;/object&gt;&lt;object type=&quot;3&quot; unique_id=&quot;34765&quot;&gt;&lt;property id=&quot;20148&quot; value=&quot;5&quot;/&gt;&lt;property id=&quot;20300&quot; value=&quot;Slide 63 - &amp;quot;This pictogram is used for which of the following classes:&amp;quot;&quot;/&gt;&lt;property id=&quot;20302&quot; value=&quot;0&quot;/&gt;&lt;property id=&quot;20303&quot; value=&quot;-1&quot;/&gt;&lt;property id=&quot;20307&quot; value=&quot;385&quot;/&gt;&lt;property id=&quot;20309&quot; value=&quot;-1&quot;/&gt;&lt;property id=&quot;20312&quot; value=&quot;1&quot;/&gt;&lt;property id=&quot;20601&quot; value=&quot;0&quot;/&gt;&lt;/object&gt;&lt;object type=&quot;3&quot; unique_id=&quot;34767&quot;&gt;&lt;property id=&quot;20148&quot; value=&quot;5&quot;/&gt;&lt;property id=&quot;20300&quot; value=&quot;Slide 64 - &amp;quot;The 3 legislated components of WHMIS are: labels, safety data sheets and training.&amp;quot;&quot;/&gt;&lt;property id=&quot;20302&quot; value=&quot;0&quot;/&gt;&lt;property id=&quot;20303&quot; value=&quot;-1&quot;/&gt;&lt;property id=&quot;20307&quot; value=&quot;387&quot;/&gt;&lt;property id=&quot;20309&quot; value=&quot;-1&quot;/&gt;&lt;property id=&quot;20312&quot; value=&quot;1&quot;/&gt;&lt;property id=&quot;20601&quot; value=&quot;0&quot;/&gt;&lt;/object&gt;&lt;object type=&quot;3&quot; unique_id=&quot;34768&quot;&gt;&lt;property id=&quot;20148&quot; value=&quot;5&quot;/&gt;&lt;property id=&quot;20300&quot; value=&quot;Slide 65 - &amp;quot;Under WHMIS 2015, the following types of products continue to be excluded from labelling and SDS requirements:&amp;quot;&quot;/&gt;&lt;property id=&quot;20302&quot; value=&quot;0&quot;/&gt;&lt;property id=&quot;20303&quot; value=&quot;-1&quot;/&gt;&lt;property id=&quot;20307&quot; value=&quot;388&quot;/&gt;&lt;property id=&quot;20309&quot; value=&quot;-1&quot;/&gt;&lt;property id=&quot;20312&quot; value=&quot;1&quot;/&gt;&lt;property id=&quot;20601&quot; value=&quot;0&quot;/&gt;&lt;/object&gt;&lt;object type=&quot;3&quot; unique_id=&quot;34769&quot;&gt;&lt;property id=&quot;20148&quot; value=&quot;5&quot;/&gt;&lt;property id=&quot;20300&quot; value=&quot;Slide 66 - &amp;quot;WHMIS 2015 supplier labels will have:&amp;quot;&quot;/&gt;&lt;property id=&quot;20302&quot; value=&quot;0&quot;/&gt;&lt;property id=&quot;20303&quot; value=&quot;-1&quot;/&gt;&lt;property id=&quot;20307&quot; value=&quot;389&quot;/&gt;&lt;property id=&quot;20309&quot; value=&quot;-1&quot;/&gt;&lt;property id=&quot;20312&quot; value=&quot;1&quot;/&gt;&lt;property id=&quot;20601&quot; value=&quot;0&quot;/&gt;&lt;/object&gt;&lt;object type=&quot;3&quot; unique_id=&quot;34770&quot;&gt;&lt;property id=&quot;20148&quot; value=&quot;5&quot;/&gt;&lt;property id=&quot;20300&quot; value=&quot;Slide 67 - &amp;quot;A workplace label is required when a chemical is poured into a new container. The label must include:&amp;quot;&quot;/&gt;&lt;property id=&quot;20302&quot; value=&quot;0&quot;/&gt;&lt;property id=&quot;20303&quot; value=&quot;-1&quot;/&gt;&lt;property id=&quot;20307&quot; value=&quot;390&quot;/&gt;&lt;property id=&quot;20309&quot; value=&quot;-1&quot;/&gt;&lt;property id=&quot;20312&quot; value=&quot;1&quot;/&gt;&lt;property id=&quot;20601&quot; value=&quot;0&quot;/&gt;&lt;/object&gt;&lt;object type=&quot;3&quot; unique_id=&quot;34771&quot;&gt;&lt;property id=&quot;20148&quot; value=&quot;5&quot;/&gt;&lt;property id=&quot;20300&quot; value=&quot;Slide 68 - &amp;quot;This pictogram is used on products that:&amp;quot;&quot;/&gt;&lt;property id=&quot;20302&quot; value=&quot;0&quot;/&gt;&lt;property id=&quot;20303&quot; value=&quot;-1&quot;/&gt;&lt;property id=&quot;20307&quot; value=&quot;391&quot;/&gt;&lt;property id=&quot;20309&quot; value=&quot;-1&quot;/&gt;&lt;property id=&quot;20312&quot; value=&quot;1&quot;/&gt;&lt;property id=&quot;20601&quot; value=&quot;0&quot;/&gt;&lt;/object&gt;&lt;object type=&quot;3&quot; unique_id=&quot;34772&quot;&gt;&lt;property id=&quot;20148&quot; value=&quot;5&quot;/&gt;&lt;property id=&quot;20300&quot; value=&quot;Slide 69 - &amp;quot;This pictogram is used on products that are oxidizers. These products intensify fire, can cause combustible materi&quot;/&gt;&lt;property id=&quot;20302&quot; value=&quot;0&quot;/&gt;&lt;property id=&quot;20303&quot; value=&quot;-1&quot;/&gt;&lt;property id=&quot;20307&quot; value=&quot;392&quot;/&gt;&lt;property id=&quot;20309&quot; value=&quot;-1&quot;/&gt;&lt;property id=&quot;20312&quot; value=&quot;1&quot;/&gt;&lt;property id=&quot;20601&quot; value=&quot;0&quot;/&gt;&lt;/object&gt;&lt;object type=&quot;3&quot; unique_id=&quot;34773&quot;&gt;&lt;property id=&quot;20148&quot; value=&quot;5&quot;/&gt;&lt;property id=&quot;20300&quot; value=&quot;Slide 70 - &amp;quot;This pictogram is used on products that:&amp;quot;&quot;/&gt;&lt;property id=&quot;20302&quot; value=&quot;0&quot;/&gt;&lt;property id=&quot;20303&quot; value=&quot;-1&quot;/&gt;&lt;property id=&quot;20307&quot; value=&quot;393&quot;/&gt;&lt;property id=&quot;20309&quot; value=&quot;-1&quot;/&gt;&lt;property id=&quot;20312&quot; value=&quot;1&quot;/&gt;&lt;property id=&quot;20601&quot; value=&quot;0&quot;/&gt;&lt;/object&gt;&lt;object type=&quot;3&quot; unique_id=&quot;34774&quot;&gt;&lt;property id=&quot;20148&quot; value=&quot;5&quot;/&gt;&lt;property id=&quot;20300&quot; value=&quot;Slide 71 - &amp;quot;This pictogram is used on products that are unstable and potentially reactive and/or explosive.&amp;quot;&quot;/&gt;&lt;property id=&quot;20302&quot; value=&quot;0&quot;/&gt;&lt;property id=&quot;20303&quot; value=&quot;-1&quot;/&gt;&lt;property id=&quot;20307&quot; value=&quot;394&quot;/&gt;&lt;property id=&quot;20309&quot; value=&quot;-1&quot;/&gt;&lt;property id=&quot;20312&quot; value=&quot;1&quot;/&gt;&lt;property id=&quot;20601&quot; value=&quot;0&quot;/&gt;&lt;/object&gt;&lt;object type=&quot;3&quot; unique_id=&quot;34775&quot;&gt;&lt;property id=&quot;20148&quot; value=&quot;5&quot;/&gt;&lt;property id=&quot;20300&quot; value=&quot;Slide 72 - &amp;quot;This pictogram is used on products that cause, or may cause, serious health effects.&amp;quot;&quot;/&gt;&lt;property id=&quot;20302&quot; value=&quot;0&quot;/&gt;&lt;property id=&quot;20303&quot; value=&quot;-1&quot;/&gt;&lt;property id=&quot;20307&quot; value=&quot;395&quot;/&gt;&lt;property id=&quot;20309&quot; value=&quot;-1&quot;/&gt;&lt;property id=&quot;20312&quot; value=&quot;1&quot;/&gt;&lt;property id=&quot;20601&quot; value=&quot;0&quot;/&gt;&lt;/object&gt;&lt;object type=&quot;3&quot; unique_id=&quot;34776&quot;&gt;&lt;property id=&quot;20148&quot; value=&quot;5&quot;/&gt;&lt;property id=&quot;20300&quot; value=&quot;Slide 73 - &amp;quot;Safety Data Sheets:&amp;quot;&quot;/&gt;&lt;property id=&quot;20302&quot; value=&quot;0&quot;/&gt;&lt;property id=&quot;20303&quot; value=&quot;-1&quot;/&gt;&lt;property id=&quot;20307&quot; value=&quot;396&quot;/&gt;&lt;property id=&quot;20309&quot; value=&quot;-1&quot;/&gt;&lt;property id=&quot;20312&quot; value=&quot;1&quot;/&gt;&lt;property id=&quot;20601&quot; value=&quot;0&quot;/&gt;&lt;/object&gt;&lt;object type=&quot;3&quot; unique_id=&quot;34777&quot;&gt;&lt;property id=&quot;20148&quot; value=&quot;5&quot;/&gt;&lt;property id=&quot;20300&quot; value=&quot;Slide 74 - &amp;quot;The lower (smaller) the category number  assigned to a hazard class the less hazardous the chemical is. &amp;quot;&quot;/&gt;&lt;property id=&quot;20302&quot; value=&quot;0&quot;/&gt;&lt;property id=&quot;20303&quot; value=&quot;-1&quot;/&gt;&lt;property id=&quot;20307&quot; value=&quot;397&quot;/&gt;&lt;property id=&quot;20309&quot; value=&quot;-1&quot;/&gt;&lt;property id=&quot;20312&quot; value=&quot;1&quot;/&gt;&lt;property id=&quot;20601&quot; value=&quot;0&quot;/&gt;&lt;/object&gt;&lt;object type=&quot;3&quot; unique_id=&quot;35504&quot;&gt;&lt;property id=&quot;20148&quot; value=&quot;5&quot;/&gt;&lt;property id=&quot;20300&quot; value=&quot;Slide 76&quot;/&gt;&lt;property id=&quot;20301&quot; value=&quot;Confirmation&quot;/&gt;&lt;property id=&quot;20302&quot; value=&quot;0&quot;/&gt;&lt;property id=&quot;20303&quot; value=&quot;-1&quot;/&gt;&lt;property id=&quot;20307&quot; value=&quot;398&quot;/&gt;&lt;property id=&quot;20309&quot; value=&quot;-1&quot;/&gt;&lt;property id=&quot;20312&quot; value=&quot;1&quot;/&gt;&lt;property id=&quot;20601&quot; value=&quot;0&quot;/&gt;&lt;/object&gt;&lt;/object&gt;&lt;object type=&quot;8&quot; unique_id=&quot;10495&quot;&gt;&lt;/object&gt;&lt;object type=&quot;4&quot; unique_id=&quot;22875&quot;&gt;&lt;/object&gt;&lt;object type=&quot;10&quot; unique_id=&quot;22876&quot;&gt;&lt;object type=&quot;11&quot; unique_id=&quot;22877&quot;&gt;&lt;property id=&quot;20180&quot; value=&quot;0&quot;/&gt;&lt;property id=&quot;20181&quot; value=&quot;1&quot;/&gt;&lt;property id=&quot;20183&quot; value=&quot;0&quot;/&gt;&lt;/object&gt;&lt;object type=&quot;12&quot; unique_id=&quot;24819&quot;&gt;&lt;/object&gt;&lt;object type=&quot;13&quot; unique_id=&quot;25015&quot;&gt;&lt;/object&gt;&lt;/object&gt;&lt;/object&gt;&lt;/database&gt;"/>
  <p:tag name="SECTOMILLISECCONVERTED"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SW50IG5hbWU9ImF1ZGlvQnVmZmVyVGltZSIgdmFsdWU9IjA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ZXJ0aXNzZW1lbnQgY29uY2VybmFudCBsYSBwacOoY2Ugam9pbnRlIi8+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DQoJCTx1aXRleHQgbmFtZT0iQ09MTEFCX0xPQ0FMX1BMQVlCQUNLQlROIiB2YWx1ZT0iT2siLz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VTk5BTUVEU0xJREVUSVRMRSIgdmFsdWU9IkRpYXBvc2l0aXZ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EgJW4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LQodC70LDQudC0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0.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100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10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1006.xml><?xml version="1.0" encoding="utf-8"?>
<p:tagLst xmlns:a="http://schemas.openxmlformats.org/drawingml/2006/main" xmlns:r="http://schemas.openxmlformats.org/officeDocument/2006/relationships" xmlns:p="http://schemas.openxmlformats.org/presentationml/2006/main">
  <p:tag name="MMPROD_LASTVALUES" val="&lt;ChangeData&gt;&lt;SlideID&gt;&lt;![CDATA[395]]&gt;&lt;/SlideID&gt;&lt;/ChangeData&gt;"/>
  <p:tag name="HTML_SHAPEINFO" val="&lt;SlideThumbPath val=&quot;Slide72.PNG&quot;/&gt;"/>
  <p:tag name="MMPROD_PASSDATA" val="&lt;object type=&quot;10050&quot; unique_id=&quot;10431&quot;&gt;&lt;property id=&quot;10020&quot; value=&quot;2&quot;/&gt;&lt;property id=&quot;10102&quot; value=&quot;1&quot;/&gt;&lt;property id=&quot;10191&quot; value=&quot;-1&quot;/&gt;&lt;/object&gt;"/>
  <p:tag name="MMPROD_FAILDATA" val="&lt;object type=&quot;10051&quot; unique_id=&quot;10432&quot;&gt;&lt;property id=&quot;10020&quot; value=&quot;2&quot;/&gt;&lt;property id=&quot;10102&quot; value=&quot;1&quot;/&gt;&lt;property id=&quot;10191&quot; value=&quot;-1&quot;/&gt;&lt;/object&gt;"/>
  <p:tag name="MMPROD_ID" val="10492"/>
  <p:tag name="MMPROD_TYPE" val="10008"/>
  <p:tag name="MMPROD_DATA" val="&lt;property id=&quot;10026&quot; value=&quot;1&quot;/&gt;&lt;property id=&quot;10027&quot; value=&quot;Interaction10429&quot;/&gt;&lt;property id=&quot;10028&quot; value=&quot;0&quot;/&gt;&lt;property id=&quot;10063&quot; value=&quot;2&quot;/&gt;&lt;property id=&quot;10070&quot; value=&quot;This pictogram is used on products that cause, or may cause, serious health effect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72,1872922001,F:\ESS Training Module Updates (2017-2018)\Modules\WHMIS+2015+-+Final_pptx\Media.ppcx"/>
  <p:tag name="MMPROD_ANSWERCOUNT" val="2"/>
</p:tagLst>
</file>

<file path=ppt/tags/tag1007.xml><?xml version="1.0" encoding="utf-8"?>
<p:tagLst xmlns:a="http://schemas.openxmlformats.org/drawingml/2006/main" xmlns:r="http://schemas.openxmlformats.org/officeDocument/2006/relationships" xmlns:p="http://schemas.openxmlformats.org/presentationml/2006/main">
  <p:tag name="MMPROD_ID" val="10429"/>
  <p:tag name="MMPROD_ABSOLUTEPOSITIONID" val="100"/>
  <p:tag name="MMPROD_LASTVALUES" val="&lt;ChangeData&gt;&lt;Text&gt;&lt;![CDATA[This pictogram is used on products that cause, or may cause, serious health effects.]]&gt;&lt;/Text&gt;&lt;FontSize&gt;&lt;![CDATA[23]]&gt;&lt;/FontSize&gt;&lt;Left&gt;&lt;![CDATA[0]]&gt;&lt;/Left&gt;&lt;Top&gt;&lt;![CDATA[0]]&gt;&lt;/Top&gt;&lt;/ChangeData&gt;"/>
  <p:tag name="PRESENTER_SHAPETEXTINFO" val="&lt;ShapeTextInfo&gt;&lt;TableIndex row=&quot;-1&quot; col=&quot;-1&quot;&gt;&lt;linesCount val=&quot;2&quot;/&gt;&lt;lineCharCount val=&quot;61&quot;/&gt;&lt;lineCharCount val=&quot;23&quot;/&gt;&lt;/TableIndex&gt;&lt;/ShapeTextInfo&gt;"/>
  <p:tag name="HTML_SHAPEINFO" val="&lt;ThreeDShapeInfo&gt;&lt;uuid val=&quot;100&quot;/&gt;&lt;isInvalidForFieldText val=&quot;0&quot;/&gt;&lt;Image&gt;&lt;filename val=&quot;C:\Users\Kevin\AppData\Local\Temp\PR\data\asimages\{C7901D5D-0558-4275-9F9D-BDD69229D249}_72.png&quot;/&gt;&lt;left val=&quot;21&quot;/&gt;&lt;top val=&quot;9&quot;/&gt;&lt;width val=&quot;662&quot;/&gt;&lt;height val=&quot;77&quot;/&gt;&lt;hasText val=&quot;1&quot;/&gt;&lt;/Image&gt;&lt;/ThreeDShapeInfo&gt;"/>
</p:tagLst>
</file>

<file path=ppt/tags/tag100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23EC2427-AA4E-4D4E-A808-A348543DFA79}&quot;/&gt;&lt;isInvalidForFieldText val=&quot;0&quot;/&gt;&lt;Image&gt;&lt;filename val=&quot;C:\Users\Kevin\AppData\Local\Temp\PR\data\asimages\{23EC2427-AA4E-4D4E-A808-A348543DFA79}_72.png&quot;/&gt;&lt;left val=&quot;66&quot;/&gt;&lt;top val=&quot;256&quot;/&gt;&lt;width val=&quot;271&quot;/&gt;&lt;height val=&quot;70&quot;/&gt;&lt;hasText val=&quot;1&quot;/&gt;&lt;/Image&gt;&lt;/ThreeDShapeInfo&gt;"/>
</p:tagLst>
</file>

<file path=ppt/tags/tag100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8BCDA914-58D0-4DD1-8C9D-B9ACB97D23D1}&quot;/&gt;&lt;isInvalidForFieldText val=&quot;0&quot;/&gt;&lt;Image&gt;&lt;filename val=&quot;C:\Users\Kevin\AppData\Local\Temp\PR\data\asimages\{8BCDA914-58D0-4DD1-8C9D-B9ACB97D23D1}_72.png&quot;/&gt;&lt;left val=&quot;390&quot;/&gt;&lt;top val=&quot;256&quot;/&gt;&lt;width val=&quot;271&quot;/&gt;&lt;height val=&quot;70&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2572E85C-0D14-4EB4-91F5-5107094625D7}&quot;/&gt;&lt;isInvalidForFieldText val=&quot;0&quot;/&gt;&lt;Image&gt;&lt;filename val=&quot;C:\Users\Kevin\AppData\Local\Temp\PR\data\asimages\{2572E85C-0D14-4EB4-91F5-5107094625D7}_16.png&quot;/&gt;&lt;left val=&quot;50&quot;/&gt;&lt;top val=&quot;157&quot;/&gt;&lt;width val=&quot;155&quot;/&gt;&lt;height val=&quot;36&quot;/&gt;&lt;hasText val=&quot;1&quot;/&gt;&lt;/Image&gt;&lt;/ThreeDShapeInfo&gt;"/>
</p:tagLst>
</file>

<file path=ppt/tags/tag101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4FCFCB3-6424-41B3-959A-9C3905276BD7}&quot;/&gt;&lt;isInvalidForFieldText val=&quot;0&quot;/&gt;&lt;Image&gt;&lt;filename val=&quot;C:\Users\Kevin\AppData\Local\Temp\PR\data\asimages\{B4FCFCB3-6424-41B3-959A-9C3905276BD7}_72.png&quot;/&gt;&lt;left val=&quot;195&quot;/&gt;&lt;top val=&quot;312&quot;/&gt;&lt;width val=&quot;271&quot;/&gt;&lt;height val=&quot;55&quot;/&gt;&lt;hasText val=&quot;1&quot;/&gt;&lt;/Image&gt;&lt;/ThreeDShapeInfo&gt;"/>
</p:tagLst>
</file>

<file path=ppt/tags/tag101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B9BE7FC-3074-4B84-95C9-BDB4E01C2A54}&quot;/&gt;&lt;isInvalidForFieldText val=&quot;0&quot;/&gt;&lt;Image&gt;&lt;filename val=&quot;C:\Users\Kevin\AppData\Local\Temp\PR\data\asimages\{BB9BE7FC-3074-4B84-95C9-BDB4E01C2A54}_72.png&quot;/&gt;&lt;left val=&quot;185&quot;/&gt;&lt;top val=&quot;285&quot;/&gt;&lt;width val=&quot;540&quot;/&gt;&lt;height val=&quot;60&quot;/&gt;&lt;hasText val=&quot;1&quot;/&gt;&lt;/Image&gt;&lt;/ThreeDShapeInfo&gt;"/>
</p:tagLst>
</file>

<file path=ppt/tags/tag101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4BC7522-19F2-4FC4-A4CE-A7CD416A2D11}&quot;/&gt;&lt;isInvalidForFieldText val=&quot;0&quot;/&gt;&lt;Image&gt;&lt;filename val=&quot;C:\Users\Kevin\AppData\Local\Temp\PR\data\asimages\{64BC7522-19F2-4FC4-A4CE-A7CD416A2D11}_72.png&quot;/&gt;&lt;left val=&quot;185&quot;/&gt;&lt;top val=&quot;328&quot;/&gt;&lt;width val=&quot;540&quot;/&gt;&lt;height val=&quot;60&quot;/&gt;&lt;hasText val=&quot;1&quot;/&gt;&lt;/Image&gt;&lt;/ThreeDShapeInfo&gt;"/>
</p:tagLst>
</file>

<file path=ppt/tags/tag101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3CF3786-482E-4A64-B657-2BB5A1BC243C}&quot;/&gt;&lt;isInvalidForFieldText val=&quot;0&quot;/&gt;&lt;Image&gt;&lt;filename val=&quot;C:\Users\Kevin\AppData\Local\Temp\PR\data\asimages\{F3CF3786-482E-4A64-B657-2BB5A1BC243C}_72.png&quot;/&gt;&lt;left val=&quot;190&quot;/&gt;&lt;top val=&quot;307&quot;/&gt;&lt;width val=&quot;286&quot;/&gt;&lt;height val=&quot;70&quot;/&gt;&lt;hasText val=&quot;1&quot;/&gt;&lt;/Image&gt;&lt;/ThreeDShapeInfo&gt;"/>
</p:tagLst>
</file>

<file path=ppt/tags/tag101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5EC160D9-F4D9-4F3C-8B83-5B2962C8305C}&quot;/&gt;&lt;isInvalidForFieldText val=&quot;0&quot;/&gt;&lt;Image&gt;&lt;filename val=&quot;C:\Users\Kevin\AppData\Local\Temp\PR\data\asimages\{5EC160D9-F4D9-4F3C-8B83-5B2962C8305C}_72.png&quot;/&gt;&lt;left val=&quot;209&quot;/&gt;&lt;top val=&quot;333&quot;/&gt;&lt;width val=&quot;272&quot;/&gt;&lt;height val=&quot;70&quot;/&gt;&lt;hasText val=&quot;1&quot;/&gt;&lt;/Image&gt;&lt;/ThreeDShapeInfo&gt;"/>
</p:tagLst>
</file>

<file path=ppt/tags/tag101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4FDE1CCE-823C-47BA-96F1-56B9E9586E0C}_72.png&quot;/&gt;&lt;left val=&quot;496&quot;/&gt;&lt;top val=&quot;338&quot;/&gt;&lt;width val=&quot;91&quot;/&gt;&lt;height val=&quot;30&quot;/&gt;&lt;hasText val=&quot;1&quot;/&gt;&lt;/Image&gt;&lt;/ThreeDShapeInfo&gt;"/>
</p:tagLst>
</file>

<file path=ppt/tags/tag101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D98222CF-3C96-49F0-8C56-13920BC15F09}_72.png&quot;/&gt;&lt;left val=&quot;593&quot;/&gt;&lt;top val=&quot;338&quot;/&gt;&lt;width val=&quot;91&quot;/&gt;&lt;height val=&quot;30&quot;/&gt;&lt;hasText val=&quot;1&quot;/&gt;&lt;/Image&gt;&lt;/ThreeDShapeInfo&gt;"/>
</p:tagLst>
</file>

<file path=ppt/tags/tag10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1E2ADA-594D-494E-B633-4C428973D5DF}&quot;/&gt;&lt;isInvalidForFieldText val=&quot;0&quot;/&gt;&lt;Image&gt;&lt;filename val=&quot;C:\Users\Kevin\AppData\Local\Temp\PR\data\asimages\{E31E2ADA-594D-494E-B633-4C428973D5DF}_72.png&quot;/&gt;&lt;left val=&quot;556&quot;/&gt;&lt;top val=&quot;88&quot;/&gt;&lt;width val=&quot;116&quot;/&gt;&lt;height val=&quot;157&quot;/&gt;&lt;hasText val=&quot;1&quot;/&gt;&lt;/Image&gt;&lt;/ThreeDShapeInfo&gt;"/>
</p:tagLst>
</file>

<file path=ppt/tags/tag101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2581FA0B-650D-4610-BFE1-DAE9A507769B}&quot;/&gt;&lt;isInvalidForFieldText val=&quot;0&quot;/&gt;&lt;Image&gt;&lt;filename val=&quot;C:\Users\Kevin\AppData\Local\Temp\PR\data\asimages\{2581FA0B-650D-4610-BFE1-DAE9A507769B}_72.png&quot;/&gt;&lt;left val=&quot;202&quot;/&gt;&lt;top val=&quot;324&quot;/&gt;&lt;width val=&quot;271&quot;/&gt;&lt;height val=&quot;55&quot;/&gt;&lt;hasText val=&quot;1&quot;/&gt;&lt;/Image&gt;&lt;/ThreeDShapeInfo&gt;"/>
</p:tagLst>
</file>

<file path=ppt/tags/tag101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433"/>
  <p:tag name="MMPROD_TYPE" val="10018"/>
  <p:tag name="MMPROD_DATA" val="&lt;property id=&quot;10074&quot; value=&quot;1&quot;/&gt;&lt;property id=&quot;10193&quot; value=&quot;A&quot;/&gt;&lt;property id=&quot;10199&quot; value=&quot;0&quot;/&gt;&lt;object type=&quot;10049&quot; unique_id=&quot;10434&quot;&gt;&lt;property id=&quot;10020&quot; value=&quot;9&quot;/&gt;&lt;property id=&quot;10102&quot; value=&quot;0&quot;/&gt;&lt;property id=&quot;10191&quot; value=&quot;-1&quot;/&gt;&lt;/object&gt;"/>
  <p:tag name="MMPROD_COLLECTIONCONTAINERID" val="10430"/>
  <p:tag name="MMPROD_PARENTID" val="10492"/>
  <p:tag name="MMPROD_ANSWERLETTER" val="A) "/>
  <p:tag name="HTML_AUTOSHAPE_INFO" val="&lt;ThreeDShapeInfo&gt;&lt;uuid val=&quot;1001&quot;/&gt;&lt;isInvalidForFieldText val=&quot;0&quot;/&gt;&lt;hasMultipleQuizShape val=&quot;1&quot;/&gt;&lt;Image&gt;&lt;filename val=&quot;C:\Users\Kevin\AppData\Local\Temp\PR\data\asimages\{A6CD5497-B535-40F3-AD85-BE9947D07877}_72.png&quot;/&gt;&lt;left val=&quot;65&quot;/&gt;&lt;top val=&quot;72&quot;/&gt;&lt;width val=&quot;57&quot;/&gt;&lt;height val=&quot;51&quot;/&gt;&lt;hasText val=&quot;1&quot;/&gt;&lt;/Image&gt;&lt;Image&gt;&lt;filename val=&quot;C:\Users\Kevin\AppData\Local\Temp\PR\data\asimages\{1671FA65-6C83-4CD7-B032-D8A700CA0076}_72.png&quot;/&gt;&lt;left val=&quot;99&quot;/&gt;&lt;top val=&quot;72&quot;/&gt;&lt;width val=&quot;402&quot;/&gt;&lt;height val=&quot;51&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435"/>
  <p:tag name="MMPROD_TYPE" val="10018"/>
  <p:tag name="MMPROD_DATA" val="&lt;property id=&quot;10074&quot; value=&quot;0&quot;/&gt;&lt;property id=&quot;10193&quot; value=&quot;B&quot;/&gt;&lt;property id=&quot;10199&quot; value=&quot;0&quot;/&gt;&lt;object type=&quot;10049&quot; unique_id=&quot;10436&quot;&gt;&lt;property id=&quot;10020&quot; value=&quot;9&quot;/&gt;&lt;property id=&quot;10102&quot; value=&quot;0&quot;/&gt;&lt;property id=&quot;10191&quot; value=&quot;-1&quot;/&gt;&lt;/object&gt;"/>
  <p:tag name="MMPROD_COLLECTIONCONTAINERID" val="10430"/>
  <p:tag name="MMPROD_PARENTID" val="10492"/>
  <p:tag name="MMPROD_ANSWERLETTER" val="B) "/>
  <p:tag name="HTML_AUTOSHAPE_INFO" val="&lt;ThreeDShapeInfo&gt;&lt;uuid val=&quot;1002&quot;/&gt;&lt;isInvalidForFieldText val=&quot;0&quot;/&gt;&lt;hasMultipleQuizShape val=&quot;1&quot;/&gt;&lt;Image&gt;&lt;filename val=&quot;C:\Users\Kevin\AppData\Local\Temp\PR\data\asimages\{05A0CC2F-06D3-46E6-ABC0-E5740054DC9B}_72.png&quot;/&gt;&lt;left val=&quot;65&quot;/&gt;&lt;top val=&quot;112&quot;/&gt;&lt;width val=&quot;57&quot;/&gt;&lt;height val=&quot;51&quot;/&gt;&lt;hasText val=&quot;1&quot;/&gt;&lt;/Image&gt;&lt;Image&gt;&lt;filename val=&quot;C:\Users\Kevin\AppData\Local\Temp\PR\data\asimages\{EB4671DE-551A-4E85-B4F2-19FC017D5983}_72.png&quot;/&gt;&lt;left val=&quot;99&quot;/&gt;&lt;top val=&quot;112&quot;/&gt;&lt;width val=&quot;402&quot;/&gt;&lt;height val=&quot;51&quot;/&gt;&lt;hasText val=&quot;1&quot;/&gt;&lt;/Image&gt;&lt;/ThreeDShapeInfo&gt;"/>
</p:tagLst>
</file>

<file path=ppt/tags/tag102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022.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102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2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25.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102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10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0&quot;/&gt;&lt;/TableIndex&gt;&lt;/ShapeTextInfo&gt;"/>
  <p:tag name="PRESENTER_SHAPEINFO" val="&lt;ThreeDShapeInfo&gt;&lt;uuid val=&quot;{E047EC52-0788-4978-9AA4-E2B1E3F87690}&quot;/&gt;&lt;isInvalidForFieldText val=&quot;0&quot;/&gt;&lt;Image&gt;&lt;filename val=&quot;C:\Users\Kevin\AppData\Local\Temp\PR\data\asimages\{E047EC52-0788-4978-9AA4-E2B1E3F87690}_16.png&quot;/&gt;&lt;left val=&quot;503&quot;/&gt;&lt;top val=&quot;174&quot;/&gt;&lt;width val=&quot;161&quot;/&gt;&lt;height val=&quot;50&quot;/&gt;&lt;hasText val=&quot;1&quot;/&gt;&lt;/Image&gt;&lt;/ThreeDShapeInfo&gt;"/>
</p:tagLst>
</file>

<file path=ppt/tags/tag103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1031.xml><?xml version="1.0" encoding="utf-8"?>
<p:tagLst xmlns:a="http://schemas.openxmlformats.org/drawingml/2006/main" xmlns:r="http://schemas.openxmlformats.org/officeDocument/2006/relationships" xmlns:p="http://schemas.openxmlformats.org/presentationml/2006/main">
  <p:tag name="MMPROD_LASTVALUES" val="&lt;ChangeData&gt;&lt;SlideID&gt;&lt;![CDATA[396]]&gt;&lt;/SlideID&gt;&lt;/ChangeData&gt;"/>
  <p:tag name="HTML_SHAPEINFO" val="&lt;SlideThumbPath val=&quot;Slide73.PNG&quot;/&gt;"/>
  <p:tag name="MMPROD_PASSDATA" val="&lt;object type=&quot;10050&quot; unique_id=&quot;10439&quot;&gt;&lt;property id=&quot;10020&quot; value=&quot;2&quot;/&gt;&lt;property id=&quot;10102&quot; value=&quot;1&quot;/&gt;&lt;property id=&quot;10191&quot; value=&quot;-1&quot;/&gt;&lt;/object&gt;"/>
  <p:tag name="MMPROD_FAILDATA" val="&lt;object type=&quot;10051&quot; unique_id=&quot;10440&quot;&gt;&lt;property id=&quot;10020&quot; value=&quot;2&quot;/&gt;&lt;property id=&quot;10102&quot; value=&quot;1&quot;/&gt;&lt;property id=&quot;10191&quot; value=&quot;-1&quot;/&gt;&lt;/object&gt;"/>
  <p:tag name="MMPROD_ID" val="10493"/>
  <p:tag name="MMPROD_TYPE" val="10008"/>
  <p:tag name="MMPROD_DATA" val="&lt;property id=&quot;10026&quot; value=&quot;1&quot;/&gt;&lt;property id=&quot;10027&quot; value=&quot;Interaction10437&quot;/&gt;&lt;property id=&quot;10028&quot; value=&quot;0&quot;/&gt;&lt;property id=&quot;10063&quot; value=&quot;2&quot;/&gt;&lt;property id=&quot;10070&quot; value=&quot;Safety Data Sheet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73,1872922001,F:\ESS Training Module Updates (2017-2018)\Modules\WHMIS+2015+-+Final_pptx\Media.ppcx"/>
  <p:tag name="MMPROD_ANSWERCOUNT" val="4"/>
</p:tagLst>
</file>

<file path=ppt/tags/tag1032.xml><?xml version="1.0" encoding="utf-8"?>
<p:tagLst xmlns:a="http://schemas.openxmlformats.org/drawingml/2006/main" xmlns:r="http://schemas.openxmlformats.org/officeDocument/2006/relationships" xmlns:p="http://schemas.openxmlformats.org/presentationml/2006/main">
  <p:tag name="MMPROD_ID" val="10437"/>
  <p:tag name="MMPROD_ABSOLUTEPOSITIONID" val="100"/>
  <p:tag name="MMPROD_LASTVALUES" val="&lt;ChangeData&gt;&lt;Text&gt;&lt;![CDATA[Safety Data Sheets:]]&gt;&lt;/Text&gt;&lt;FontSize&gt;&lt;![CDATA[40]]&gt;&lt;/FontSize&gt;&lt;Left&gt;&lt;![CDATA[0]]&gt;&lt;/Left&gt;&lt;Top&gt;&lt;![CDATA[0]]&gt;&lt;/Top&gt;&lt;/ChangeData&gt;"/>
  <p:tag name="PRESENTER_SHAPETEXTINFO" val="&lt;ShapeTextInfo&gt;&lt;TableIndex row=&quot;-1&quot; col=&quot;-1&quot;&gt;&lt;linesCount val=&quot;1&quot;/&gt;&lt;lineCharCount val=&quot;19&quot;/&gt;&lt;/TableIndex&gt;&lt;/ShapeTextInfo&gt;"/>
  <p:tag name="HTML_SHAPEINFO" val="&lt;ThreeDShapeInfo&gt;&lt;uuid val=&quot;100&quot;/&gt;&lt;isInvalidForFieldText val=&quot;0&quot;/&gt;&lt;Image&gt;&lt;filename val=&quot;C:\Users\Kevin\AppData\Local\Temp\PR\data\asimages\{8B2FAC4F-8D03-4024-A962-6AE815961590}_73.png&quot;/&gt;&lt;left val=&quot;11&quot;/&gt;&lt;top val=&quot;11&quot;/&gt;&lt;width val=&quot;672&quot;/&gt;&lt;height val=&quot;84&quot;/&gt;&lt;hasText val=&quot;1&quot;/&gt;&lt;/Image&gt;&lt;/ThreeDShapeInfo&gt;"/>
</p:tagLst>
</file>

<file path=ppt/tags/tag103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7FC14767-CC40-4661-A581-8BAC2CCEA925}&quot;/&gt;&lt;isInvalidForFieldText val=&quot;0&quot;/&gt;&lt;Image&gt;&lt;filename val=&quot;C:\Users\Kevin\AppData\Local\Temp\PR\data\asimages\{7FC14767-CC40-4661-A581-8BAC2CCEA925}_73.png&quot;/&gt;&lt;left val=&quot;66&quot;/&gt;&lt;top val=&quot;256&quot;/&gt;&lt;width val=&quot;271&quot;/&gt;&lt;height val=&quot;70&quot;/&gt;&lt;hasText val=&quot;1&quot;/&gt;&lt;/Image&gt;&lt;/ThreeDShapeInfo&gt;"/>
</p:tagLst>
</file>

<file path=ppt/tags/tag103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95B27CF0-9B23-4B3B-9DC5-F7493A4639B0}&quot;/&gt;&lt;isInvalidForFieldText val=&quot;0&quot;/&gt;&lt;Image&gt;&lt;filename val=&quot;C:\Users\Kevin\AppData\Local\Temp\PR\data\asimages\{95B27CF0-9B23-4B3B-9DC5-F7493A4639B0}_73.png&quot;/&gt;&lt;left val=&quot;390&quot;/&gt;&lt;top val=&quot;256&quot;/&gt;&lt;width val=&quot;271&quot;/&gt;&lt;height val=&quot;70&quot;/&gt;&lt;hasText val=&quot;1&quot;/&gt;&lt;/Image&gt;&lt;/ThreeDShapeInfo&gt;"/>
</p:tagLst>
</file>

<file path=ppt/tags/tag103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CCB8168-A2AF-43E1-A82C-7AD8D382A06D}&quot;/&gt;&lt;isInvalidForFieldText val=&quot;0&quot;/&gt;&lt;Image&gt;&lt;filename val=&quot;C:\Users\Kevin\AppData\Local\Temp\PR\data\asimages\{9CCB8168-A2AF-43E1-A82C-7AD8D382A06D}_73.png&quot;/&gt;&lt;left val=&quot;195&quot;/&gt;&lt;top val=&quot;312&quot;/&gt;&lt;width val=&quot;271&quot;/&gt;&lt;height val=&quot;55&quot;/&gt;&lt;hasText val=&quot;1&quot;/&gt;&lt;/Image&gt;&lt;/ThreeDShapeInfo&gt;"/>
</p:tagLst>
</file>

<file path=ppt/tags/tag103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B6399F1-6409-4198-8A22-A79D259A3430}&quot;/&gt;&lt;isInvalidForFieldText val=&quot;0&quot;/&gt;&lt;Image&gt;&lt;filename val=&quot;C:\Users\Kevin\AppData\Local\Temp\PR\data\asimages\{2B6399F1-6409-4198-8A22-A79D259A3430}_73.png&quot;/&gt;&lt;left val=&quot;185&quot;/&gt;&lt;top val=&quot;285&quot;/&gt;&lt;width val=&quot;540&quot;/&gt;&lt;height val=&quot;60&quot;/&gt;&lt;hasText val=&quot;1&quot;/&gt;&lt;/Image&gt;&lt;/ThreeDShapeInfo&gt;"/>
</p:tagLst>
</file>

<file path=ppt/tags/tag103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8E17948-E483-49B5-8F95-5A854FABF5FA}&quot;/&gt;&lt;isInvalidForFieldText val=&quot;0&quot;/&gt;&lt;Image&gt;&lt;filename val=&quot;C:\Users\Kevin\AppData\Local\Temp\PR\data\asimages\{58E17948-E483-49B5-8F95-5A854FABF5FA}_73.png&quot;/&gt;&lt;left val=&quot;185&quot;/&gt;&lt;top val=&quot;328&quot;/&gt;&lt;width val=&quot;540&quot;/&gt;&lt;height val=&quot;60&quot;/&gt;&lt;hasText val=&quot;1&quot;/&gt;&lt;/Image&gt;&lt;/ThreeDShapeInfo&gt;"/>
</p:tagLst>
</file>

<file path=ppt/tags/tag103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BD6F187-B6DB-41B8-AE13-C05FC2DF9E53}&quot;/&gt;&lt;isInvalidForFieldText val=&quot;0&quot;/&gt;&lt;Image&gt;&lt;filename val=&quot;C:\Users\Kevin\AppData\Local\Temp\PR\data\asimages\{5BD6F187-B6DB-41B8-AE13-C05FC2DF9E53}_73.png&quot;/&gt;&lt;left val=&quot;190&quot;/&gt;&lt;top val=&quot;307&quot;/&gt;&lt;width val=&quot;286&quot;/&gt;&lt;height val=&quot;70&quot;/&gt;&lt;hasText val=&quot;1&quot;/&gt;&lt;/Image&gt;&lt;/ThreeDShapeInfo&gt;"/>
</p:tagLst>
</file>

<file path=ppt/tags/tag103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D46E0AA3-95B8-4891-A8BA-E6A04F52C632}&quot;/&gt;&lt;isInvalidForFieldText val=&quot;0&quot;/&gt;&lt;Image&gt;&lt;filename val=&quot;C:\Users\Kevin\AppData\Local\Temp\PR\data\asimages\{D46E0AA3-95B8-4891-A8BA-E6A04F52C632}_73.png&quot;/&gt;&lt;left val=&quot;209&quot;/&gt;&lt;top val=&quot;333&quot;/&gt;&lt;width val=&quot;272&quot;/&gt;&lt;height val=&quot;7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B2481A51-4777-4680-90BD-1D0B94BFD374}_73.png&quot;/&gt;&lt;left val=&quot;496&quot;/&gt;&lt;top val=&quot;338&quot;/&gt;&lt;width val=&quot;91&quot;/&gt;&lt;height val=&quot;30&quot;/&gt;&lt;hasText val=&quot;1&quot;/&gt;&lt;/Image&gt;&lt;/ThreeDShapeInfo&gt;"/>
</p:tagLst>
</file>

<file path=ppt/tags/tag104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4DA94A27-09DE-47DA-9E7C-6F29FCAB80E7}_73.png&quot;/&gt;&lt;left val=&quot;593&quot;/&gt;&lt;top val=&quot;338&quot;/&gt;&lt;width val=&quot;91&quot;/&gt;&lt;height val=&quot;30&quot;/&gt;&lt;hasText val=&quot;1&quot;/&gt;&lt;/Image&gt;&lt;/ThreeDShapeInfo&gt;"/>
</p:tagLst>
</file>

<file path=ppt/tags/tag104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26562646-D3B3-4DCE-AB09-196EE8DEBCD7}&quot;/&gt;&lt;isInvalidForFieldText val=&quot;0&quot;/&gt;&lt;Image&gt;&lt;filename val=&quot;C:\Users\Kevin\AppData\Local\Temp\PR\data\asimages\{26562646-D3B3-4DCE-AB09-196EE8DEBCD7}_73.png&quot;/&gt;&lt;left val=&quot;202&quot;/&gt;&lt;top val=&quot;324&quot;/&gt;&lt;width val=&quot;271&quot;/&gt;&lt;height val=&quot;55&quot;/&gt;&lt;hasText val=&quot;1&quot;/&gt;&lt;/Image&gt;&lt;/ThreeDShapeInfo&gt;"/>
</p:tagLst>
</file>

<file path=ppt/tags/tag104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441"/>
  <p:tag name="MMPROD_TYPE" val="10018"/>
  <p:tag name="MMPROD_DATA" val="&lt;property id=&quot;10074&quot; value=&quot;0&quot;/&gt;&lt;property id=&quot;10193&quot; value=&quot;A&quot;/&gt;&lt;property id=&quot;10199&quot; value=&quot;0&quot;/&gt;&lt;object type=&quot;10049&quot; unique_id=&quot;10442&quot;&gt;&lt;property id=&quot;10020&quot; value=&quot;9&quot;/&gt;&lt;property id=&quot;10102&quot; value=&quot;0&quot;/&gt;&lt;property id=&quot;10191&quot; value=&quot;-1&quot;/&gt;&lt;/object&gt;"/>
  <p:tag name="MMPROD_COLLECTIONCONTAINERID" val="10438"/>
  <p:tag name="MMPROD_PARENTID" val="10493"/>
  <p:tag name="MMPROD_ANSWERLETTER" val="A) "/>
  <p:tag name="HTML_AUTOSHAPE_INFO" val="&lt;ThreeDShapeInfo&gt;&lt;uuid val=&quot;1001&quot;/&gt;&lt;isInvalidForFieldText val=&quot;0&quot;/&gt;&lt;hasMultipleQuizShape val=&quot;1&quot;/&gt;&lt;Image&gt;&lt;filename val=&quot;C:\Users\Kevin\AppData\Local\Temp\PR\data\asimages\{EA386019-C4F3-4E6B-A042-25A3A114BBC3}_73.png&quot;/&gt;&lt;left val=&quot;65&quot;/&gt;&lt;top val=&quot;72&quot;/&gt;&lt;width val=&quot;57&quot;/&gt;&lt;height val=&quot;51&quot;/&gt;&lt;hasText val=&quot;1&quot;/&gt;&lt;/Image&gt;&lt;Image&gt;&lt;filename val=&quot;C:\Users\Kevin\AppData\Local\Temp\PR\data\asimages\{4C2B2002-F276-4BEF-ACDE-C5D6FDD52308}_73.png&quot;/&gt;&lt;left val=&quot;99&quot;/&gt;&lt;top val=&quot;72&quot;/&gt;&lt;width val=&quot;402&quot;/&gt;&lt;height val=&quot;51&quot;/&gt;&lt;hasText val=&quot;1&quot;/&gt;&lt;/Image&gt;&lt;/ThreeDShapeInfo&gt;"/>
</p:tagLst>
</file>

<file path=ppt/tags/tag104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443"/>
  <p:tag name="MMPROD_TYPE" val="10018"/>
  <p:tag name="MMPROD_DATA" val="&lt;property id=&quot;10074&quot; value=&quot;0&quot;/&gt;&lt;property id=&quot;10193&quot; value=&quot;B&quot;/&gt;&lt;property id=&quot;10199&quot; value=&quot;0&quot;/&gt;&lt;object type=&quot;10049&quot; unique_id=&quot;10444&quot;&gt;&lt;property id=&quot;10020&quot; value=&quot;9&quot;/&gt;&lt;property id=&quot;10102&quot; value=&quot;0&quot;/&gt;&lt;property id=&quot;10191&quot; value=&quot;-1&quot;/&gt;&lt;/object&gt;"/>
  <p:tag name="MMPROD_COLLECTIONCONTAINERID" val="10438"/>
  <p:tag name="MMPROD_PARENTID" val="10493"/>
  <p:tag name="MMPROD_ANSWERLETTER" val="B) "/>
  <p:tag name="HTML_AUTOSHAPE_INFO" val="&lt;ThreeDShapeInfo&gt;&lt;uuid val=&quot;1002&quot;/&gt;&lt;isInvalidForFieldText val=&quot;0&quot;/&gt;&lt;hasMultipleQuizShape val=&quot;1&quot;/&gt;&lt;Image&gt;&lt;filename val=&quot;C:\Users\Kevin\AppData\Local\Temp\PR\data\asimages\{B174962C-B9DC-4564-8612-C19079F3E32D}_73.png&quot;/&gt;&lt;left val=&quot;65&quot;/&gt;&lt;top val=&quot;112&quot;/&gt;&lt;width val=&quot;57&quot;/&gt;&lt;height val=&quot;51&quot;/&gt;&lt;hasText val=&quot;1&quot;/&gt;&lt;/Image&gt;&lt;Image&gt;&lt;filename val=&quot;C:\Users\Kevin\AppData\Local\Temp\PR\data\asimages\{5A719E11-8CC8-49C8-83ED-5C9A88758B46}_73.png&quot;/&gt;&lt;left val=&quot;99&quot;/&gt;&lt;top val=&quot;112&quot;/&gt;&lt;width val=&quot;402&quot;/&gt;&lt;height val=&quot;51&quot;/&gt;&lt;hasText val=&quot;1&quot;/&gt;&lt;/Image&gt;&lt;/ThreeDShapeInfo&gt;"/>
</p:tagLst>
</file>

<file path=ppt/tags/tag104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445"/>
  <p:tag name="MMPROD_TYPE" val="10018"/>
  <p:tag name="MMPROD_DATA" val="&lt;property id=&quot;10074&quot; value=&quot;0&quot;/&gt;&lt;property id=&quot;10193&quot; value=&quot;C&quot;/&gt;&lt;property id=&quot;10199&quot; value=&quot;0&quot;/&gt;&lt;object type=&quot;10049&quot; unique_id=&quot;10446&quot;&gt;&lt;property id=&quot;10020&quot; value=&quot;9&quot;/&gt;&lt;property id=&quot;10102&quot; value=&quot;0&quot;/&gt;&lt;property id=&quot;10191&quot; value=&quot;-1&quot;/&gt;&lt;/object&gt;"/>
  <p:tag name="MMPROD_COLLECTIONCONTAINERID" val="10438"/>
  <p:tag name="MMPROD_PARENTID" val="10493"/>
  <p:tag name="MMPROD_ANSWERLETTER" val="C) "/>
  <p:tag name="HTML_AUTOSHAPE_INFO" val="&lt;ThreeDShapeInfo&gt;&lt;uuid val=&quot;1003&quot;/&gt;&lt;isInvalidForFieldText val=&quot;0&quot;/&gt;&lt;hasMultipleQuizShape val=&quot;1&quot;/&gt;&lt;Image&gt;&lt;filename val=&quot;C:\Users\Kevin\AppData\Local\Temp\PR\data\asimages\{082E2881-ECF9-4960-B260-0C0546C221EA}_73.png&quot;/&gt;&lt;left val=&quot;65&quot;/&gt;&lt;top val=&quot;152&quot;/&gt;&lt;width val=&quot;56&quot;/&gt;&lt;height val=&quot;51&quot;/&gt;&lt;hasText val=&quot;1&quot;/&gt;&lt;/Image&gt;&lt;Image&gt;&lt;filename val=&quot;C:\Users\Kevin\AppData\Local\Temp\PR\data\asimages\{EA98B282-FACE-4C74-9400-BE81D7C13ED3}_73.png&quot;/&gt;&lt;left val=&quot;98&quot;/&gt;&lt;top val=&quot;152&quot;/&gt;&lt;width val=&quot;403&quot;/&gt;&lt;height val=&quot;80&quot;/&gt;&lt;hasText val=&quot;1&quot;/&gt;&lt;/Image&gt;&lt;/ThreeDShapeInfo&gt;"/>
</p:tagLst>
</file>

<file path=ppt/tags/tag104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28.6]]&gt;&lt;/Top&gt;&lt;/ChangeData&gt;"/>
  <p:tag name="MMPROD_ID" val="10447"/>
  <p:tag name="MMPROD_TYPE" val="10018"/>
  <p:tag name="MMPROD_DATA" val="&lt;property id=&quot;10074&quot; value=&quot;1&quot;/&gt;&lt;property id=&quot;10193&quot; value=&quot;D&quot;/&gt;&lt;property id=&quot;10199&quot; value=&quot;0&quot;/&gt;&lt;object type=&quot;10049&quot; unique_id=&quot;10448&quot;&gt;&lt;property id=&quot;10020&quot; value=&quot;9&quot;/&gt;&lt;property id=&quot;10102&quot; value=&quot;0&quot;/&gt;&lt;property id=&quot;10191&quot; value=&quot;-1&quot;/&gt;&lt;/object&gt;"/>
  <p:tag name="MMPROD_COLLECTIONCONTAINERID" val="10438"/>
  <p:tag name="MMPROD_PARENTID" val="10493"/>
  <p:tag name="MMPROD_ANSWERLETTER" val="D) "/>
  <p:tag name="HTML_AUTOSHAPE_INFO" val="&lt;ThreeDShapeInfo&gt;&lt;uuid val=&quot;1004&quot;/&gt;&lt;isInvalidForFieldText val=&quot;0&quot;/&gt;&lt;hasMultipleQuizShape val=&quot;1&quot;/&gt;&lt;Image&gt;&lt;filename val=&quot;C:\Users\Kevin\AppData\Local\Temp\PR\data\asimages\{F67A101C-E69F-497A-9922-5BBA2ACE4CC9}_73.png&quot;/&gt;&lt;left val=&quot;65&quot;/&gt;&lt;top val=&quot;220&quot;/&gt;&lt;width val=&quot;58&quot;/&gt;&lt;height val=&quot;51&quot;/&gt;&lt;hasText val=&quot;1&quot;/&gt;&lt;/Image&gt;&lt;Image&gt;&lt;filename val=&quot;C:\Users\Kevin\AppData\Local\Temp\PR\data\asimages\{BA74582F-6EBA-43AF-9D57-80636E250F42}_73.png&quot;/&gt;&lt;left val=&quot;100&quot;/&gt;&lt;top val=&quot;220&quot;/&gt;&lt;width val=&quot;401&quot;/&gt;&lt;height val=&quot;51&quot;/&gt;&lt;hasText val=&quot;1&quot;/&gt;&lt;/Image&gt;&lt;/ThreeDShapeInfo&gt;"/>
</p:tagLst>
</file>

<file path=ppt/tags/tag104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228.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1048.xml><?xml version="1.0" encoding="utf-8"?>
<p:tagLst xmlns:a="http://schemas.openxmlformats.org/drawingml/2006/main" xmlns:r="http://schemas.openxmlformats.org/officeDocument/2006/relationships" xmlns:p="http://schemas.openxmlformats.org/presentationml/2006/main">
  <p:tag name="MMPROD_LASTVALUES" val="&lt;ChangeData&gt;&lt;Text&gt;&lt;![CDATA[All the above]]&gt;&lt;/Text&gt;&lt;FontSize&gt;&lt;![CDATA[24]]&gt;&lt;/FontSize&gt;&lt;Left&gt;&lt;![CDATA[115]]&gt;&lt;/Left&gt;&lt;Top&gt;&lt;![CDATA[228.6]]&gt;&lt;/Top&gt;&lt;/ChangeData&gt;"/>
  <p:tag name="MMPROD_ABSOLUTEPOSITIONID" val="1024"/>
  <p:tag name="PRESENTER_SHAPETEXTINFO" val="&lt;ShapeTextInfo&gt;&lt;TableIndex row=&quot;-1&quot; col=&quot;-1&quot;&gt;&lt;linesCount val=&quot;1&quot;/&gt;&lt;lineCharCount val=&quot;13&quot;/&gt;&lt;/TableIndex&gt;&lt;/ShapeTextInfo&gt;"/>
</p:tagLst>
</file>

<file path=ppt/tags/tag104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0&quot;/&gt;&lt;/TableIndex&gt;&lt;/ShapeTextInfo&gt;"/>
  <p:tag name="PRESENTER_SHAPEINFO" val="&lt;ThreeDShapeInfo&gt;&lt;uuid val=&quot;{77C7D0DB-B42D-488F-A72D-F1D85E92342E}&quot;/&gt;&lt;isInvalidForFieldText val=&quot;0&quot;/&gt;&lt;Image&gt;&lt;filename val=&quot;C:\Users\Kevin\AppData\Local\Temp\PR\data\asimages\{77C7D0DB-B42D-488F-A72D-F1D85E92342E}_16.png&quot;/&gt;&lt;left val=&quot;27&quot;/&gt;&lt;top val=&quot;240&quot;/&gt;&lt;width val=&quot;162&quot;/&gt;&lt;height val=&quot;55&quot;/&gt;&lt;hasText val=&quot;1&quot;/&gt;&lt;/Image&gt;&lt;/ThreeDShapeInfo&gt;"/>
</p:tagLst>
</file>

<file path=ppt/tags/tag105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1051.xml><?xml version="1.0" encoding="utf-8"?>
<p:tagLst xmlns:a="http://schemas.openxmlformats.org/drawingml/2006/main" xmlns:r="http://schemas.openxmlformats.org/officeDocument/2006/relationships" xmlns:p="http://schemas.openxmlformats.org/presentationml/2006/main">
  <p:tag name="MMPROD_LASTVALUES" val="&lt;ChangeData&gt;&lt;Text&gt;&lt;![CDATA[Must be updated within 90 days of any changes]]&gt;&lt;/Text&gt;&lt;FontSize&gt;&lt;![CDATA[24]]&gt;&lt;/FontSize&gt;&lt;Left&gt;&lt;![CDATA[113]]&gt;&lt;/Left&gt;&lt;Top&gt;&lt;![CDATA[159.9]]&gt;&lt;/Top&gt;&lt;/ChangeData&gt;"/>
  <p:tag name="MMPROD_ABSOLUTEPOSITIONID" val="1023"/>
  <p:tag name="PRESENTER_SHAPETEXTINFO" val="&lt;ShapeTextInfo&gt;&lt;TableIndex row=&quot;-1&quot; col=&quot;-1&quot;&gt;&lt;linesCount val=&quot;2&quot;/&gt;&lt;lineCharCount val=&quot;34&quot;/&gt;&lt;lineCharCount val=&quot;11&quot;/&gt;&lt;/TableIndex&gt;&lt;/ShapeTextInfo&gt;"/>
</p:tagLst>
</file>

<file path=ppt/tags/tag105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105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054.xml><?xml version="1.0" encoding="utf-8"?>
<p:tagLst xmlns:a="http://schemas.openxmlformats.org/drawingml/2006/main" xmlns:r="http://schemas.openxmlformats.org/officeDocument/2006/relationships" xmlns:p="http://schemas.openxmlformats.org/presentationml/2006/main">
  <p:tag name="MMPROD_LASTVALUES" val="&lt;ChangeData&gt;&lt;Text&gt;&lt;![CDATA[Must be in English and French]]&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29&quot;/&gt;&lt;/TableIndex&gt;&lt;/ShapeTextInfo&gt;"/>
</p:tagLst>
</file>

<file path=ppt/tags/tag105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5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57.xml><?xml version="1.0" encoding="utf-8"?>
<p:tagLst xmlns:a="http://schemas.openxmlformats.org/drawingml/2006/main" xmlns:r="http://schemas.openxmlformats.org/officeDocument/2006/relationships" xmlns:p="http://schemas.openxmlformats.org/presentationml/2006/main">
  <p:tag name="MMPROD_LASTVALUES" val="&lt;ChangeData&gt;&lt;Text&gt;&lt;![CDATA[Have 16 sections]]&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6&quot;/&gt;&lt;/TableIndex&gt;&lt;/ShapeTextInfo&gt;"/>
</p:tagLst>
</file>

<file path=ppt/tags/tag105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10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1063.xml><?xml version="1.0" encoding="utf-8"?>
<p:tagLst xmlns:a="http://schemas.openxmlformats.org/drawingml/2006/main" xmlns:r="http://schemas.openxmlformats.org/officeDocument/2006/relationships" xmlns:p="http://schemas.openxmlformats.org/presentationml/2006/main">
  <p:tag name="MMPROD_LASTVALUES" val="&lt;ChangeData&gt;&lt;SlideID&gt;&lt;![CDATA[397]]&gt;&lt;/SlideID&gt;&lt;/ChangeData&gt;"/>
  <p:tag name="HTML_SHAPEINFO" val="&lt;SlideThumbPath val=&quot;Slide74.PNG&quot;/&gt;"/>
  <p:tag name="MMPROD_PASSDATA" val="&lt;object type=&quot;10050&quot; unique_id=&quot;10451&quot;&gt;&lt;property id=&quot;10020&quot; value=&quot;2&quot;/&gt;&lt;property id=&quot;10102&quot; value=&quot;1&quot;/&gt;&lt;property id=&quot;10191&quot; value=&quot;-1&quot;/&gt;&lt;/object&gt;"/>
  <p:tag name="MMPROD_FAILDATA" val="&lt;object type=&quot;10051&quot; unique_id=&quot;10452&quot;&gt;&lt;property id=&quot;10020&quot; value=&quot;2&quot;/&gt;&lt;property id=&quot;10102&quot; value=&quot;1&quot;/&gt;&lt;property id=&quot;10191&quot; value=&quot;-1&quot;/&gt;&lt;/object&gt;"/>
  <p:tag name="MMPROD_ID" val="10494"/>
  <p:tag name="MMPROD_TYPE" val="10008"/>
  <p:tag name="MMPROD_DATA" val="&lt;property id=&quot;10026&quot; value=&quot;1&quot;/&gt;&lt;property id=&quot;10027&quot; value=&quot;Interaction10449&quot;/&gt;&lt;property id=&quot;10028&quot; value=&quot;0&quot;/&gt;&lt;property id=&quot;10063&quot; value=&quot;2&quot;/&gt;&lt;property id=&quot;10070&quot; value=&quot;The lower (smaller) the category number  assigned to a hazard class the less hazardous the chemical is. &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34"/>
  <p:tag name="MMPROD_PARENTQUESTIONGROUPID" val="-1"/>
  <p:tag name="QUIZCLIPSSOURCE" val="1251725295,C:\Users\raposok\Downloads\WHMIS+2015+-+Final\WHMIS+2015+-+Final_pptx\WHMIS+2015+-+Final_pptx\Media.ppcx"/>
  <p:tag name="PPSNARRATION" val="74,1872922001,F:\ESS Training Module Updates (2017-2018)\Modules\WHMIS+2015+-+Final_pptx\Media.ppcx"/>
  <p:tag name="MMPROD_ANSWERCOUNT" val="2"/>
</p:tagLst>
</file>

<file path=ppt/tags/tag1064.xml><?xml version="1.0" encoding="utf-8"?>
<p:tagLst xmlns:a="http://schemas.openxmlformats.org/drawingml/2006/main" xmlns:r="http://schemas.openxmlformats.org/officeDocument/2006/relationships" xmlns:p="http://schemas.openxmlformats.org/presentationml/2006/main">
  <p:tag name="MMPROD_ID" val="10449"/>
  <p:tag name="MMPROD_ABSOLUTEPOSITIONID" val="100"/>
  <p:tag name="MMPROD_LASTVALUES" val="&lt;ChangeData&gt;&lt;Text&gt;&lt;![CDATA[The lower (smaller) the category number  assigned to a hazard class the less hazardous the chemical is. ]]&gt;&lt;/Text&gt;&lt;FontSize&gt;&lt;![CDATA[23]]&gt;&lt;/FontSize&gt;&lt;Left&gt;&lt;![CDATA[0]]&gt;&lt;/Left&gt;&lt;Top&gt;&lt;![CDATA[0]]&gt;&lt;/Top&gt;&lt;/ChangeData&gt;"/>
  <p:tag name="PRESENTER_SHAPETEXTINFO" val="&lt;ShapeTextInfo&gt;&lt;TableIndex row=&quot;-1&quot; col=&quot;-1&quot;&gt;&lt;linesCount val=&quot;2&quot;/&gt;&lt;lineCharCount val=&quot;62&quot;/&gt;&lt;lineCharCount val=&quot;42&quot;/&gt;&lt;/TableIndex&gt;&lt;/ShapeTextInfo&gt;"/>
  <p:tag name="HTML_SHAPEINFO" val="&lt;ThreeDShapeInfo&gt;&lt;uuid val=&quot;100&quot;/&gt;&lt;isInvalidForFieldText val=&quot;0&quot;/&gt;&lt;Image&gt;&lt;filename val=&quot;C:\Users\Kevin\AppData\Local\Temp\PR\data\asimages\{121799B7-7AD1-4973-B023-C57FE247E885}_74.png&quot;/&gt;&lt;left val=&quot;21&quot;/&gt;&lt;top val=&quot;9&quot;/&gt;&lt;width val=&quot;662&quot;/&gt;&lt;height val=&quot;77&quot;/&gt;&lt;hasText val=&quot;1&quot;/&gt;&lt;/Image&gt;&lt;/ThreeDShapeInfo&gt;"/>
</p:tagLst>
</file>

<file path=ppt/tags/tag106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DF285261-E666-438E-99D1-797BADC52CF8}&quot;/&gt;&lt;isInvalidForFieldText val=&quot;0&quot;/&gt;&lt;Image&gt;&lt;filename val=&quot;C:\Users\Kevin\AppData\Local\Temp\PR\data\asimages\{DF285261-E666-438E-99D1-797BADC52CF8}_74.png&quot;/&gt;&lt;left val=&quot;66&quot;/&gt;&lt;top val=&quot;256&quot;/&gt;&lt;width val=&quot;271&quot;/&gt;&lt;height val=&quot;70&quot;/&gt;&lt;hasText val=&quot;1&quot;/&gt;&lt;/Image&gt;&lt;/ThreeDShapeInfo&gt;"/>
</p:tagLst>
</file>

<file path=ppt/tags/tag106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CC471DC3-BB9B-487C-89DD-090AE4733ED6}&quot;/&gt;&lt;isInvalidForFieldText val=&quot;0&quot;/&gt;&lt;Image&gt;&lt;filename val=&quot;C:\Users\Kevin\AppData\Local\Temp\PR\data\asimages\{CC471DC3-BB9B-487C-89DD-090AE4733ED6}_74.png&quot;/&gt;&lt;left val=&quot;390&quot;/&gt;&lt;top val=&quot;256&quot;/&gt;&lt;width val=&quot;271&quot;/&gt;&lt;height val=&quot;70&quot;/&gt;&lt;hasText val=&quot;1&quot;/&gt;&lt;/Image&gt;&lt;/ThreeDShapeInfo&gt;"/>
</p:tagLst>
</file>

<file path=ppt/tags/tag106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793DCBE-D0DF-42AC-992D-A8DDF6F546A2}&quot;/&gt;&lt;isInvalidForFieldText val=&quot;0&quot;/&gt;&lt;Image&gt;&lt;filename val=&quot;C:\Users\Kevin\AppData\Local\Temp\PR\data\asimages\{A793DCBE-D0DF-42AC-992D-A8DDF6F546A2}_74.png&quot;/&gt;&lt;left val=&quot;195&quot;/&gt;&lt;top val=&quot;312&quot;/&gt;&lt;width val=&quot;271&quot;/&gt;&lt;height val=&quot;55&quot;/&gt;&lt;hasText val=&quot;1&quot;/&gt;&lt;/Image&gt;&lt;/ThreeDShapeInfo&gt;"/>
</p:tagLst>
</file>

<file path=ppt/tags/tag106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27EFF54-468B-4C1C-BB96-768F3B06280F}&quot;/&gt;&lt;isInvalidForFieldText val=&quot;0&quot;/&gt;&lt;Image&gt;&lt;filename val=&quot;C:\Users\Kevin\AppData\Local\Temp\PR\data\asimages\{C27EFF54-468B-4C1C-BB96-768F3B06280F}_74.png&quot;/&gt;&lt;left val=&quot;185&quot;/&gt;&lt;top val=&quot;285&quot;/&gt;&lt;width val=&quot;540&quot;/&gt;&lt;height val=&quot;60&quot;/&gt;&lt;hasText val=&quot;1&quot;/&gt;&lt;/Image&gt;&lt;/ThreeDShapeInfo&gt;"/>
</p:tagLst>
</file>

<file path=ppt/tags/tag106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2D424BC-EA38-4451-88F1-ACFBC02908B8}&quot;/&gt;&lt;isInvalidForFieldText val=&quot;0&quot;/&gt;&lt;Image&gt;&lt;filename val=&quot;C:\Users\Kevin\AppData\Local\Temp\PR\data\asimages\{82D424BC-EA38-4451-88F1-ACFBC02908B8}_74.png&quot;/&gt;&lt;left val=&quot;185&quot;/&gt;&lt;top val=&quot;328&quot;/&gt;&lt;width val=&quot;540&quot;/&gt;&lt;height val=&quot;60&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1&quot;/&gt;&lt;/TableIndex&gt;&lt;/ShapeTextInfo&gt;"/>
  <p:tag name="PRESENTER_SHAPEINFO" val="&lt;ThreeDShapeInfo&gt;&lt;uuid val=&quot;{E369930B-F5F5-44DF-BA37-752AEC614D82}&quot;/&gt;&lt;isInvalidForFieldText val=&quot;0&quot;/&gt;&lt;Image&gt;&lt;filename val=&quot;C:\Users\Kevin\AppData\Local\Temp\PR\data\asimages\{E369930B-F5F5-44DF-BA37-752AEC614D82}_16.png&quot;/&gt;&lt;left val=&quot;487&quot;/&gt;&lt;top val=&quot;318&quot;/&gt;&lt;width val=&quot;162&quot;/&gt;&lt;height val=&quot;55&quot;/&gt;&lt;hasText val=&quot;1&quot;/&gt;&lt;/Image&gt;&lt;/ThreeDShapeInfo&gt;"/>
</p:tagLst>
</file>

<file path=ppt/tags/tag107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9D72816-0BFA-48A3-838E-14D92C6C654C}&quot;/&gt;&lt;isInvalidForFieldText val=&quot;0&quot;/&gt;&lt;Image&gt;&lt;filename val=&quot;C:\Users\Kevin\AppData\Local\Temp\PR\data\asimages\{89D72816-0BFA-48A3-838E-14D92C6C654C}_74.png&quot;/&gt;&lt;left val=&quot;190&quot;/&gt;&lt;top val=&quot;307&quot;/&gt;&lt;width val=&quot;286&quot;/&gt;&lt;height val=&quot;70&quot;/&gt;&lt;hasText val=&quot;1&quot;/&gt;&lt;/Image&gt;&lt;/ThreeDShapeInfo&gt;"/>
</p:tagLst>
</file>

<file path=ppt/tags/tag107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E2B879AC-FB83-4E35-88CB-BECB0B70714A}&quot;/&gt;&lt;isInvalidForFieldText val=&quot;0&quot;/&gt;&lt;Image&gt;&lt;filename val=&quot;C:\Users\Kevin\AppData\Local\Temp\PR\data\asimages\{E2B879AC-FB83-4E35-88CB-BECB0B70714A}_74.png&quot;/&gt;&lt;left val=&quot;209&quot;/&gt;&lt;top val=&quot;333&quot;/&gt;&lt;width val=&quot;272&quot;/&gt;&lt;height val=&quot;70&quot;/&gt;&lt;hasText val=&quot;1&quot;/&gt;&lt;/Image&gt;&lt;/ThreeDShapeInfo&gt;"/>
</p:tagLst>
</file>

<file path=ppt/tags/tag107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73CBA5EC-4EAD-4FF2-BCCC-6921E2EA5696}_74.png&quot;/&gt;&lt;left val=&quot;496&quot;/&gt;&lt;top val=&quot;338&quot;/&gt;&lt;width val=&quot;91&quot;/&gt;&lt;height val=&quot;30&quot;/&gt;&lt;hasText val=&quot;1&quot;/&gt;&lt;/Image&gt;&lt;/ThreeDShapeInfo&gt;"/>
</p:tagLst>
</file>

<file path=ppt/tags/tag107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3005FF12-D747-4E02-B903-9F2C197BC52F}_74.png&quot;/&gt;&lt;left val=&quot;593&quot;/&gt;&lt;top val=&quot;338&quot;/&gt;&lt;width val=&quot;91&quot;/&gt;&lt;height val=&quot;30&quot;/&gt;&lt;hasText val=&quot;1&quot;/&gt;&lt;/Image&gt;&lt;/ThreeDShapeInfo&gt;"/>
</p:tagLst>
</file>

<file path=ppt/tags/tag107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D78E5035-67D1-4E9D-B673-B28A7BA978B2}&quot;/&gt;&lt;isInvalidForFieldText val=&quot;0&quot;/&gt;&lt;Image&gt;&lt;filename val=&quot;C:\Users\Kevin\AppData\Local\Temp\PR\data\asimages\{D78E5035-67D1-4E9D-B673-B28A7BA978B2}_74.png&quot;/&gt;&lt;left val=&quot;202&quot;/&gt;&lt;top val=&quot;324&quot;/&gt;&lt;width val=&quot;271&quot;/&gt;&lt;height val=&quot;55&quot;/&gt;&lt;hasText val=&quot;1&quot;/&gt;&lt;/Image&gt;&lt;/ThreeDShapeInfo&gt;"/>
</p:tagLst>
</file>

<file path=ppt/tags/tag107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453"/>
  <p:tag name="MMPROD_TYPE" val="10018"/>
  <p:tag name="MMPROD_DATA" val="&lt;property id=&quot;10074&quot; value=&quot;0&quot;/&gt;&lt;property id=&quot;10193&quot; value=&quot;A&quot;/&gt;&lt;property id=&quot;10199&quot; value=&quot;0&quot;/&gt;&lt;object type=&quot;10049&quot; unique_id=&quot;10454&quot;&gt;&lt;property id=&quot;10020&quot; value=&quot;9&quot;/&gt;&lt;property id=&quot;10102&quot; value=&quot;0&quot;/&gt;&lt;property id=&quot;10191&quot; value=&quot;-1&quot;/&gt;&lt;/object&gt;"/>
  <p:tag name="MMPROD_COLLECTIONCONTAINERID" val="10450"/>
  <p:tag name="MMPROD_PARENTID" val="10494"/>
  <p:tag name="MMPROD_ANSWERLETTER" val="A) "/>
  <p:tag name="HTML_AUTOSHAPE_INFO" val="&lt;ThreeDShapeInfo&gt;&lt;uuid val=&quot;1001&quot;/&gt;&lt;isInvalidForFieldText val=&quot;0&quot;/&gt;&lt;hasMultipleQuizShape val=&quot;1&quot;/&gt;&lt;Image&gt;&lt;filename val=&quot;C:\Users\Kevin\AppData\Local\Temp\PR\data\asimages\{44A87E45-39C6-4EAD-B077-67B9E057891D}_74.png&quot;/&gt;&lt;left val=&quot;65&quot;/&gt;&lt;top val=&quot;72&quot;/&gt;&lt;width val=&quot;57&quot;/&gt;&lt;height val=&quot;51&quot;/&gt;&lt;hasText val=&quot;1&quot;/&gt;&lt;/Image&gt;&lt;Image&gt;&lt;filename val=&quot;C:\Users\Kevin\AppData\Local\Temp\PR\data\asimages\{C878DDFB-2F8C-45C4-9BF0-D88A42232867}_74.png&quot;/&gt;&lt;left val=&quot;99&quot;/&gt;&lt;top val=&quot;72&quot;/&gt;&lt;width val=&quot;402&quot;/&gt;&lt;height val=&quot;51&quot;/&gt;&lt;hasText val=&quot;1&quot;/&gt;&lt;/Image&gt;&lt;/ThreeDShapeInfo&gt;"/>
</p:tagLst>
</file>

<file path=ppt/tags/tag107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455"/>
  <p:tag name="MMPROD_TYPE" val="10018"/>
  <p:tag name="MMPROD_DATA" val="&lt;property id=&quot;10074&quot; value=&quot;1&quot;/&gt;&lt;property id=&quot;10193&quot; value=&quot;B&quot;/&gt;&lt;property id=&quot;10199&quot; value=&quot;0&quot;/&gt;&lt;object type=&quot;10049&quot; unique_id=&quot;10456&quot;&gt;&lt;property id=&quot;10020&quot; value=&quot;9&quot;/&gt;&lt;property id=&quot;10102&quot; value=&quot;0&quot;/&gt;&lt;property id=&quot;10191&quot; value=&quot;-1&quot;/&gt;&lt;/object&gt;"/>
  <p:tag name="MMPROD_COLLECTIONCONTAINERID" val="10450"/>
  <p:tag name="MMPROD_PARENTID" val="10494"/>
  <p:tag name="MMPROD_ANSWERLETTER" val="B) "/>
  <p:tag name="HTML_AUTOSHAPE_INFO" val="&lt;ThreeDShapeInfo&gt;&lt;uuid val=&quot;1002&quot;/&gt;&lt;isInvalidForFieldText val=&quot;0&quot;/&gt;&lt;hasMultipleQuizShape val=&quot;1&quot;/&gt;&lt;Image&gt;&lt;filename val=&quot;C:\Users\Kevin\AppData\Local\Temp\PR\data\asimages\{68060818-0863-48D1-A498-CCD7E77C9A87}_74.png&quot;/&gt;&lt;left val=&quot;65&quot;/&gt;&lt;top val=&quot;112&quot;/&gt;&lt;width val=&quot;57&quot;/&gt;&lt;height val=&quot;51&quot;/&gt;&lt;hasText val=&quot;1&quot;/&gt;&lt;/Image&gt;&lt;Image&gt;&lt;filename val=&quot;C:\Users\Kevin\AppData\Local\Temp\PR\data\asimages\{2F47F19A-E5AC-430B-8827-C7F528E0739C}_74.png&quot;/&gt;&lt;left val=&quot;99&quot;/&gt;&lt;top val=&quot;112&quot;/&gt;&lt;width val=&quot;402&quot;/&gt;&lt;height val=&quot;51&quot;/&gt;&lt;hasText val=&quot;1&quot;/&gt;&lt;/Image&gt;&lt;/ThreeDShapeInfo&gt;"/>
</p:tagLst>
</file>

<file path=ppt/tags/tag107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078.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107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0.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81.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108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4.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10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6.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1087.xml><?xml version="1.0" encoding="utf-8"?>
<p:tagLst xmlns:a="http://schemas.openxmlformats.org/drawingml/2006/main" xmlns:r="http://schemas.openxmlformats.org/officeDocument/2006/relationships" xmlns:p="http://schemas.openxmlformats.org/presentationml/2006/main">
  <p:tag name="MMPROD_SCORING" val="10034"/>
  <p:tag name="MMPROD_TYPE" val="10007"/>
  <p:tag name="MMPROD_LASTVALUES" val="&lt;ChangeData&gt;&lt;SlideID&gt;&lt;![CDATA[338]]&gt;&lt;/SlideID&gt;&lt;/ChangeData&gt;"/>
  <p:tag name="HTML_SHAPEINFO" val="&lt;SlideThumbPath val=&quot;Slide75.PNG&quot;/&gt;"/>
  <p:tag name="PPSNARRATION" val="75,1872922001,F:\ESS Training Module Updates (2017-2018)\Modules\WHMIS+2015+-+Final_pptx\Media.ppcx"/>
</p:tagLst>
</file>

<file path=ppt/tags/tag1088.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Quiz]]&gt;&lt;/Text&gt;&lt;FontSize&gt;&lt;![CDATA[40]]&gt;&lt;/FontSize&gt;&lt;Left&gt;&lt;![CDATA[0]]&gt;&lt;/Left&gt;&lt;Top&gt;&lt;![CDATA[0]]&gt;&lt;/Top&gt;&lt;/ChangeData&gt;"/>
  <p:tag name="PRESENTER_SHAPETEXTINFO" val="&lt;ShapeTextInfo&gt;&lt;TableIndex row=&quot;-1&quot; col=&quot;-1&quot;&gt;&lt;linesCount val=&quot;1&quot;/&gt;&lt;lineCharCount val=&quot;4&quot;/&gt;&lt;/TableIndex&gt;&lt;/ShapeTextInfo&gt;"/>
  <p:tag name="HTML_SHAPEINFO" val="&lt;ThreeDShapeInfo&gt;&lt;uuid val=&quot;100&quot;/&gt;&lt;isInvalidForFieldText val=&quot;0&quot;/&gt;&lt;Image&gt;&lt;filename val=&quot;C:\Users\Kevin\AppData\Local\Temp\PR\data\asimages\{F7A3331A-E720-4172-A3E2-B0981BD93AA4}_75.png&quot;/&gt;&lt;left val=&quot;11&quot;/&gt;&lt;top val=&quot;11&quot;/&gt;&lt;width val=&quot;672&quot;/&gt;&lt;height val=&quot;84&quot;/&gt;&lt;hasText val=&quot;1&quot;/&gt;&lt;/Image&gt;&lt;/ThreeDShapeInfo&gt;"/>
</p:tagLst>
</file>

<file path=ppt/tags/tag1089.xml><?xml version="1.0" encoding="utf-8"?>
<p:tagLst xmlns:a="http://schemas.openxmlformats.org/drawingml/2006/main" xmlns:r="http://schemas.openxmlformats.org/officeDocument/2006/relationships" xmlns:p="http://schemas.openxmlformats.org/presentationml/2006/main">
  <p:tag name="MMPROD_ABSOLUTEPOSITIONID_{SCORE}" val="9001"/>
  <p:tag name="MMPROD_ABSOLUTEPOSITIONID_{MAX-SCORE}" val="9002"/>
  <p:tag name="MMPROD_ABSOLUTEPOSITIONID_{TOTAL-ATTEMPTS}" val="9006"/>
  <p:tag name="PRESENTER_SHAPETEXTINFO" val="&lt;ShapeTextInfo&gt;&lt;TableIndex row=&quot;1&quot; col=&quot;1&quot;&gt;&lt;linesCount val=&quot;1&quot;/&gt;&lt;lineCharCount val=&quot;10&quot;/&gt;&lt;/TableIndex&gt;&lt;TableIndex row=&quot;1&quot; col=&quot;2&quot;&gt;&lt;linesCount val=&quot;1&quot;/&gt;&lt;lineCharCount val=&quot;7&quot;/&gt;&lt;/TableIndex&gt;&lt;TableIndex row=&quot;2&quot; col=&quot;1&quot;&gt;&lt;linesCount val=&quot;1&quot;/&gt;&lt;lineCharCount val=&quot;9&quot;/&gt;&lt;/TableIndex&gt;&lt;TableIndex row=&quot;2&quot; col=&quot;2&quot;&gt;&lt;linesCount val=&quot;1&quot;/&gt;&lt;lineCharCount val=&quot;11&quot;/&gt;&lt;/TableIndex&gt;&lt;TableIndex row=&quot;3&quot; col=&quot;1&quot;&gt;&lt;linesCount val=&quot;2&quot;/&gt;&lt;lineCharCount val=&quot;15&quot;/&gt;&lt;lineCharCount val=&quot;8&quot;/&gt;&lt;/TableIndex&gt;&lt;TableIndex row=&quot;3&quot; col=&quot;2&quot;&gt;&lt;linesCount val=&quot;1&quot;/&gt;&lt;lineCharCount val=&quot;16&quot;/&gt;&lt;/TableIndex&gt;&lt;/ShapeTextInfo&gt;"/>
  <p:tag name="HTML_SHAPEINFO" val="&lt;ThreeDShapeInfo&gt;&lt;uuid val=&quot;&quot;/&gt;&lt;isInvalidForFieldText val=&quot;0&quot;/&gt;&lt;Image&gt;&lt;filename val=&quot;C:\Users\Kevin\AppData\Local\Temp\PR\data\asimages\{5FB77FDF-4C9E-4BB5-B4E1-C4972EEC7136}_75.png&quot;/&gt;&lt;left val=&quot;35&quot;/&gt;&lt;top val=&quot;73&quot;/&gt;&lt;width val=&quot;651&quot;/&gt;&lt;height val=&quot;17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7.mp3"/>
  <p:tag name="HTML_SHAPEINFO" val="&lt;SlideThumbPath val=&quot;Slide17.PNG&quot;/&gt;"/>
  <p:tag name="PPSNARRATION" val="17,1872922001,F:\ESS Training Module Updates (2017-2018)\Modules\WHMIS+2015+-+Final_pptx\Media.ppcx"/>
</p:tagLst>
</file>

<file path=ppt/tags/tag1090.xml><?xml version="1.0" encoding="utf-8"?>
<p:tagLst xmlns:a="http://schemas.openxmlformats.org/drawingml/2006/main" xmlns:r="http://schemas.openxmlformats.org/officeDocument/2006/relationships" xmlns:p="http://schemas.openxmlformats.org/presentationml/2006/main">
  <p:tag name="MMPROD_LASTVALUES" val="&lt;ChangeData&gt;&lt;Text&gt;&lt;![CDATA[Question Feedback/Review Information Will Appear Here]]&gt;&lt;/Text&gt;&lt;FontSize&gt;&lt;![CDATA[18]]&gt;&lt;/FontSize&gt;&lt;Left&gt;&lt;![CDATA[0]]&gt;&lt;/Left&gt;&lt;Top&gt;&lt;![CDATA[0]]&gt;&lt;/Top&gt;&lt;/ChangeData&gt;"/>
  <p:tag name="MMPROD_ABSOLUTEPOSITIONID" val="7006"/>
  <p:tag name="PRESENTER_SHAPETEXTINFO" val="&lt;ShapeTextInfo&gt;&lt;TableIndex row=&quot;-1&quot; col=&quot;-1&quot;&gt;&lt;linesCount val=&quot;2&quot;/&gt;&lt;lineCharCount val=&quot;24&quot;/&gt;&lt;lineCharCount val=&quot;30&quot;/&gt;&lt;/TableIndex&gt;&lt;/ShapeTextInfo&gt;"/>
  <p:tag name="PRESENTER_SHAPEINFO" val="&lt;ThreeDShapeInfo&gt;&lt;uuid val=&quot;{41C54589-6237-4C09-B42E-E9CD83676F8B}&quot;/&gt;&lt;isInvalidForFieldText val=&quot;0&quot;/&gt;&lt;Image&gt;&lt;filename val=&quot;C:\Users\Kevin\AppData\Local\Temp\PR\data\asimages\{41C54589-6237-4C09-B42E-E9CD83676F8B}_75.png&quot;/&gt;&lt;left val=&quot;131&quot;/&gt;&lt;top val=&quot;261&quot;/&gt;&lt;width val=&quot;400&quot;/&gt;&lt;height val=&quot;76&quot;/&gt;&lt;hasText val=&quot;1&quot;/&gt;&lt;/Image&gt;&lt;/ThreeDShapeInfo&gt;"/>
</p:tagLst>
</file>

<file path=ppt/tags/tag1091.xml><?xml version="1.0" encoding="utf-8"?>
<p:tagLst xmlns:a="http://schemas.openxmlformats.org/drawingml/2006/main" xmlns:r="http://schemas.openxmlformats.org/officeDocument/2006/relationships" xmlns:p="http://schemas.openxmlformats.org/presentationml/2006/main">
  <p:tag name="MMPROD_ABSOLUTEPOSITIONID" val="9007"/>
  <p:tag name="MMPROD_LASTVALUES" val="&lt;ChangeData&gt;&lt;Left&gt;&lt;![CDATA[586.8]]&gt;&lt;/Left&gt;&lt;Top&gt;&lt;![CDATA[338.5799]]&gt;&lt;/Top&gt;&lt;/ChangeData&gt;"/>
  <p:tag name="HTML_SHAPEINFO" val="&lt;ThreeDShapeInfo&gt;&lt;uuid val=&quot;9007&quot;/&gt;&lt;isInvalidForFieldText val=&quot;0&quot;/&gt;&lt;Image&gt;&lt;filename val=&quot;C:\Users\Kevin\AppData\Local\Temp\PR\data\asimages\{26710C2D-9C8A-4C57-8BB4-2635C936B7A0}_75.png&quot;/&gt;&lt;left val=&quot;586&quot;/&gt;&lt;top val=&quot;338&quot;/&gt;&lt;width val=&quot;98&quot;/&gt;&lt;height val=&quot;30&quot;/&gt;&lt;hasText val=&quot;1&quot;/&gt;&lt;/Image&gt;&lt;/ThreeDShapeInfo&gt;"/>
</p:tagLst>
</file>

<file path=ppt/tags/tag1092.xml><?xml version="1.0" encoding="utf-8"?>
<p:tagLst xmlns:a="http://schemas.openxmlformats.org/drawingml/2006/main" xmlns:r="http://schemas.openxmlformats.org/officeDocument/2006/relationships" xmlns:p="http://schemas.openxmlformats.org/presentationml/2006/main">
  <p:tag name="MMPROD_ABSOLUTEPOSITIONID" val="9009"/>
  <p:tag name="MMPROD_LASTVALUES" val="&lt;ChangeData&gt;&lt;Left&gt;&lt;![CDATA[482.6]]&gt;&lt;/Left&gt;&lt;Top&gt;&lt;![CDATA[338.5799]]&gt;&lt;/Top&gt;&lt;/ChangeData&gt;"/>
  <p:tag name="HTML_SHAPEINFO" val="&lt;ThreeDShapeInfo&gt;&lt;uuid val=&quot;9009&quot;/&gt;&lt;isInvalidForFieldText val=&quot;0&quot;/&gt;&lt;Image&gt;&lt;filename val=&quot;C:\Users\Kevin\AppData\Local\Temp\PR\data\asimages\{C87647D8-7AEA-48D4-8541-C7C63A3BB467}_75.png&quot;/&gt;&lt;left val=&quot;482&quot;/&gt;&lt;top val=&quot;338&quot;/&gt;&lt;width val=&quot;98&quot;/&gt;&lt;height val=&quot;30&quot;/&gt;&lt;hasText val=&quot;1&quot;/&gt;&lt;/Image&gt;&lt;/ThreeDShapeInfo&gt;"/>
</p:tagLst>
</file>

<file path=ppt/tags/tag10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4.xml><?xml version="1.0" encoding="utf-8"?>
<p:tagLst xmlns:a="http://schemas.openxmlformats.org/drawingml/2006/main" xmlns:r="http://schemas.openxmlformats.org/officeDocument/2006/relationships" xmlns:p="http://schemas.openxmlformats.org/presentationml/2006/main">
  <p:tag name="MMPROD_ABSOLUTEPOSITIONID" val="9010"/>
  <p:tag name="MMPROD_LASTVALUES" val="&lt;ChangeData&gt;&lt;Text&gt;&lt;![CDATA[Continue]]&gt;&lt;/Text&gt;&lt;FontSize&gt;&lt;![CDATA[13]]&gt;&lt;/FontSize&gt;&lt;Left&gt;&lt;![CDATA[484.6]]&gt;&lt;/Left&gt;&lt;Top&gt;&lt;![CDATA[340.5799]]&gt;&lt;/Top&gt;&lt;/ChangeData&gt;"/>
  <p:tag name="PRESENTER_SHAPETEXTINFO" val="&lt;ShapeTextInfo&gt;&lt;TableIndex row=&quot;-1&quot; col=&quot;-1&quot;&gt;&lt;linesCount val=&quot;1&quot;/&gt;&lt;lineCharCount val=&quot;8&quot;/&gt;&lt;/TableIndex&gt;&lt;/ShapeTextInfo&gt;"/>
</p:tagLst>
</file>

<file path=ppt/tags/tag10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6.xml><?xml version="1.0" encoding="utf-8"?>
<p:tagLst xmlns:a="http://schemas.openxmlformats.org/drawingml/2006/main" xmlns:r="http://schemas.openxmlformats.org/officeDocument/2006/relationships" xmlns:p="http://schemas.openxmlformats.org/presentationml/2006/main">
  <p:tag name="MMPROD_ABSOLUTEPOSITIONID" val="9008"/>
  <p:tag name="MMPROD_LASTVALUES" val="&lt;ChangeData&gt;&lt;Text&gt;&lt;![CDATA[Review Quiz]]&gt;&lt;/Text&gt;&lt;FontSize&gt;&lt;![CDATA[14]]&gt;&lt;/FontSize&gt;&lt;Left&gt;&lt;![CDATA[588.8]]&gt;&lt;/Left&gt;&lt;Top&gt;&lt;![CDATA[340.5799]]&gt;&lt;/Top&gt;&lt;/ChangeData&gt;"/>
  <p:tag name="PRESENTER_SHAPETEXTINFO" val="&lt;ShapeTextInfo&gt;&lt;TableIndex row=&quot;-1&quot; col=&quot;-1&quot;&gt;&lt;linesCount val=&quot;1&quot;/&gt;&lt;lineCharCount val=&quot;11&quot;/&gt;&lt;/TableIndex&gt;&lt;/ShapeTextInfo&gt;"/>
</p:tagLst>
</file>

<file path=ppt/tags/tag1097.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PPSNARRATION" val="76,1872922001,F:\ESS Training Module Updates (2017-2018)\Modules\WHMIS+2015+-+Final_pptx\Media.ppcx"/>
</p:tagLst>
</file>

<file path=ppt/tags/tag10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27E267C-5D36-45FD-9C6B-454AB7B80AAE}&quot;/&gt;&lt;isInvalidForFieldText val=&quot;0&quot;/&gt;&lt;Image&gt;&lt;filename val=&quot;C:\Users\Kevin\AppData\Local\Temp\PR\data\asimages\{527E267C-5D36-45FD-9C6B-454AB7B80AAE}_76.png&quot;/&gt;&lt;left val=&quot;107&quot;/&gt;&lt;top val=&quot;139&quot;/&gt;&lt;width val=&quot;507&quot;/&gt;&lt;height val=&quot;105&quot;/&gt;&lt;hasText val=&quot;1&quot;/&gt;&lt;/Image&gt;&lt;/ThreeDShapeInfo&gt;"/>
</p:tagLst>
</file>

<file path=ppt/tags/tag10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0&quot;/&gt;&lt;lineCharCount val=&quot;45&quot;/&gt;&lt;lineCharCount val=&quot;42&quot;/&gt;&lt;/TableIndex&gt;&lt;/ShapeTextInfo&gt;"/>
  <p:tag name="HTML_SHAPEINFO" val="&lt;ThreeDShapeInfo&gt;&lt;uuid val=&quot;&quot;/&gt;&lt;isInvalidForFieldText val=&quot;0&quot;/&gt;&lt;Image&gt;&lt;filename val=&quot;C:\Users\Kevin\AppData\Local\Temp\PR\data\asimages\{3A0385EB-C878-4120-A40A-29AD43085C58}_76.png&quot;/&gt;&lt;left val=&quot;108&quot;/&gt;&lt;top val=&quot;145&quot;/&gt;&lt;width val=&quot;508&quot;/&gt;&lt;height val=&quot;9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evin\AppData\Local\Temp\PR\data\asimages\{741FDF6A-673C-489F-93DA-5C61A2E165B5}_17.png&quot;/&gt;&lt;left val=&quot;18&quot;/&gt;&lt;top val=&quot;7&quot;/&gt;&lt;width val=&quot;665&quot;/&gt;&lt;height val=&quot;85&quot;/&gt;&lt;hasText val=&quot;1&quot;/&gt;&lt;/Image&gt;&lt;/ThreeDShapeInfo&gt;"/>
</p:tagLst>
</file>

<file path=ppt/tags/tag1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evin\AppData\Local\Temp\PR\data\asimages\{FCA02F12-89BF-4D7E-8201-6B9E79B12D54}_76.png&quot;/&gt;&lt;left val=&quot;95&quot;/&gt;&lt;top val=&quot;35&quot;/&gt;&lt;width val=&quot;528&quot;/&gt;&lt;height val=&quot;139&quot;/&gt;&lt;hasText val=&quot;1&quot;/&gt;&lt;/Image&gt;&lt;/ThreeDShapeInfo&gt;"/>
</p:tagLst>
</file>

<file path=ppt/tags/tag1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Kevin\AppData\Local\Temp\PR\data\asimages\{DA2F41F7-8727-47AD-A68A-B93B15795342}_76.png&quot;/&gt;&lt;left val=&quot;242&quot;/&gt;&lt;top val=&quot;246&quot;/&gt;&lt;width val=&quot;235&quot;/&gt;&lt;height val=&quot;8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87&quot;/&gt;&lt;lineCharCount val=&quot;25&quot;/&gt;&lt;lineCharCount val=&quot;24&quot;/&gt;&lt;lineCharCount val=&quot;57&quot;/&gt;&lt;lineCharCount val=&quot;41&quot;/&gt;&lt;lineCharCount val=&quot;1&quot;/&gt;&lt;lineCharCount val=&quot;60&quot;/&gt;&lt;lineCharCount val=&quot;1&quot;/&gt;&lt;lineCharCount val=&quot;91&quot;/&gt;&lt;lineCharCount val=&quot;4&quot;/&gt;&lt;lineCharCount val=&quot;67&quot;/&gt;&lt;lineCharCount val=&quot;88&quot;/&gt;&lt;lineCharCount val=&quot;93&quot;/&gt;&lt;lineCharCount val=&quot;79&quot;/&gt;&lt;lineCharCount val=&quot;55&quot;/&gt;&lt;/TableIndex&gt;&lt;/ShapeTextInfo&gt;"/>
  <p:tag name="HTML_SHAPEINFO" val="&lt;ThreeDShapeInfo&gt;&lt;uuid val=&quot;&quot;/&gt;&lt;isInvalidForFieldText val=&quot;0&quot;/&gt;&lt;Image&gt;&lt;filename val=&quot;C:\Users\Kevin\AppData\Local\Temp\PR\data\asimages\{C0E3CDD4-225E-48AE-A36D-E8FB9DFA89E1}_17.png&quot;/&gt;&lt;left val=&quot;33&quot;/&gt;&lt;top val=&quot;71&quot;/&gt;&lt;width val=&quot;650&quot;/&gt;&lt;height val=&quot;29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8.mp3"/>
  <p:tag name="HTML_SHAPEINFO" val="&lt;SlideThumbPath val=&quot;Slide18.PNG&quot;/&gt;"/>
  <p:tag name="PPSNARRATION" val="18,1872922001,F:\ESS Training Module Updates (2017-2018)\Modules\WHMIS+2015+-+Final_pptx\Media.ppcx"/>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3B4341A-A073-4DF3-A052-2298B71EB576}&quot;/&gt;&lt;isInvalidForFieldText val=&quot;0&quot;/&gt;&lt;Image&gt;&lt;filename val=&quot;C:\Users\Kevin\AppData\Local\Temp\PR\data\asimages\{13B4341A-A073-4DF3-A052-2298B71EB576}_18.png&quot;/&gt;&lt;left val=&quot;116&quot;/&gt;&lt;top val=&quot;59&quot;/&gt;&lt;width val=&quot;370&quot;/&gt;&lt;height val=&quot;321&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Kevin\AppData\Local\Temp\PR\data\asimages\{36E02777-EAA1-4D0C-981F-4FAF60577282}_18.png&quot;/&gt;&lt;left val=&quot;131&quot;/&gt;&lt;top val=&quot;3&quot;/&gt;&lt;width val=&quot;435&quot;/&gt;&lt;height val=&quot;68&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Kevin\AppData\Local\Temp\PR\data\asimages\{EE5BC12D-9A05-4CA1-9A3F-4D8A04F7493C}_18.png&quot;/&gt;&lt;left val=&quot;225&quot;/&gt;&lt;top val=&quot;53&quot;/&gt;&lt;width val=&quot;260&quot;/&gt;&lt;height val=&quot;68&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4&quot;/&gt;&lt;lineCharCount val=&quot;29&quot;/&gt;&lt;/TableIndex&gt;&lt;/ShapeTextInfo&gt;"/>
  <p:tag name="HTML_SHAPEINFO" val="&lt;ThreeDShapeInfo&gt;&lt;uuid val=&quot;&quot;/&gt;&lt;isInvalidForFieldText val=&quot;0&quot;/&gt;&lt;Image&gt;&lt;filename val=&quot;C:\Users\Kevin\AppData\Local\Temp\PR\data\asimages\{3A2E781F-5C0E-4AD7-A968-260CE151E5FF}_18.png&quot;/&gt;&lt;left val=&quot;228&quot;/&gt;&lt;top val=&quot;302&quot;/&gt;&lt;width val=&quot;258&quot;/&gt;&lt;height val=&quot;7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9.mp3"/>
  <p:tag name="HTML_SHAPEINFO" val="&lt;SlideThumbPath val=&quot;Slide19.PNG&quot;/&gt;"/>
  <p:tag name="PPSNARRATION" val="19,1872922001,F:\ESS Training Module Updates (2017-2018)\Modules\WHMIS+2015+-+Final_pptx\Media.ppcx"/>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59E67DB-981F-48F0-A0A7-A8804050683E}&quot;/&gt;&lt;isInvalidForFieldText val=&quot;0&quot;/&gt;&lt;Image&gt;&lt;filename val=&quot;C:\Users\Kevin\AppData\Local\Temp\PR\data\asimages\{A59E67DB-981F-48F0-A0A7-A8804050683E}_19.png&quot;/&gt;&lt;left val=&quot;89&quot;/&gt;&lt;top val=&quot;90&quot;/&gt;&lt;width val=&quot;446&quot;/&gt;&lt;height val=&quot;21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Kevin\AppData\Local\Temp\PR\data\asimages\{4DFE001E-CFA0-45D7-848F-1695A200B0CB}_19.png&quot;/&gt;&lt;left val=&quot;131&quot;/&gt;&lt;top val=&quot;3&quot;/&gt;&lt;width val=&quot;432&quot;/&gt;&lt;height val=&quot;68&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5C819C75-16DE-4BF2-9DAA-902ED4C14CEF}&quot;/&gt;&lt;isInvalidForFieldText val=&quot;1&quot;/&gt;&lt;Image&gt;&lt;filename val=&quot;C:\Users\Kevin\AppData\Local\Temp\PR\data\asimages\{5C819C75-16DE-4BF2-9DAA-902ED4C14CEF}_LtOfSld1.png&quot;/&gt;&lt;left val=&quot;0&quot;/&gt;&lt;top val=&quot;207&quot;/&gt;&lt;width val=&quot;720&quot;/&gt;&lt;height val=&quot;182&quot;/&gt;&lt;hasText val=&quot;0&quot;/&gt;&lt;/Image&gt;&lt;Image&gt;&lt;filename val=&quot;C:\Users\Kevin\AppData\Local\Temp\PR\data\asimages\{5C819C75-16DE-4BF2-9DAA-902ED4C14CEF}_MtorLt_text.png&quot;/&gt;&lt;left val=&quot;0&quot;/&gt;&lt;top val=&quot;207&quot;/&gt;&lt;width val=&quot;720&quot;/&gt;&lt;height val=&quot;182&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Kevin\AppData\Local\Temp\PR\data\asimages\{A224F240-D520-498B-8CAD-14E5EE5A72D6}_19.png&quot;/&gt;&lt;left val=&quot;232&quot;/&gt;&lt;top val=&quot;85&quot;/&gt;&lt;width val=&quot;239&quot;/&gt;&lt;height val=&quot;6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24&quot;/&gt;&lt;lineCharCount val=&quot;1&quot;/&gt;&lt;lineCharCount val=&quot;24&quot;/&gt;&lt;lineCharCount val=&quot;1&quot;/&gt;&lt;lineCharCount val=&quot;29&quot;/&gt;&lt;/TableIndex&gt;&lt;/ShapeTextInfo&gt;"/>
  <p:tag name="HTML_SHAPEINFO" val="&lt;ThreeDShapeInfo&gt;&lt;uuid val=&quot;&quot;/&gt;&lt;isInvalidForFieldText val=&quot;0&quot;/&gt;&lt;Image&gt;&lt;filename val=&quot;C:\Users\Kevin\AppData\Local\Temp\PR\data\asimages\{F6D8F9F4-0EC9-423D-9802-DCF87257438F}_19.png&quot;/&gt;&lt;left val=&quot;155&quot;/&gt;&lt;top val=&quot;152&quot;/&gt;&lt;width val=&quot;386&quot;/&gt;&lt;height val=&quot;147&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0.mp3"/>
  <p:tag name="HTML_SHAPEINFO" val="&lt;SlideThumbPath val=&quot;Slide20.PNG&quot;/&gt;"/>
  <p:tag name="PPSNARRATION" val="20,1872922001,F:\ESS Training Module Updates (2017-2018)\Modules\WHMIS+2015+-+Final_pptx\Media.ppcx"/>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Kevin\AppData\Local\Temp\PR\data\asimages\{73BE6837-9F6F-4E30-BE11-FFED82FC96FD}_20.png&quot;/&gt;&lt;left val=&quot;131&quot;/&gt;&lt;top val=&quot;3&quot;/&gt;&lt;width val=&quot;432&quot;/&gt;&lt;height val=&quot;68&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63&quot;/&gt;&lt;lineCharCount val=&quot;1&quot;/&gt;&lt;lineCharCount val=&quot;48&quot;/&gt;&lt;/TableIndex&gt;&lt;/ShapeTextInfo&gt;"/>
  <p:tag name="HTML_SHAPEINFO" val="&lt;ThreeDShapeInfo&gt;&lt;uuid val=&quot;&quot;/&gt;&lt;isInvalidForFieldText val=&quot;0&quot;/&gt;&lt;Image&gt;&lt;filename val=&quot;C:\Users\Kevin\AppData\Local\Temp\PR\data\asimages\{73EF35E2-0DE0-482C-87CC-5F99FA317D78}_20.png&quot;/&gt;&lt;left val=&quot;37&quot;/&gt;&lt;top val=&quot;62&quot;/&gt;&lt;width val=&quot;639&quot;/&gt;&lt;height val=&quot;10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 name="PRESENTER_SHAPEINFO" val="&lt;ThreeDShapeInfo&gt;&lt;uuid val=&quot;{48A15302-6888-4365-B411-33F1067F318A}&quot;/&gt;&lt;isInvalidForFieldText val=&quot;0&quot;/&gt;&lt;Image&gt;&lt;filename val=&quot;C:\Users\Kevin\AppData\Local\Temp\PR\data\asimages\{48A15302-6888-4365-B411-33F1067F318A}_20.png&quot;/&gt;&lt;left val=&quot;77&quot;/&gt;&lt;top val=&quot;246&quot;/&gt;&lt;width val=&quot;218&quot;/&gt;&lt;height val=&quot;6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5&quot;/&gt;&lt;/TableIndex&gt;&lt;/ShapeTextInfo&gt;"/>
  <p:tag name="PRESENTER_SHAPEINFO" val="&lt;ThreeDShapeInfo&gt;&lt;uuid val=&quot;{E83881D5-4F84-4484-81AB-0B3438FD7971}&quot;/&gt;&lt;isInvalidForFieldText val=&quot;0&quot;/&gt;&lt;Image&gt;&lt;filename val=&quot;C:\Users\Kevin\AppData\Local\Temp\PR\data\asimages\{E83881D5-4F84-4484-81AB-0B3438FD7971}_20.png&quot;/&gt;&lt;left val=&quot;432&quot;/&gt;&lt;top val=&quot;246&quot;/&gt;&lt;width val=&quot;204&quot;/&gt;&lt;height val=&quot;60&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3&quot;/&gt;&lt;/TableIndex&gt;&lt;/ShapeTextInfo&gt;"/>
  <p:tag name="PRESENTER_SHAPEINFO" val="&lt;ThreeDShapeInfo&gt;&lt;uuid val=&quot;{F05771FC-8D68-415A-BC97-9B33BF943D61}&quot;/&gt;&lt;isInvalidForFieldText val=&quot;0&quot;/&gt;&lt;Image&gt;&lt;filename val=&quot;C:\Users\Kevin\AppData\Local\Temp\PR\data\asimages\{F05771FC-8D68-415A-BC97-9B33BF943D61}_20.png&quot;/&gt;&lt;left val=&quot;36&quot;/&gt;&lt;top val=&quot;344&quot;/&gt;&lt;width val=&quot;208&quot;/&gt;&lt;height val=&quot;54&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PRESENTER_SHAPEINFO" val="&lt;ThreeDShapeInfo&gt;&lt;uuid val=&quot;{816B0E28-A73E-4168-9FAD-8801BF0C3591}&quot;/&gt;&lt;isInvalidForFieldText val=&quot;0&quot;/&gt;&lt;Image&gt;&lt;filename val=&quot;C:\Users\Kevin\AppData\Local\Temp\PR\data\asimages\{816B0E28-A73E-4168-9FAD-8801BF0C3591}_20.png&quot;/&gt;&lt;left val=&quot;485&quot;/&gt;&lt;top val=&quot;346&quot;/&gt;&lt;width val=&quot;189&quot;/&gt;&lt;height val=&quot;54&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39F1BF75-E573-44BA-A259-DFAECD5EA8D2}&quot;/&gt;&lt;isInvalidForFieldText val=&quot;0&quot;/&gt;&lt;Image&gt;&lt;filename val=&quot;C:\Users\Kevin\AppData\Local\Temp\PR\data\asimages\{39F1BF75-E573-44BA-A259-DFAECD5EA8D2}_20.png&quot;/&gt;&lt;left val=&quot;239&quot;/&gt;&lt;top val=&quot;162&quot;/&gt;&lt;width val=&quot;255&quot;/&gt;&lt;height val=&quot;5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4E98245F-173F-49A9-AAE6-5B2E4B1533E3}&quot;/&gt;&lt;isInvalidForFieldText val=&quot;1&quot;/&gt;&lt;Image&gt;&lt;filename val=&quot;C:\Users\Kevin\AppData\Local\Temp\PR\data\asimages\{4E98245F-173F-49A9-AAE6-5B2E4B1533E3}_LtOfSld1.png&quot;/&gt;&lt;left val=&quot;0&quot;/&gt;&lt;top val=&quot;249&quot;/&gt;&lt;width val=&quot;720&quot;/&gt;&lt;height val=&quot;157&quot;/&gt;&lt;hasText val=&quot;0&quot;/&gt;&lt;/Image&gt;&lt;Image&gt;&lt;filename val=&quot;C:\Users\Kevin\AppData\Local\Temp\PR\data\asimages\{4E98245F-173F-49A9-AAE6-5B2E4B1533E3}_MtorLt_text.png&quot;/&gt;&lt;left val=&quot;0&quot;/&gt;&lt;top val=&quot;249&quot;/&gt;&lt;width val=&quot;720&quot;/&gt;&lt;height val=&quot;157&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1.mp3"/>
  <p:tag name="HTML_SHAPEINFO" val="&lt;SlideThumbPath val=&quot;Slide21.PNG&quot;/&gt;"/>
  <p:tag name="PPSNARRATION" val="21,1872922001,F:\ESS Training Module Updates (2017-2018)\Modules\WHMIS+2015+-+Final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Kevin\AppData\Local\Temp\PR\data\asimages\{65C05802-3290-4976-8854-8FE327693ED1}_21.png&quot;/&gt;&lt;left val=&quot;23&quot;/&gt;&lt;top val=&quot;9&quot;/&gt;&lt;width val=&quot;666&quot;/&gt;&lt;height val=&quot;6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54&quot;/&gt;&lt;/TableIndex&gt;&lt;/ShapeTextInfo&gt;"/>
  <p:tag name="HTML_SHAPEINFO" val="&lt;ThreeDShapeInfo&gt;&lt;uuid val=&quot;&quot;/&gt;&lt;isInvalidForFieldText val=&quot;0&quot;/&gt;&lt;Image&gt;&lt;filename val=&quot;C:\Users\Kevin\AppData\Local\Temp\PR\data\asimages\{97AABBE6-D2E7-41BC-A58E-D040FB4E9C8F}_21.png&quot;/&gt;&lt;left val=&quot;37&quot;/&gt;&lt;top val=&quot;62&quot;/&gt;&lt;width val=&quot;639&quot;/&gt;&lt;height val=&quot;6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7&quot;/&gt;&lt;lineCharCount val=&quot;5&quot;/&gt;&lt;/TableIndex&gt;&lt;/ShapeTextInfo&gt;"/>
  <p:tag name="PRESENTER_SHAPEINFO" val="&lt;ThreeDShapeInfo&gt;&lt;uuid val=&quot;{BDB67455-A6F7-48D1-96F9-1FD58D7FC8EC}&quot;/&gt;&lt;isInvalidForFieldText val=&quot;0&quot;/&gt;&lt;Image&gt;&lt;filename val=&quot;C:\Users\Kevin\AppData\Local\Temp\PR\data\asimages\{BDB67455-A6F7-48D1-96F9-1FD58D7FC8EC}_21.png&quot;/&gt;&lt;left val=&quot;17&quot;/&gt;&lt;top val=&quot;150&quot;/&gt;&lt;width val=&quot;181&quot;/&gt;&lt;height val=&quot;8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7&quot;/&gt;&lt;lineCharCount val=&quot;5&quot;/&gt;&lt;/TableIndex&gt;&lt;/ShapeTextInfo&gt;"/>
  <p:tag name="PRESENTER_SHAPEINFO" val="&lt;ThreeDShapeInfo&gt;&lt;uuid val=&quot;{8CB7E7D8-DF9A-4D30-A1C9-A35EE2DB71B1}&quot;/&gt;&lt;isInvalidForFieldText val=&quot;0&quot;/&gt;&lt;Image&gt;&lt;filename val=&quot;C:\Users\Kevin\AppData\Local\Temp\PR\data\asimages\{8CB7E7D8-DF9A-4D30-A1C9-A35EE2DB71B1}_21.png&quot;/&gt;&lt;left val=&quot;502&quot;/&gt;&lt;top val=&quot;155&quot;/&gt;&lt;width val=&quot;185&quot;/&gt;&lt;height val=&quot;8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3&quot;/&gt;&lt;lineCharCount val=&quot;7&quot;/&gt;&lt;/TableIndex&gt;&lt;/ShapeTextInfo&gt;"/>
  <p:tag name="PRESENTER_SHAPEINFO" val="&lt;ThreeDShapeInfo&gt;&lt;uuid val=&quot;{980DA490-38E1-44C3-80EE-BBB1088F0E92}&quot;/&gt;&lt;isInvalidForFieldText val=&quot;0&quot;/&gt;&lt;Image&gt;&lt;filename val=&quot;C:\Users\Kevin\AppData\Local\Temp\PR\data\asimages\{980DA490-38E1-44C3-80EE-BBB1088F0E92}_21.png&quot;/&gt;&lt;left val=&quot;18&quot;/&gt;&lt;top val=&quot;224&quot;/&gt;&lt;width val=&quot;181&quot;/&gt;&lt;height val=&quot;7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1B2BB65-841F-4D32-8C16-3770477EA5F4}&quot;/&gt;&lt;isInvalidForFieldText val=&quot;1&quot;/&gt;&lt;Image&gt;&lt;filename val=&quot;C:\Users\Kevin\AppData\Local\Temp\PR\data\asimages\{F1B2BB65-841F-4D32-8C16-3770477EA5F4}_LtOfSld1.png&quot;/&gt;&lt;left val=&quot;0&quot;/&gt;&lt;top val=&quot;276&quot;/&gt;&lt;width val=&quot;723&quot;/&gt;&lt;height val=&quot;130&quot;/&gt;&lt;hasText val=&quot;0&quot;/&gt;&lt;/Image&gt;&lt;Image&gt;&lt;filename val=&quot;C:\Users\Kevin\AppData\Local\Temp\PR\data\asimages\{F1B2BB65-841F-4D32-8C16-3770477EA5F4}_MtorLt_text.png&quot;/&gt;&lt;left val=&quot;0&quot;/&gt;&lt;top val=&quot;276&quot;/&gt;&lt;width val=&quot;723&quot;/&gt;&lt;height val=&quot;130&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PRESENTER_SHAPEINFO" val="&lt;ThreeDShapeInfo&gt;&lt;uuid val=&quot;{8DF2F489-6515-4C8D-A587-CA064EA527C5}&quot;/&gt;&lt;isInvalidForFieldText val=&quot;0&quot;/&gt;&lt;Image&gt;&lt;filename val=&quot;C:\Users\Kevin\AppData\Local\Temp\PR\data\asimages\{8DF2F489-6515-4C8D-A587-CA064EA527C5}_21.png&quot;/&gt;&lt;left val=&quot;504&quot;/&gt;&lt;top val=&quot;227&quot;/&gt;&lt;width val=&quot;183&quot;/&gt;&lt;height val=&quot;54&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B1CC0B05-3F66-4097-B527-06F0049DCEDB}&quot;/&gt;&lt;isInvalidForFieldText val=&quot;0&quot;/&gt;&lt;Image&gt;&lt;filename val=&quot;C:\Users\Kevin\AppData\Local\Temp\PR\data\asimages\{B1CC0B05-3F66-4097-B527-06F0049DCEDB}_21.png&quot;/&gt;&lt;left val=&quot;27&quot;/&gt;&lt;top val=&quot;294&quot;/&gt;&lt;width val=&quot;171&quot;/&gt;&lt;height val=&quot;3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2BF94A8C-982E-4F5C-BBB7-7D77202D955A}&quot;/&gt;&lt;isInvalidForFieldText val=&quot;0&quot;/&gt;&lt;Image&gt;&lt;filename val=&quot;C:\Users\Kevin\AppData\Local\Temp\PR\data\asimages\{2BF94A8C-982E-4F5C-BBB7-7D77202D955A}_21.png&quot;/&gt;&lt;left val=&quot;512&quot;/&gt;&lt;top val=&quot;295&quot;/&gt;&lt;width val=&quot;175&quot;/&gt;&lt;height val=&quot;3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C69E04DF-6196-42EB-9A19-03D675E62752}&quot;/&gt;&lt;isInvalidForFieldText val=&quot;0&quot;/&gt;&lt;Image&gt;&lt;filename val=&quot;C:\Users\Kevin\AppData\Local\Temp\PR\data\asimages\{C69E04DF-6196-42EB-9A19-03D675E62752}_21.png&quot;/&gt;&lt;left val=&quot;223&quot;/&gt;&lt;top val=&quot;113&quot;/&gt;&lt;width val=&quot;256&quot;/&gt;&lt;height val=&quot;60&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00393A9D-257A-44F6-8913-AFDC765BB1C1}&quot;/&gt;&lt;isInvalidForFieldText val=&quot;0&quot;/&gt;&lt;Image&gt;&lt;filename val=&quot;C:\Users\Kevin\AppData\Local\Temp\PR\data\asimages\{00393A9D-257A-44F6-8913-AFDC765BB1C1}_21.png&quot;/&gt;&lt;left val=&quot;28&quot;/&gt;&lt;top val=&quot;341&quot;/&gt;&lt;width val=&quot;171&quot;/&gt;&lt;height val=&quot;29&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208DA36E-B327-4910-9433-86A03D7DB503}&quot;/&gt;&lt;isInvalidForFieldText val=&quot;0&quot;/&gt;&lt;Image&gt;&lt;filename val=&quot;C:\Users\Kevin\AppData\Local\Temp\PR\data\asimages\{208DA36E-B327-4910-9433-86A03D7DB503}_21.png&quot;/&gt;&lt;left val=&quot;513&quot;/&gt;&lt;top val=&quot;343&quot;/&gt;&lt;width val=&quot;174&quot;/&gt;&lt;height val=&quot;2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2.mp3"/>
  <p:tag name="HTML_SHAPEINFO" val="&lt;SlideThumbPath val=&quot;Slide22.PNG&quot;/&gt;"/>
  <p:tag name="PPSNARRATION" val="22,1872922001,F:\ESS Training Module Updates (2017-2018)\Modules\WHMIS+2015+-+Final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Kevin\AppData\Local\Temp\PR\data\asimages\{031D8F41-4140-4E33-836A-D335B94BB3B3}_22.png&quot;/&gt;&lt;left val=&quot;23&quot;/&gt;&lt;top val=&quot;9&quot;/&gt;&lt;width val=&quot;666&quot;/&gt;&lt;height val=&quot;6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5&quot;/&gt;&lt;lineCharCount val=&quot;1&quot;/&gt;&lt;lineCharCount val=&quot;49&quot;/&gt;&lt;lineCharCount val=&quot;75&quot;/&gt;&lt;lineCharCount val=&quot;59&quot;/&gt;&lt;lineCharCount val=&quot;73&quot;/&gt;&lt;lineCharCount val=&quot;16&quot;/&gt;&lt;lineCharCount val=&quot;1&quot;/&gt;&lt;lineCharCount val=&quot;67&quot;/&gt;&lt;lineCharCount val=&quot;70&quot;/&gt;&lt;lineCharCount val=&quot;11&quot;/&gt;&lt;/TableIndex&gt;&lt;/ShapeTextInfo&gt;"/>
  <p:tag name="HTML_SHAPEINFO" val="&lt;ThreeDShapeInfo&gt;&lt;uuid val=&quot;&quot;/&gt;&lt;isInvalidForFieldText val=&quot;0&quot;/&gt;&lt;Image&gt;&lt;filename val=&quot;C:\Users\Kevin\AppData\Local\Temp\PR\data\asimages\{34BF49B9-C07F-4858-991A-3002DBAACC38}_22.png&quot;/&gt;&lt;left val=&quot;37&quot;/&gt;&lt;top val=&quot;62&quot;/&gt;&lt;width val=&quot;640&quot;/&gt;&lt;height val=&quot;25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6&quot;/&gt;&lt;/TableIndex&gt;&lt;/ShapeTextInfo&gt;"/>
  <p:tag name="PRESENTER_SHAPEINFO" val="&lt;ThreeDShapeInfo&gt;&lt;uuid val=&quot;{F05E1804-FC50-4893-9D93-81ABAF6F18A0}&quot;/&gt;&lt;isInvalidForFieldText val=&quot;0&quot;/&gt;&lt;Image&gt;&lt;filename val=&quot;C:\Users\Kevin\AppData\Local\Temp\PR\data\asimages\{F05E1804-FC50-4893-9D93-81ABAF6F18A0}_22.png&quot;/&gt;&lt;left val=&quot;36&quot;/&gt;&lt;top val=&quot;342&quot;/&gt;&lt;width val=&quot;138&quot;/&gt;&lt;height val=&quot;54&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3C0B4DE2-8C64-4314-B969-05BAE520B658}&quot;/&gt;&lt;isInvalidForFieldText val=&quot;0&quot;/&gt;&lt;Image&gt;&lt;filename val=&quot;C:\Users\Kevin\AppData\Local\Temp\PR\data\asimages\{3C0B4DE2-8C64-4314-B969-05BAE520B658}_22.png&quot;/&gt;&lt;left val=&quot;501&quot;/&gt;&lt;top val=&quot;342&quot;/&gt;&lt;width val=&quot;143&quot;/&gt;&lt;height val=&quot;3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quot;/&gt;&lt;/TableIndex&gt;&lt;/ShapeTextInfo&gt;"/>
  <p:tag name="HTML_SHAPEINFO" val="&lt;ThreeDShapeInfo&gt;&lt;uuid val=&quot;&quot;/&gt;&lt;isInvalidForFieldText val=&quot;0&quot;/&gt;&lt;Image&gt;&lt;filename val=&quot;C:\Users\Kevin\AppData\Local\Temp\PR\data\asimages\{6E2F9197-FFCD-4A1D-AF23-CFEBF159B0D2}_22.png&quot;/&gt;&lt;left val=&quot;53&quot;/&gt;&lt;top val=&quot;290&quot;/&gt;&lt;width val=&quot;106&quot;/&gt;&lt;height val=&quot;6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quot;/&gt;&lt;/TableIndex&gt;&lt;/ShapeTextInfo&gt;"/>
  <p:tag name="HTML_SHAPEINFO" val="&lt;ThreeDShapeInfo&gt;&lt;uuid val=&quot;&quot;/&gt;&lt;isInvalidForFieldText val=&quot;0&quot;/&gt;&lt;Image&gt;&lt;filename val=&quot;C:\Users\Kevin\AppData\Local\Temp\PR\data\asimages\{1AC90744-EAA1-4D2C-9C71-05EE5CD9E274}_22.png&quot;/&gt;&lt;left val=&quot;299&quot;/&gt;&lt;top val=&quot;290&quot;/&gt;&lt;width val=&quot;106&quot;/&gt;&lt;height val=&quot;60&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quot;/&gt;&lt;/TableIndex&gt;&lt;/ShapeTextInfo&gt;"/>
  <p:tag name="HTML_SHAPEINFO" val="&lt;ThreeDShapeInfo&gt;&lt;uuid val=&quot;&quot;/&gt;&lt;isInvalidForFieldText val=&quot;0&quot;/&gt;&lt;Image&gt;&lt;filename val=&quot;C:\Users\Kevin\AppData\Local\Temp\PR\data\asimages\{097543C5-5576-4A9D-8B77-42749AF591B3}_22.png&quot;/&gt;&lt;left val=&quot;518&quot;/&gt;&lt;top val=&quot;290&quot;/&gt;&lt;width val=&quot;105&quot;/&gt;&lt;height val=&quot;6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evin\AppData\Local\Temp\PR\data\asimages\{E6414C66-B553-4A50-8EE8-20006E4823E5}_22.png&quot;/&gt;&lt;left val=&quot;167&quot;/&gt;&lt;top val=&quot;315&quot;/&gt;&lt;width val=&quot;36&quot;/&gt;&lt;height val=&quot;3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evin\AppData\Local\Temp\PR\data\asimages\{FD22B880-8689-48F5-AABB-42EE93774A71}_22.png&quot;/&gt;&lt;left val=&quot;213&quot;/&gt;&lt;top val=&quot;315&quot;/&gt;&lt;width val=&quot;35&quot;/&gt;&lt;height val=&quot;3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evin\AppData\Local\Temp\PR\data\asimages\{23DB46AF-B53B-4455-993F-1EAB26B05231}_22.png&quot;/&gt;&lt;left val=&quot;260&quot;/&gt;&lt;top val=&quot;315&quot;/&gt;&lt;width val=&quot;35&quot;/&gt;&lt;height val=&quot;3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3.mp3"/>
  <p:tag name="HTML_SHAPEINFO" val="&lt;SlideThumbPath val=&quot;Slide23.PNG&quot;/&gt;"/>
  <p:tag name="PPSNARRATION" val="23,1872922001,F:\ESS Training Module Updates (2017-2018)\Modules\WHMIS+2015+-+Final_pptx\Media.ppcx"/>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Kevin\AppData\Local\Temp\PR\data\asimages\{D24AD4DE-AADB-4911-A71E-3DBC0297E59F}_23.png&quot;/&gt;&lt;left val=&quot;131&quot;/&gt;&lt;top val=&quot;3&quot;/&gt;&lt;width val=&quot;432&quot;/&gt;&lt;height val=&quot;68&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7&quot;/&gt;&lt;lineCharCount val=&quot;5&quot;/&gt;&lt;/TableIndex&gt;&lt;/ShapeTextInfo&gt;"/>
  <p:tag name="PRESENTER_SHAPEINFO" val="&lt;ThreeDShapeInfo&gt;&lt;uuid val=&quot;{C149D9AD-F8A9-4925-87C7-133BCE8DD84E}&quot;/&gt;&lt;isInvalidForFieldText val=&quot;0&quot;/&gt;&lt;Image&gt;&lt;filename val=&quot;C:\Users\Kevin\AppData\Local\Temp\PR\data\asimages\{C149D9AD-F8A9-4925-87C7-133BCE8DD84E}_23.png&quot;/&gt;&lt;left val=&quot;17&quot;/&gt;&lt;top val=&quot;95&quot;/&gt;&lt;width val=&quot;181&quot;/&gt;&lt;height val=&quot;8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7&quot;/&gt;&lt;lineCharCount val=&quot;5&quot;/&gt;&lt;/TableIndex&gt;&lt;/ShapeTextInfo&gt;"/>
  <p:tag name="PRESENTER_SHAPEINFO" val="&lt;ThreeDShapeInfo&gt;&lt;uuid val=&quot;{B467AA9D-9550-4EA0-9A93-FFA655812F1B}&quot;/&gt;&lt;isInvalidForFieldText val=&quot;0&quot;/&gt;&lt;Image&gt;&lt;filename val=&quot;C:\Users\Kevin\AppData\Local\Temp\PR\data\asimages\{B467AA9D-9550-4EA0-9A93-FFA655812F1B}_23.png&quot;/&gt;&lt;left val=&quot;502&quot;/&gt;&lt;top val=&quot;100&quot;/&gt;&lt;width val=&quot;185&quot;/&gt;&lt;height val=&quot;8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3&quot;/&gt;&lt;lineCharCount val=&quot;7&quot;/&gt;&lt;/TableIndex&gt;&lt;/ShapeTextInfo&gt;"/>
  <p:tag name="PRESENTER_SHAPEINFO" val="&lt;ThreeDShapeInfo&gt;&lt;uuid val=&quot;{F3C2C645-335B-4E95-8D40-A76CD11272B3}&quot;/&gt;&lt;isInvalidForFieldText val=&quot;0&quot;/&gt;&lt;Image&gt;&lt;filename val=&quot;C:\Users\Kevin\AppData\Local\Temp\PR\data\asimages\{F3C2C645-335B-4E95-8D40-A76CD11272B3}_23.png&quot;/&gt;&lt;left val=&quot;18&quot;/&gt;&lt;top val=&quot;170&quot;/&gt;&lt;width val=&quot;181&quot;/&gt;&lt;height val=&quot;7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PRESENTER_SHAPEINFO" val="&lt;ThreeDShapeInfo&gt;&lt;uuid val=&quot;{BA219D15-F9E8-4780-A68A-2ADBF7F4754E}&quot;/&gt;&lt;isInvalidForFieldText val=&quot;0&quot;/&gt;&lt;Image&gt;&lt;filename val=&quot;C:\Users\Kevin\AppData\Local\Temp\PR\data\asimages\{BA219D15-F9E8-4780-A68A-2ADBF7F4754E}_23.png&quot;/&gt;&lt;left val=&quot;504&quot;/&gt;&lt;top val=&quot;173&quot;/&gt;&lt;width val=&quot;183&quot;/&gt;&lt;height val=&quot;54&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1068BC18-31C5-4267-A4AB-EE2973481D12}&quot;/&gt;&lt;isInvalidForFieldText val=&quot;0&quot;/&gt;&lt;Image&gt;&lt;filename val=&quot;C:\Users\Kevin\AppData\Local\Temp\PR\data\asimages\{1068BC18-31C5-4267-A4AB-EE2973481D12}_23.png&quot;/&gt;&lt;left val=&quot;27&quot;/&gt;&lt;top val=&quot;237&quot;/&gt;&lt;width val=&quot;171&quot;/&gt;&lt;height val=&quot;3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F9630B6C-744E-4C11-91BC-828DF6B3128E}&quot;/&gt;&lt;isInvalidForFieldText val=&quot;0&quot;/&gt;&lt;Image&gt;&lt;filename val=&quot;C:\Users\Kevin\AppData\Local\Temp\PR\data\asimages\{F9630B6C-744E-4C11-91BC-828DF6B3128E}_23.png&quot;/&gt;&lt;left val=&quot;512&quot;/&gt;&lt;top val=&quot;240&quot;/&gt;&lt;width val=&quot;175&quot;/&gt;&lt;height val=&quot;3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265DA8EB-00D8-4C32-A666-9B4AD2309AA8}&quot;/&gt;&lt;isInvalidForFieldText val=&quot;0&quot;/&gt;&lt;Image&gt;&lt;filename val=&quot;C:\Users\Kevin\AppData\Local\Temp\PR\data\asimages\{265DA8EB-00D8-4C32-A666-9B4AD2309AA8}_23.png&quot;/&gt;&lt;left val=&quot;223&quot;/&gt;&lt;top val=&quot;59&quot;/&gt;&lt;width val=&quot;256&quot;/&gt;&lt;height val=&quot;60&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952D67D2-1782-4B99-97AC-1B093483D970}&quot;/&gt;&lt;isInvalidForFieldText val=&quot;0&quot;/&gt;&lt;Image&gt;&lt;filename val=&quot;C:\Users\Kevin\AppData\Local\Temp\PR\data\asimages\{952D67D2-1782-4B99-97AC-1B093483D970}_23.png&quot;/&gt;&lt;left val=&quot;28&quot;/&gt;&lt;top val=&quot;287&quot;/&gt;&lt;width val=&quot;171&quot;/&gt;&lt;height val=&quot;2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97F6AF5D-5B8B-4D08-A831-66066C5122FC}&quot;/&gt;&lt;isInvalidForFieldText val=&quot;0&quot;/&gt;&lt;Image&gt;&lt;filename val=&quot;C:\Users\Kevin\AppData\Local\Temp\PR\data\asimages\{97F6AF5D-5B8B-4D08-A831-66066C5122FC}_23.png&quot;/&gt;&lt;left val=&quot;513&quot;/&gt;&lt;top val=&quot;289&quot;/&gt;&lt;width val=&quot;174&quot;/&gt;&lt;height val=&quot;2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4.mp3"/>
  <p:tag name="HTML_SHAPEINFO" val="&lt;SlideThumbPath val=&quot;Slide24.PNG&quot;/&gt;"/>
  <p:tag name="PPSNARRATION" val="24,1872922001,F:\ESS Training Module Updates (2017-2018)\Modules\WHMIS+2015+-+Final_pptx\Media.ppcx"/>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343AF212-1799-401F-B667-3EBB1A40FA69}_24.png&quot;/&gt;&lt;left val=&quot;23&quot;/&gt;&lt;top val=&quot;15&quot;/&gt;&lt;width val=&quot;654&quot;/&gt;&lt;height val=&quot;7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17&quot;/&gt;&lt;lineCharCount val=&quot;34&quot;/&gt;&lt;lineCharCount val=&quot;35&quot;/&gt;&lt;lineCharCount val=&quot;26&quot;/&gt;&lt;lineCharCount val=&quot;38&quot;/&gt;&lt;lineCharCount val=&quot;24&quot;/&gt;&lt;lineCharCount val=&quot;37&quot;/&gt;&lt;lineCharCount val=&quot;4&quot;/&gt;&lt;/TableIndex&gt;&lt;/ShapeTextInfo&gt;"/>
  <p:tag name="HTML_SHAPEINFO" val="&lt;ThreeDShapeInfo&gt;&lt;uuid val=&quot;&quot;/&gt;&lt;isInvalidForFieldText val=&quot;0&quot;/&gt;&lt;Image&gt;&lt;filename val=&quot;C:\Users\Kevin\AppData\Local\Temp\PR\data\asimages\{587C46DC-3220-4848-96C5-EDDF9B6D517F}_24.png&quot;/&gt;&lt;left val=&quot;309&quot;/&gt;&lt;top val=&quot;156&quot;/&gt;&lt;width val=&quot;325&quot;/&gt;&lt;height val=&quot;188&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3&quot;/&gt;&lt;lineCharCount val=&quot;5&quot;/&gt;&lt;lineCharCount val=&quot;31&quot;/&gt;&lt;lineCharCount val=&quot;5&quot;/&gt;&lt;lineCharCount val=&quot;31&quot;/&gt;&lt;lineCharCount val=&quot;3&quot;/&gt;&lt;lineCharCount val=&quot;29&quot;/&gt;&lt;lineCharCount val=&quot;32&quot;/&gt;&lt;lineCharCount val=&quot;31&quot;/&gt;&lt;lineCharCount val=&quot;29&quot;/&gt;&lt;/TableIndex&gt;&lt;/ShapeTextInfo&gt;"/>
  <p:tag name="HTML_SHAPEINFO" val="&lt;ThreeDShapeInfo&gt;&lt;uuid val=&quot;&quot;/&gt;&lt;isInvalidForFieldText val=&quot;0&quot;/&gt;&lt;Image&gt;&lt;filename val=&quot;C:\Users\Kevin\AppData\Local\Temp\PR\data\asimages\{A64708E5-49F1-4BF6-9017-080A473B4A39}_24.png&quot;/&gt;&lt;left val=&quot;34&quot;/&gt;&lt;top val=&quot;154&quot;/&gt;&lt;width val=&quot;259&quot;/&gt;&lt;height val=&quot;17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141DE6-006D-4A86-A5EB-6D693345C434}&quot;/&gt;&lt;isInvalidForFieldText val=&quot;0&quot;/&gt;&lt;Image&gt;&lt;filename val=&quot;C:\Users\Kevin\AppData\Local\Temp\PR\data\asimages\{09141DE6-006D-4A86-A5EB-6D693345C434}_24.png&quot;/&gt;&lt;left val=&quot;501&quot;/&gt;&lt;top val=&quot;27&quot;/&gt;&lt;width val=&quot;187&quot;/&gt;&lt;height val=&quot;265&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34&quot;/&gt;&lt;/TableIndex&gt;&lt;/ShapeTextInfo&gt;"/>
  <p:tag name="HTML_SHAPEINFO" val="&lt;ThreeDShapeInfo&gt;&lt;uuid val=&quot;&quot;/&gt;&lt;isInvalidForFieldText val=&quot;0&quot;/&gt;&lt;Image&gt;&lt;filename val=&quot;C:\Users\Kevin\AppData\Local\Temp\PR\data\asimages\{18F93A1D-3D1E-40CE-83EE-A7A1289E19E7}_24.png&quot;/&gt;&lt;left val=&quot;31&quot;/&gt;&lt;top val=&quot;76&quot;/&gt;&lt;width val=&quot;429&quot;/&gt;&lt;height val=&quot;6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Kevin\AppData\Local\Temp\PR\data\asimages\{C7C656AB-6BF3-4197-9CD1-CC6603516E54}_24.png&quot;/&gt;&lt;left val=&quot;56&quot;/&gt;&lt;top val=&quot;317&quot;/&gt;&lt;width val=&quot;502&quot;/&gt;&lt;height val=&quot;34&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D10CF9C6-BC44-425D-B5F6-CAA92FC7FC3C}_24.png&quot;/&gt;&lt;left val=&quot;31&quot;/&gt;&lt;top val=&quot;128&quot;/&gt;&lt;width val=&quot;356&quot;/&gt;&lt;height val=&quot;3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5.mp3"/>
  <p:tag name="HTML_SHAPEINFO" val="&lt;SlideThumbPath val=&quot;Slide25.PNG&quot;/&gt;"/>
  <p:tag name="PPSNARRATION" val="25,1872922001,F:\ESS Training Module Updates (2017-2018)\Modules\WHMIS+2015+-+Final_pptx\Media.ppcx"/>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Kevin\AppData\Local\Temp\PR\data\asimages\{E47BD5AB-4FE9-40CC-9047-8CD1E30364C6}_25.png&quot;/&gt;&lt;left val=&quot;28&quot;/&gt;&lt;top val=&quot;15&quot;/&gt;&lt;width val=&quot;650&quot;/&gt;&lt;height val=&quot;67&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7&quot;/&gt;&lt;lineCharCount val=&quot;35&quot;/&gt;&lt;/TableIndex&gt;&lt;/ShapeTextInfo&gt;"/>
  <p:tag name="HTML_SHAPEINFO" val="&lt;ThreeDShapeInfo&gt;&lt;uuid val=&quot;&quot;/&gt;&lt;isInvalidForFieldText val=&quot;0&quot;/&gt;&lt;Image&gt;&lt;filename val=&quot;C:\Users\Kevin\AppData\Local\Temp\PR\data\asimages\{5331FB15-1CE6-4CFB-B5C0-4B3945D8853B}_25.png&quot;/&gt;&lt;left val=&quot;33&quot;/&gt;&lt;top val=&quot;177&quot;/&gt;&lt;width val=&quot;302&quot;/&gt;&lt;height val=&quot;175&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F2EAF7-73A2-44C1-83E2-DC2B10587999}&quot;/&gt;&lt;isInvalidForFieldText val=&quot;0&quot;/&gt;&lt;Image&gt;&lt;filename val=&quot;C:\Users\Kevin\AppData\Local\Temp\PR\data\asimages\{E8F2EAF7-73A2-44C1-83E2-DC2B10587999}_25.png&quot;/&gt;&lt;left val=&quot;501&quot;/&gt;&lt;top val=&quot;27&quot;/&gt;&lt;width val=&quot;187&quot;/&gt;&lt;height val=&quot;264&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48&quot;/&gt;&lt;lineCharCount val=&quot;11&quot;/&gt;&lt;/TableIndex&gt;&lt;/ShapeTextInfo&gt;"/>
  <p:tag name="HTML_SHAPEINFO" val="&lt;ThreeDShapeInfo&gt;&lt;uuid val=&quot;&quot;/&gt;&lt;isInvalidForFieldText val=&quot;0&quot;/&gt;&lt;Image&gt;&lt;filename val=&quot;C:\Users\Kevin\AppData\Local\Temp\PR\data\asimages\{57651D30-7BC7-413A-88C2-BBD970667E2E}_25.png&quot;/&gt;&lt;left val=&quot;31&quot;/&gt;&lt;top val=&quot;76&quot;/&gt;&lt;width val=&quot;484&quot;/&gt;&lt;height val=&quot;8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Kevin\AppData\Local\Temp\PR\data\asimages\{2321379A-3B42-41C7-A967-2B9F1B472F17}_25.png&quot;/&gt;&lt;left val=&quot;57&quot;/&gt;&lt;top val=&quot;318&quot;/&gt;&lt;width val=&quot;502&quot;/&gt;&lt;height val=&quot;3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113E2765-78DA-4334-B6C3-EC77CC6A3264}_25.png&quot;/&gt;&lt;left val=&quot;31&quot;/&gt;&lt;top val=&quot;149&quot;/&gt;&lt;width val=&quot;356&quot;/&gt;&lt;height val=&quot;39&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6.mp3"/>
  <p:tag name="HTML_SHAPEINFO" val="&lt;SlideThumbPath val=&quot;Slide26.PNG&quot;/&gt;"/>
  <p:tag name="PPSNARRATION" val="26,1872922001,F:\ESS Training Module Updates (2017-2018)\Modules\WHMIS+2015+-+Final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Kevin\AppData\Local\Temp\PR\data\asimages\{C68AB640-8564-49D3-A77B-340812D0A035}_26.png&quot;/&gt;&lt;left val=&quot;25&quot;/&gt;&lt;top val=&quot;15&quot;/&gt;&lt;width val=&quot;652&quot;/&gt;&lt;height val=&quot;70&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4&quot;/&gt;&lt;/TableIndex&gt;&lt;/ShapeTextInfo&gt;"/>
  <p:tag name="HTML_SHAPEINFO" val="&lt;ThreeDShapeInfo&gt;&lt;uuid val=&quot;&quot;/&gt;&lt;isInvalidForFieldText val=&quot;0&quot;/&gt;&lt;Image&gt;&lt;filename val=&quot;C:\Users\Kevin\AppData\Local\Temp\PR\data\asimages\{5E0FF2ED-A212-4F2E-871C-03C7EA638D4B}_26.png&quot;/&gt;&lt;left val=&quot;33&quot;/&gt;&lt;top val=&quot;156&quot;/&gt;&lt;width val=&quot;452&quot;/&gt;&lt;height val=&quot;175&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C4A5E3-B6D8-4A7F-8FDD-A56E50EF25F7}&quot;/&gt;&lt;isInvalidForFieldText val=&quot;0&quot;/&gt;&lt;Image&gt;&lt;filename val=&quot;C:\Users\Kevin\AppData\Local\Temp\PR\data\asimages\{6EC4A5E3-B6D8-4A7F-8FDD-A56E50EF25F7}_26.png&quot;/&gt;&lt;left val=&quot;501&quot;/&gt;&lt;top val=&quot;28&quot;/&gt;&lt;width val=&quot;187&quot;/&gt;&lt;height val=&quot;26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Kevin\AppData\Local\Temp\PR\data\asimages\{6B1822F5-4BC3-4944-B6BD-4D4DEEC208E3}_26.png&quot;/&gt;&lt;left val=&quot;31&quot;/&gt;&lt;top val=&quot;76&quot;/&gt;&lt;width val=&quot;429&quot;/&gt;&lt;height val=&quot;38&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Kevin\AppData\Local\Temp\PR\data\asimages\{E321B97A-4A1C-46BF-ACFD-A01E45F158CE}_26.png&quot;/&gt;&lt;left val=&quot;56&quot;/&gt;&lt;top val=&quot;318&quot;/&gt;&lt;width val=&quot;502&quot;/&gt;&lt;height val=&quot;34&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4F321189-CD3A-4D9D-9547-6D40AADED99A}_26.png&quot;/&gt;&lt;left val=&quot;31&quot;/&gt;&lt;top val=&quot;128&quot;/&gt;&lt;width val=&quot;356&quot;/&gt;&lt;height val=&quot;39&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7.mp3"/>
  <p:tag name="HTML_SHAPEINFO" val="&lt;SlideThumbPath val=&quot;Slide27.PNG&quot;/&gt;"/>
  <p:tag name="PPSNARRATION" val="27,1872922001,F:\ESS Training Module Updates (2017-2018)\Modules\WHMIS+2015+-+Final_pptx\Media.ppcx"/>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Kevin\AppData\Local\Temp\PR\data\asimages\{78466FAD-15D5-41B2-9CED-3C94B4993A2C}_27.png&quot;/&gt;&lt;left val=&quot;25&quot;/&gt;&lt;top val=&quot;15&quot;/&gt;&lt;width val=&quot;652&quot;/&gt;&lt;height val=&quot;7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quot;/&gt;&lt;/TableIndex&gt;&lt;/ShapeTextInfo&gt;"/>
  <p:tag name="HTML_SHAPEINFO" val="&lt;ThreeDShapeInfo&gt;&lt;uuid val=&quot;&quot;/&gt;&lt;isInvalidForFieldText val=&quot;0&quot;/&gt;&lt;Image&gt;&lt;filename val=&quot;C:\Users\Kevin\AppData\Local\Temp\PR\data\asimages\{A5ABD0D8-F8AD-43EA-8F6F-292E37F4E093}_27.png&quot;/&gt;&lt;left val=&quot;33&quot;/&gt;&lt;top val=&quot;156&quot;/&gt;&lt;width val=&quot;263&quot;/&gt;&lt;height val=&quot;17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3357FF-E686-47A0-959B-A31792DEC49F}&quot;/&gt;&lt;isInvalidForFieldText val=&quot;0&quot;/&gt;&lt;Image&gt;&lt;filename val=&quot;C:\Users\Kevin\AppData\Local\Temp\PR\data\asimages\{F63357FF-E686-47A0-959B-A31792DEC49F}_27.png&quot;/&gt;&lt;left val=&quot;501&quot;/&gt;&lt;top val=&quot;27&quot;/&gt;&lt;width val=&quot;187&quot;/&gt;&lt;height val=&quot;264&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6&quot;/&gt;&lt;/TableIndex&gt;&lt;/ShapeTextInfo&gt;"/>
  <p:tag name="HTML_SHAPEINFO" val="&lt;ThreeDShapeInfo&gt;&lt;uuid val=&quot;&quot;/&gt;&lt;isInvalidForFieldText val=&quot;0&quot;/&gt;&lt;Image&gt;&lt;filename val=&quot;C:\Users\Kevin\AppData\Local\Temp\PR\data\asimages\{F747EC29-589D-45E1-BC2C-6D444EFCF2FE}_27.png&quot;/&gt;&lt;left val=&quot;31&quot;/&gt;&lt;top val=&quot;76&quot;/&gt;&lt;width val=&quot;429&quot;/&gt;&lt;height val=&quot;60&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Kevin\AppData\Local\Temp\PR\data\asimages\{2671C8B3-F78E-4AB8-BF4F-084803F58510}_27.png&quot;/&gt;&lt;left val=&quot;56&quot;/&gt;&lt;top val=&quot;317&quot;/&gt;&lt;width val=&quot;502&quot;/&gt;&lt;height val=&quot;34&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4A5520CF-7D28-404C-AB90-71107BF57071}_27.png&quot;/&gt;&lt;left val=&quot;31&quot;/&gt;&lt;top val=&quot;128&quot;/&gt;&lt;width val=&quot;356&quot;/&gt;&lt;height val=&quot;39&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8.mp3"/>
  <p:tag name="HTML_SHAPEINFO" val="&lt;SlideThumbPath val=&quot;Slide28.PNG&quot;/&gt;"/>
  <p:tag name="PPSNARRATION" val="28,1872922001,F:\ESS Training Module Updates (2017-2018)\Modules\WHMIS+2015+-+Final_pptx\Media.ppcx"/>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Kevin\AppData\Local\Temp\PR\data\asimages\{15AE720E-AEDB-4F75-85CF-9F7F60FBF5BC}_28.png&quot;/&gt;&lt;left val=&quot;27&quot;/&gt;&lt;top val=&quot;15&quot;/&gt;&lt;width val=&quot;651&quot;/&gt;&lt;height val=&quot;68&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3&quot;/&gt;&lt;lineCharCount val=&quot;33&quot;/&gt;&lt;lineCharCount val=&quot;1&quot;/&gt;&lt;lineCharCount val=&quot;74&quot;/&gt;&lt;lineCharCount val=&quot;54&quot;/&gt;&lt;/TableIndex&gt;&lt;/ShapeTextInfo&gt;"/>
  <p:tag name="HTML_SHAPEINFO" val="&lt;ThreeDShapeInfo&gt;&lt;uuid val=&quot;&quot;/&gt;&lt;isInvalidForFieldText val=&quot;0&quot;/&gt;&lt;Image&gt;&lt;filename val=&quot;C:\Users\Kevin\AppData\Local\Temp\PR\data\asimages\{F0A6C4FA-C11C-4DFD-B47D-03B2B73EB9FA}_28.png&quot;/&gt;&lt;left val=&quot;31&quot;/&gt;&lt;top val=&quot;156&quot;/&gt;&lt;width val=&quot;652&quot;/&gt;&lt;height val=&quot;175&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89D84E-DAFE-4124-BFB8-107BC2F955F4}&quot;/&gt;&lt;isInvalidForFieldText val=&quot;0&quot;/&gt;&lt;Image&gt;&lt;filename val=&quot;C:\Users\Kevin\AppData\Local\Temp\PR\data\asimages\{3F89D84E-DAFE-4124-BFB8-107BC2F955F4}_28.png&quot;/&gt;&lt;left val=&quot;501&quot;/&gt;&lt;top val=&quot;28&quot;/&gt;&lt;width val=&quot;187&quot;/&gt;&lt;height val=&quot;263&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17&quot;/&gt;&lt;/TableIndex&gt;&lt;/ShapeTextInfo&gt;"/>
  <p:tag name="HTML_SHAPEINFO" val="&lt;ThreeDShapeInfo&gt;&lt;uuid val=&quot;&quot;/&gt;&lt;isInvalidForFieldText val=&quot;0&quot;/&gt;&lt;Image&gt;&lt;filename val=&quot;C:\Users\Kevin\AppData\Local\Temp\PR\data\asimages\{18E4B9A1-17EF-47CF-A0DD-0A4AC841366E}_28.png&quot;/&gt;&lt;left val=&quot;31&quot;/&gt;&lt;top val=&quot;76&quot;/&gt;&lt;width val=&quot;429&quot;/&gt;&lt;height val=&quot;6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Kevin\AppData\Local\Temp\PR\data\asimages\{A0A2ED8E-3783-4562-83A8-6EA422E19BAF}_28.png&quot;/&gt;&lt;left val=&quot;56&quot;/&gt;&lt;top val=&quot;317&quot;/&gt;&lt;width val=&quot;502&quot;/&gt;&lt;height val=&quot;3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3CB4AC9A-E913-4A11-9723-505992D37E06}_28.png&quot;/&gt;&lt;left val=&quot;31&quot;/&gt;&lt;top val=&quot;128&quot;/&gt;&lt;width val=&quot;356&quot;/&gt;&lt;height val=&quot;39&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9.mp3"/>
  <p:tag name="HTML_SHAPEINFO" val="&lt;SlideThumbPath val=&quot;Slide29.PNG&quot;/&gt;"/>
  <p:tag name="PPSNARRATION" val="29,1872922001,F:\ESS Training Module Updates (2017-2018)\Modules\WHMIS+2015+-+Final_pptx\Media.ppcx"/>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Kevin\AppData\Local\Temp\PR\data\asimages\{AA907E0B-A9E3-4409-ADD4-CE37625ACE49}_29.png&quot;/&gt;&lt;left val=&quot;23&quot;/&gt;&lt;top val=&quot;15&quot;/&gt;&lt;width val=&quot;654&quot;/&gt;&lt;height val=&quot;72&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1&quot;/&gt;&lt;lineCharCount val=&quot;56&quot;/&gt;&lt;lineCharCount val=&quot;77&quot;/&gt;&lt;lineCharCount val=&quot;61&quot;/&gt;&lt;lineCharCount val=&quot;74&quot;/&gt;&lt;lineCharCount val=&quot;71&quot;/&gt;&lt;lineCharCount val=&quot;10&quot;/&gt;&lt;/TableIndex&gt;&lt;/ShapeTextInfo&gt;"/>
  <p:tag name="HTML_SHAPEINFO" val="&lt;ThreeDShapeInfo&gt;&lt;uuid val=&quot;&quot;/&gt;&lt;isInvalidForFieldText val=&quot;0&quot;/&gt;&lt;Image&gt;&lt;filename val=&quot;C:\Users\Kevin\AppData\Local\Temp\PR\data\asimages\{ED135984-414C-4CB0-9B8F-C1844EED0C24}_29.png&quot;/&gt;&lt;left val=&quot;31&quot;/&gt;&lt;top val=&quot;104&quot;/&gt;&lt;width val=&quot;646&quot;/&gt;&lt;height val=&quot;177&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7&quot;/&gt;&lt;/TableIndex&gt;&lt;/ShapeTextInfo&gt;"/>
  <p:tag name="HTML_SHAPEINFO" val="&lt;ThreeDShapeInfo&gt;&lt;uuid val=&quot;&quot;/&gt;&lt;isInvalidForFieldText val=&quot;0&quot;/&gt;&lt;Image&gt;&lt;filename val=&quot;C:\Users\Kevin\AppData\Local\Temp\PR\data\asimages\{4AA745BE-13DE-490E-9EE7-8EA6FE79A9D3}_29.png&quot;/&gt;&lt;left val=&quot;31&quot;/&gt;&lt;top val=&quot;74&quot;/&gt;&lt;width val=&quot;429&quot;/&gt;&lt;height val=&quot;60&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0.mp3"/>
  <p:tag name="HTML_SHAPEINFO" val="&lt;SlideThumbPath val=&quot;Slide30.PNG&quot;/&gt;"/>
  <p:tag name="PPSNARRATION" val="30,1872922001,F:\ESS Training Module Updates (2017-2018)\Modules\WHMIS+2015+-+Final_pptx\Media.ppcx"/>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Kevin\AppData\Local\Temp\PR\data\asimages\{C8B3836F-5947-4018-BCCA-7E3BADF910A6}_30.png&quot;/&gt;&lt;left val=&quot;23&quot;/&gt;&lt;top val=&quot;15&quot;/&gt;&lt;width val=&quot;654&quot;/&gt;&lt;height val=&quot;72&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7&quot;/&gt;&lt;lineCharCount val=&quot;75&quot;/&gt;&lt;lineCharCount val=&quot;14&quot;/&gt;&lt;lineCharCount val=&quot;31&quot;/&gt;&lt;lineCharCount val=&quot;86&quot;/&gt;&lt;lineCharCount val=&quot;32&quot;/&gt;&lt;lineCharCount val=&quot;72&quot;/&gt;&lt;lineCharCount val=&quot;29&quot;/&gt;&lt;lineCharCount val=&quot;31&quot;/&gt;&lt;lineCharCount val=&quot;45&quot;/&gt;&lt;lineCharCount val=&quot;26&quot;/&gt;&lt;/TableIndex&gt;&lt;/ShapeTextInfo&gt;"/>
  <p:tag name="HTML_SHAPEINFO" val="&lt;ThreeDShapeInfo&gt;&lt;uuid val=&quot;&quot;/&gt;&lt;isInvalidForFieldText val=&quot;0&quot;/&gt;&lt;Image&gt;&lt;filename val=&quot;C:\Users\Kevin\AppData\Local\Temp\PR\data\asimages\{53138E13-921F-4C2C-9086-99199FDE9051}_30.png&quot;/&gt;&lt;left val=&quot;31&quot;/&gt;&lt;top val=&quot;75&quot;/&gt;&lt;width val=&quot;649&quot;/&gt;&lt;height val=&quot;283&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1.mp3"/>
  <p:tag name="HTML_SHAPEINFO" val="&lt;SlideThumbPath val=&quot;Slide31.PNG&quot;/&gt;"/>
  <p:tag name="PPSNARRATION" val="31,1872922001,F:\ESS Training Module Updates (2017-2018)\Modules\WHMIS+2015+-+Final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Kevin\AppData\Local\Temp\PR\data\asimages\{CCA147F2-0F18-4617-9E91-4895533ED554}_31.png&quot;/&gt;&lt;left val=&quot;131&quot;/&gt;&lt;top val=&quot;3&quot;/&gt;&lt;width val=&quot;432&quot;/&gt;&lt;height val=&quot;6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7&quot;/&gt;&lt;lineCharCount val=&quot;5&quot;/&gt;&lt;/TableIndex&gt;&lt;/ShapeTextInfo&gt;"/>
  <p:tag name="PRESENTER_SHAPEINFO" val="&lt;ThreeDShapeInfo&gt;&lt;uuid val=&quot;{9EB2C4BD-0A08-4D03-93DD-1434A4F92521}&quot;/&gt;&lt;isInvalidForFieldText val=&quot;0&quot;/&gt;&lt;Image&gt;&lt;filename val=&quot;C:\Users\Kevin\AppData\Local\Temp\PR\data\asimages\{9EB2C4BD-0A08-4D03-93DD-1434A4F92521}_31.png&quot;/&gt;&lt;left val=&quot;17&quot;/&gt;&lt;top val=&quot;95&quot;/&gt;&lt;width val=&quot;181&quot;/&gt;&lt;height val=&quot;82&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7&quot;/&gt;&lt;lineCharCount val=&quot;5&quot;/&gt;&lt;/TableIndex&gt;&lt;/ShapeTextInfo&gt;"/>
  <p:tag name="PRESENTER_SHAPEINFO" val="&lt;ThreeDShapeInfo&gt;&lt;uuid val=&quot;{47DA860E-11AF-4102-934D-5B0463525B2B}&quot;/&gt;&lt;isInvalidForFieldText val=&quot;0&quot;/&gt;&lt;Image&gt;&lt;filename val=&quot;C:\Users\Kevin\AppData\Local\Temp\PR\data\asimages\{47DA860E-11AF-4102-934D-5B0463525B2B}_31.png&quot;/&gt;&lt;left val=&quot;502&quot;/&gt;&lt;top val=&quot;100&quot;/&gt;&lt;width val=&quot;185&quot;/&gt;&lt;height val=&quot;82&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3&quot;/&gt;&lt;lineCharCount val=&quot;7&quot;/&gt;&lt;/TableIndex&gt;&lt;/ShapeTextInfo&gt;"/>
  <p:tag name="PRESENTER_SHAPEINFO" val="&lt;ThreeDShapeInfo&gt;&lt;uuid val=&quot;{2E8E990F-494B-41F0-BC16-919B6D604CA4}&quot;/&gt;&lt;isInvalidForFieldText val=&quot;0&quot;/&gt;&lt;Image&gt;&lt;filename val=&quot;C:\Users\Kevin\AppData\Local\Temp\PR\data\asimages\{2E8E990F-494B-41F0-BC16-919B6D604CA4}_31.png&quot;/&gt;&lt;left val=&quot;18&quot;/&gt;&lt;top val=&quot;170&quot;/&gt;&lt;width val=&quot;181&quot;/&gt;&lt;height val=&quot;73&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ShapeTextInfo&gt;"/>
  <p:tag name="PRESENTER_SHAPEINFO" val="&lt;ThreeDShapeInfo&gt;&lt;uuid val=&quot;{B8F9B5FC-9986-4405-B807-745D0A25068C}&quot;/&gt;&lt;isInvalidForFieldText val=&quot;0&quot;/&gt;&lt;Image&gt;&lt;filename val=&quot;C:\Users\Kevin\AppData\Local\Temp\PR\data\asimages\{B8F9B5FC-9986-4405-B807-745D0A25068C}_31.png&quot;/&gt;&lt;left val=&quot;504&quot;/&gt;&lt;top val=&quot;173&quot;/&gt;&lt;width val=&quot;183&quot;/&gt;&lt;height val=&quot;54&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9F392EF7-CD3F-446C-968A-946EE45D8A64}&quot;/&gt;&lt;isInvalidForFieldText val=&quot;0&quot;/&gt;&lt;Image&gt;&lt;filename val=&quot;C:\Users\Kevin\AppData\Local\Temp\PR\data\asimages\{9F392EF7-CD3F-446C-968A-946EE45D8A64}_31.png&quot;/&gt;&lt;left val=&quot;27&quot;/&gt;&lt;top val=&quot;237&quot;/&gt;&lt;width val=&quot;171&quot;/&gt;&lt;height val=&quot;32&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D21BC34A-21B6-4855-ABE1-FB20B507F98E}&quot;/&gt;&lt;isInvalidForFieldText val=&quot;0&quot;/&gt;&lt;Image&gt;&lt;filename val=&quot;C:\Users\Kevin\AppData\Local\Temp\PR\data\asimages\{D21BC34A-21B6-4855-ABE1-FB20B507F98E}_31.png&quot;/&gt;&lt;left val=&quot;512&quot;/&gt;&lt;top val=&quot;240&quot;/&gt;&lt;width val=&quot;175&quot;/&gt;&lt;height val=&quot;32&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FD42F284-D7F1-43BC-8661-804212676198}&quot;/&gt;&lt;isInvalidForFieldText val=&quot;0&quot;/&gt;&lt;Image&gt;&lt;filename val=&quot;C:\Users\Kevin\AppData\Local\Temp\PR\data\asimages\{FD42F284-D7F1-43BC-8661-804212676198}_31.png&quot;/&gt;&lt;left val=&quot;223&quot;/&gt;&lt;top val=&quot;59&quot;/&gt;&lt;width val=&quot;256&quot;/&gt;&lt;height val=&quot;6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1EF3378E-5F37-4A94-B746-D418BA4C77A3}&quot;/&gt;&lt;isInvalidForFieldText val=&quot;0&quot;/&gt;&lt;Image&gt;&lt;filename val=&quot;C:\Users\Kevin\AppData\Local\Temp\PR\data\asimages\{1EF3378E-5F37-4A94-B746-D418BA4C77A3}_31.png&quot;/&gt;&lt;left val=&quot;28&quot;/&gt;&lt;top val=&quot;287&quot;/&gt;&lt;width val=&quot;171&quot;/&gt;&lt;height val=&quot;29&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3FBA9CB9-6361-49D3-902C-5FEF8BDD39A1}&quot;/&gt;&lt;isInvalidForFieldText val=&quot;0&quot;/&gt;&lt;Image&gt;&lt;filename val=&quot;C:\Users\Kevin\AppData\Local\Temp\PR\data\asimages\{3FBA9CB9-6361-49D3-902C-5FEF8BDD39A1}_31.png&quot;/&gt;&lt;left val=&quot;513&quot;/&gt;&lt;top val=&quot;289&quot;/&gt;&lt;width val=&quot;174&quot;/&gt;&lt;height val=&quot;29&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2.mp3"/>
  <p:tag name="HTML_SHAPEINFO" val="&lt;SlideThumbPath val=&quot;Slide32.PNG&quot;/&gt;"/>
  <p:tag name="PPSNARRATION" val="32,1872922001,F:\ESS Training Module Updates (2017-2018)\Modules\WHMIS+2015+-+Final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Kevin\AppData\Local\Temp\PR\data\asimages\{BE4E3E97-8DCD-4DA4-A1A2-F272ADF534DC}_32.png&quot;/&gt;&lt;left val=&quot;27&quot;/&gt;&lt;top val=&quot;15&quot;/&gt;&lt;width val=&quot;651&quot;/&gt;&lt;height val=&quot;68&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8&quot;/&gt;&lt;lineCharCount val=&quot;49&quot;/&gt;&lt;lineCharCount val=&quot;42&quot;/&gt;&lt;lineCharCount val=&quot;48&quot;/&gt;&lt;lineCharCount val=&quot;74&quot;/&gt;&lt;lineCharCount val=&quot;76&quot;/&gt;&lt;lineCharCount val=&quot;30&quot;/&gt;&lt;/TableIndex&gt;&lt;/ShapeTextInfo&gt;"/>
  <p:tag name="HTML_SHAPEINFO" val="&lt;ThreeDShapeInfo&gt;&lt;uuid val=&quot;&quot;/&gt;&lt;isInvalidForFieldText val=&quot;0&quot;/&gt;&lt;Image&gt;&lt;filename val=&quot;C:\Users\Kevin\AppData\Local\Temp\PR\data\asimages\{606198CE-C2AF-469F-8FC9-7CD23F257CAB}_32.png&quot;/&gt;&lt;left val=&quot;32&quot;/&gt;&lt;top val=&quot;154&quot;/&gt;&lt;width val=&quot;651&quot;/&gt;&lt;height val=&quot;181&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C690E5-F97C-4441-B280-10E2B08E7F82}&quot;/&gt;&lt;isInvalidForFieldText val=&quot;0&quot;/&gt;&lt;Image&gt;&lt;filename val=&quot;C:\Users\Kevin\AppData\Local\Temp\PR\data\asimages\{81C690E5-F97C-4441-B280-10E2B08E7F82}_32.png&quot;/&gt;&lt;left val=&quot;501&quot;/&gt;&lt;top val=&quot;28&quot;/&gt;&lt;width val=&quot;186&quot;/&gt;&lt;height val=&quot;263&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5&quot;/&gt;&lt;/TableIndex&gt;&lt;/ShapeTextInfo&gt;"/>
  <p:tag name="HTML_SHAPEINFO" val="&lt;ThreeDShapeInfo&gt;&lt;uuid val=&quot;&quot;/&gt;&lt;isInvalidForFieldText val=&quot;0&quot;/&gt;&lt;Image&gt;&lt;filename val=&quot;C:\Users\Kevin\AppData\Local\Temp\PR\data\asimages\{A14B8521-5001-4FE4-898B-07370994EACF}_32.png&quot;/&gt;&lt;left val=&quot;31&quot;/&gt;&lt;top val=&quot;76&quot;/&gt;&lt;width val=&quot;429&quot;/&gt;&lt;height val=&quot;60&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Kevin\AppData\Local\Temp\PR\data\asimages\{942155E0-098A-44F7-A963-2E6464C7920D}_32.png&quot;/&gt;&lt;left val=&quot;56&quot;/&gt;&lt;top val=&quot;324&quot;/&gt;&lt;width val=&quot;502&quot;/&gt;&lt;height val=&quot;34&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D23E78D5-17AC-47BC-892B-4A53FF5AAE55}_32.png&quot;/&gt;&lt;left val=&quot;31&quot;/&gt;&lt;top val=&quot;128&quot;/&gt;&lt;width val=&quot;356&quot;/&gt;&lt;height val=&quot;39&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3.mp3"/>
  <p:tag name="HTML_SHAPEINFO" val="&lt;SlideThumbPath val=&quot;Slide33.PNG&quot;/&gt;"/>
  <p:tag name="PPSNARRATION" val="33,1872922001,F:\ESS Training Module Updates (2017-2018)\Modules\WHMIS+2015+-+Final_pptx\Media.ppcx"/>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Kevin\AppData\Local\Temp\PR\data\asimages\{93CB7A62-82FF-44CA-97D0-E14E412710FD}_33.png&quot;/&gt;&lt;left val=&quot;27&quot;/&gt;&lt;top val=&quot;15&quot;/&gt;&lt;width val=&quot;651&quot;/&gt;&lt;height val=&quot;68&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9&quot;/&gt;&lt;lineCharCount val=&quot;66&quot;/&gt;&lt;lineCharCount val=&quot;74&quot;/&gt;&lt;lineCharCount val=&quot;62&quot;/&gt;&lt;lineCharCount val=&quot;1&quot;/&gt;&lt;lineCharCount val=&quot;82&quot;/&gt;&lt;lineCharCount val=&quot;40&quot;/&gt;&lt;lineCharCount val=&quot;76&quot;/&gt;&lt;/TableIndex&gt;&lt;/ShapeTextInfo&gt;"/>
  <p:tag name="HTML_SHAPEINFO" val="&lt;ThreeDShapeInfo&gt;&lt;uuid val=&quot;&quot;/&gt;&lt;isInvalidForFieldText val=&quot;0&quot;/&gt;&lt;Image&gt;&lt;filename val=&quot;C:\Users\Kevin\AppData\Local\Temp\PR\data\asimages\{6B122EA7-7D65-4917-8CC7-A559CDBAFE27}_33.png&quot;/&gt;&lt;left val=&quot;33&quot;/&gt;&lt;top val=&quot;153&quot;/&gt;&lt;width val=&quot;651&quot;/&gt;&lt;height val=&quot;176&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153A96-686B-4C4B-A6E9-0E37264B9921}&quot;/&gt;&lt;isInvalidForFieldText val=&quot;0&quot;/&gt;&lt;Image&gt;&lt;filename val=&quot;C:\Users\Kevin\AppData\Local\Temp\PR\data\asimages\{DF153A96-686B-4C4B-A6E9-0E37264B9921}_33.png&quot;/&gt;&lt;left val=&quot;501&quot;/&gt;&lt;top val=&quot;28&quot;/&gt;&lt;width val=&quot;186&quot;/&gt;&lt;height val=&quot;26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5&quot;/&gt;&lt;/TableIndex&gt;&lt;/ShapeTextInfo&gt;"/>
  <p:tag name="HTML_SHAPEINFO" val="&lt;ThreeDShapeInfo&gt;&lt;uuid val=&quot;&quot;/&gt;&lt;isInvalidForFieldText val=&quot;0&quot;/&gt;&lt;Image&gt;&lt;filename val=&quot;C:\Users\Kevin\AppData\Local\Temp\PR\data\asimages\{399E884A-DCD6-437A-9C6D-D15FA96A22E4}_33.png&quot;/&gt;&lt;left val=&quot;31&quot;/&gt;&lt;top val=&quot;76&quot;/&gt;&lt;width val=&quot;429&quot;/&gt;&lt;height val=&quot;6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Kevin\AppData\Local\Temp\PR\data\asimages\{F3999CDC-C8F5-4D30-9AD9-CBAE353BBFDD}_33.png&quot;/&gt;&lt;left val=&quot;56&quot;/&gt;&lt;top val=&quot;324&quot;/&gt;&lt;width val=&quot;502&quot;/&gt;&lt;height val=&quot;34&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8363D419-6304-4BF3-9371-1CD311BCAAD1}_33.png&quot;/&gt;&lt;left val=&quot;31&quot;/&gt;&lt;top val=&quot;128&quot;/&gt;&lt;width val=&quot;356&quot;/&gt;&lt;height val=&quot;39&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4.mp3"/>
  <p:tag name="HTML_SHAPEINFO" val="&lt;SlideThumbPath val=&quot;Slide34.PNG&quot;/&gt;"/>
  <p:tag name="PPSNARRATION" val="34,1872922001,F:\ESS Training Module Updates (2017-2018)\Modules\WHMIS+2015+-+Final_pptx\Media.ppcx"/>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Kevin\AppData\Local\Temp\PR\data\asimages\{41625A65-5574-4A17-8F32-2ACFC04F6B40}_34.png&quot;/&gt;&lt;left val=&quot;28&quot;/&gt;&lt;top val=&quot;15&quot;/&gt;&lt;width val=&quot;650&quot;/&gt;&lt;height val=&quot;67&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4&quot;/&gt;&lt;/TableIndex&gt;&lt;/ShapeTextInfo&gt;"/>
  <p:tag name="HTML_SHAPEINFO" val="&lt;ThreeDShapeInfo&gt;&lt;uuid val=&quot;&quot;/&gt;&lt;isInvalidForFieldText val=&quot;0&quot;/&gt;&lt;Image&gt;&lt;filename val=&quot;C:\Users\Kevin\AppData\Local\Temp\PR\data\asimages\{DF1C656E-5E7C-4357-90D0-38496B28E196}_34.png&quot;/&gt;&lt;left val=&quot;32&quot;/&gt;&lt;top val=&quot;156&quot;/&gt;&lt;width val=&quot;501&quot;/&gt;&lt;height val=&quot;172&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D06D6D-4594-4D7C-AF66-96514BBB1175}&quot;/&gt;&lt;isInvalidForFieldText val=&quot;0&quot;/&gt;&lt;Image&gt;&lt;filename val=&quot;C:\Users\Kevin\AppData\Local\Temp\PR\data\asimages\{D8D06D6D-4594-4D7C-AF66-96514BBB1175}_34.png&quot;/&gt;&lt;left val=&quot;502&quot;/&gt;&lt;top val=&quot;28&quot;/&gt;&lt;width val=&quot;185&quot;/&gt;&lt;height val=&quot;262&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2&quot;/&gt;&lt;/TableIndex&gt;&lt;/ShapeTextInfo&gt;"/>
  <p:tag name="HTML_SHAPEINFO" val="&lt;ThreeDShapeInfo&gt;&lt;uuid val=&quot;&quot;/&gt;&lt;isInvalidForFieldText val=&quot;0&quot;/&gt;&lt;Image&gt;&lt;filename val=&quot;C:\Users\Kevin\AppData\Local\Temp\PR\data\asimages\{823CDE26-D212-439B-8610-FD829EC5450F}_34.png&quot;/&gt;&lt;left val=&quot;31&quot;/&gt;&lt;top val=&quot;76&quot;/&gt;&lt;width val=&quot;429&quot;/&gt;&lt;height val=&quot;60&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Kevin\AppData\Local\Temp\PR\data\asimages\{946D0144-067A-4FDE-8788-076C3A89347C}_34.png&quot;/&gt;&lt;left val=&quot;56&quot;/&gt;&lt;top val=&quot;324&quot;/&gt;&lt;width val=&quot;502&quot;/&gt;&lt;height val=&quot;34&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C07297A2-9C30-47BB-B8B6-B877100A4651}_34.png&quot;/&gt;&lt;left val=&quot;31&quot;/&gt;&lt;top val=&quot;128&quot;/&gt;&lt;width val=&quot;356&quot;/&gt;&lt;height val=&quot;3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5.mp3"/>
  <p:tag name="HTML_SHAPEINFO" val="&lt;SlideThumbPath val=&quot;Slide35.PNG&quot;/&gt;"/>
  <p:tag name="PPSNARRATION" val="35,1872922001,F:\ESS Training Module Updates (2017-2018)\Modules\WHMIS+2015+-+Final_pptx\Media.ppcx"/>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Kevin\AppData\Local\Temp\PR\data\asimages\{BDBFCDF2-2298-4216-AA86-1EC8D0386414}_35.png&quot;/&gt;&lt;left val=&quot;28&quot;/&gt;&lt;top val=&quot;15&quot;/&gt;&lt;width val=&quot;650&quot;/&gt;&lt;height val=&quot;67&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9&quot;/&gt;&lt;lineCharCount val=&quot;51&quot;/&gt;&lt;lineCharCount val=&quot;12&quot;/&gt;&lt;/TableIndex&gt;&lt;/ShapeTextInfo&gt;"/>
  <p:tag name="HTML_SHAPEINFO" val="&lt;ThreeDShapeInfo&gt;&lt;uuid val=&quot;&quot;/&gt;&lt;isInvalidForFieldText val=&quot;0&quot;/&gt;&lt;Image&gt;&lt;filename val=&quot;C:\Users\Kevin\AppData\Local\Temp\PR\data\asimages\{768D2DCD-BB88-4E0F-9557-BFACA8EA3FDE}_35.png&quot;/&gt;&lt;left val=&quot;32&quot;/&gt;&lt;top val=&quot;156&quot;/&gt;&lt;width val=&quot;508&quot;/&gt;&lt;height val=&quot;172&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5102F3-BF5F-44C5-B148-8A98D6FDEA3C}&quot;/&gt;&lt;isInvalidForFieldText val=&quot;0&quot;/&gt;&lt;Image&gt;&lt;filename val=&quot;C:\Users\Kevin\AppData\Local\Temp\PR\data\asimages\{825102F3-BF5F-44C5-B148-8A98D6FDEA3C}_35.png&quot;/&gt;&lt;left val=&quot;502&quot;/&gt;&lt;top val=&quot;28&quot;/&gt;&lt;width val=&quot;184&quot;/&gt;&lt;height val=&quot;261&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Kevin\AppData\Local\Temp\PR\data\asimages\{CEC09F66-7B13-486D-AFCF-65B7E6311994}_35.png&quot;/&gt;&lt;left val=&quot;31&quot;/&gt;&lt;top val=&quot;76&quot;/&gt;&lt;width val=&quot;429&quot;/&gt;&lt;height val=&quot;38&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quot;/&gt;&lt;isInvalidForFieldText val=&quot;0&quot;/&gt;&lt;Image&gt;&lt;filename val=&quot;C:\Users\Kevin\AppData\Local\Temp\PR\data\asimages\{B77B2E57-DF22-4017-82FF-93E5ADF99256}_35.png&quot;/&gt;&lt;left val=&quot;56&quot;/&gt;&lt;top val=&quot;324&quot;/&gt;&lt;width val=&quot;502&quot;/&gt;&lt;height val=&quot;34&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99B132D2-FF05-4783-A0A9-133578C27EE5}_35.png&quot;/&gt;&lt;left val=&quot;31&quot;/&gt;&lt;top val=&quot;128&quot;/&gt;&lt;width val=&quot;356&quot;/&gt;&lt;height val=&quot;39&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6.mp3"/>
  <p:tag name="HTML_SHAPEINFO" val="&lt;SlideThumbPath val=&quot;Slide36.PNG&quot;/&gt;"/>
  <p:tag name="PPSNARRATION" val="36,1872922001,F:\ESS Training Module Updates (2017-2018)\Modules\WHMIS+2015+-+Final_pptx\Media.ppcx"/>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sers\Kevin\AppData\Local\Temp\PR\data\asimages\{56BA2AEE-80A2-4B90-BC04-4A16F08FBFFE}_36.png&quot;/&gt;&lt;left val=&quot;28&quot;/&gt;&lt;top val=&quot;15&quot;/&gt;&lt;width val=&quot;654&quot;/&gt;&lt;height val=&quot;67&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Kevin\AppData\Local\Temp\PR\data\asimages\{84FD7D4E-9016-44B2-8ABC-056E80BB90FC}_36.png&quot;/&gt;&lt;left val=&quot;32&quot;/&gt;&lt;top val=&quot;156&quot;/&gt;&lt;width val=&quot;501&quot;/&gt;&lt;height val=&quot;17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F754A4-1D18-49F3-B22D-4C6A9C7CC620}&quot;/&gt;&lt;isInvalidForFieldText val=&quot;0&quot;/&gt;&lt;Image&gt;&lt;filename val=&quot;C:\Users\Kevin\AppData\Local\Temp\PR\data\asimages\{9AF754A4-1D18-49F3-B22D-4C6A9C7CC620}_36.png&quot;/&gt;&lt;left val=&quot;503&quot;/&gt;&lt;top val=&quot;93&quot;/&gt;&lt;width val=&quot;183&quot;/&gt;&lt;height val=&quot;261&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8&quot;/&gt;&lt;lineCharCount val=&quot;53&quot;/&gt;&lt;lineCharCount val=&quot;8&quot;/&gt;&lt;/TableIndex&gt;&lt;/ShapeTextInfo&gt;"/>
  <p:tag name="HTML_SHAPEINFO" val="&lt;ThreeDShapeInfo&gt;&lt;uuid val=&quot;&quot;/&gt;&lt;isInvalidForFieldText val=&quot;0&quot;/&gt;&lt;Image&gt;&lt;filename val=&quot;C:\Users\Kevin\AppData\Local\Temp\PR\data\asimages\{714632BC-6328-44FA-AFF9-CBED31907333}_36.png&quot;/&gt;&lt;left val=&quot;31&quot;/&gt;&lt;top val=&quot;76&quot;/&gt;&lt;width val=&quot;475&quot;/&gt;&lt;height val=&quot;82&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quot;/&gt;&lt;isInvalidForFieldText val=&quot;0&quot;/&gt;&lt;Image&gt;&lt;filename val=&quot;C:\Users\Kevin\AppData\Local\Temp\PR\data\asimages\{5A872AAF-0B86-4A03-BBDE-6EE7187545CC}_36.png&quot;/&gt;&lt;left val=&quot;56&quot;/&gt;&lt;top val=&quot;324&quot;/&gt;&lt;width val=&quot;502&quot;/&gt;&lt;height val=&quot;34&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E4B44A41-D6C3-44D0-9E81-D59298C06BD5}_36.png&quot;/&gt;&lt;left val=&quot;31&quot;/&gt;&lt;top val=&quot;128&quot;/&gt;&lt;width val=&quot;356&quot;/&gt;&lt;height val=&quot;39&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7.mp3"/>
  <p:tag name="HTML_SHAPEINFO" val="&lt;SlideThumbPath val=&quot;Slide37.PNG&quot;/&gt;"/>
  <p:tag name="PPSNARRATION" val="37,1872922001,F:\ESS Training Module Updates (2017-2018)\Modules\WHMIS+2015+-+Final_pptx\Media.ppcx"/>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Kevin\AppData\Local\Temp\PR\data\asimages\{905CE421-5023-404E-AC6E-CC40931774A0}_37.png&quot;/&gt;&lt;left val=&quot;23&quot;/&gt;&lt;top val=&quot;15&quot;/&gt;&lt;width val=&quot;654&quot;/&gt;&lt;height val=&quot;72&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28&quot;/&gt;&lt;lineCharCount val=&quot;72&quot;/&gt;&lt;lineCharCount val=&quot;78&quot;/&gt;&lt;lineCharCount val=&quot;39&quot;/&gt;&lt;lineCharCount val=&quot;74&quot;/&gt;&lt;lineCharCount val=&quot;71&quot;/&gt;&lt;lineCharCount val=&quot;10&quot;/&gt;&lt;/TableIndex&gt;&lt;/ShapeTextInfo&gt;"/>
  <p:tag name="HTML_SHAPEINFO" val="&lt;ThreeDShapeInfo&gt;&lt;uuid val=&quot;&quot;/&gt;&lt;isInvalidForFieldText val=&quot;0&quot;/&gt;&lt;Image&gt;&lt;filename val=&quot;C:\Users\Kevin\AppData\Local\Temp\PR\data\asimages\{1656429C-3E4F-4238-A069-5280F06C4C2E}_37.png&quot;/&gt;&lt;left val=&quot;31&quot;/&gt;&lt;top val=&quot;104&quot;/&gt;&lt;width val=&quot;654&quot;/&gt;&lt;height val=&quot;19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8&quot;/&gt;&lt;/TableIndex&gt;&lt;/ShapeTextInfo&gt;"/>
  <p:tag name="HTML_SHAPEINFO" val="&lt;ThreeDShapeInfo&gt;&lt;uuid val=&quot;&quot;/&gt;&lt;isInvalidForFieldText val=&quot;0&quot;/&gt;&lt;Image&gt;&lt;filename val=&quot;C:\Users\Kevin\AppData\Local\Temp\PR\data\asimages\{F970BAEA-F775-4B39-91DD-CD66CA2A5E87}_37.png&quot;/&gt;&lt;left val=&quot;31&quot;/&gt;&lt;top val=&quot;74&quot;/&gt;&lt;width val=&quot;429&quot;/&gt;&lt;height val=&quot;60&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8.mp3"/>
  <p:tag name="HTML_SHAPEINFO" val="&lt;SlideThumbPath val=&quot;Slide38.PNG&quot;/&gt;"/>
  <p:tag name="PPSNARRATION" val="38,1872922001,F:\ESS Training Module Updates (2017-2018)\Modules\WHMIS+2015+-+Final_pptx\Media.ppcx"/>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Kevin\AppData\Local\Temp\PR\data\asimages\{75595AE7-1E8A-4D95-A0BF-22B60C4B00DA}_38.png&quot;/&gt;&lt;left val=&quot;23&quot;/&gt;&lt;top val=&quot;15&quot;/&gt;&lt;width val=&quot;654&quot;/&gt;&lt;height val=&quot;7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5&quot;/&gt;&lt;lineCharCount val=&quot;75&quot;/&gt;&lt;lineCharCount val=&quot;14&quot;/&gt;&lt;lineCharCount val=&quot;61&quot;/&gt;&lt;lineCharCount val=&quot;51&quot;/&gt;&lt;/TableIndex&gt;&lt;/ShapeTextInfo&gt;"/>
  <p:tag name="HTML_SHAPEINFO" val="&lt;ThreeDShapeInfo&gt;&lt;uuid val=&quot;&quot;/&gt;&lt;isInvalidForFieldText val=&quot;0&quot;/&gt;&lt;Image&gt;&lt;filename val=&quot;C:\Users\Kevin\AppData\Local\Temp\PR\data\asimages\{A0C9310E-CED8-4DFD-8B3D-09640A7C1B93}_38.png&quot;/&gt;&lt;left val=&quot;31&quot;/&gt;&lt;top val=&quot;104&quot;/&gt;&lt;width val=&quot;646&quot;/&gt;&lt;height val=&quot;175&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9.mp3"/>
  <p:tag name="HTML_SHAPEINFO" val="&lt;SlideThumbPath val=&quot;Slide39.PNG&quot;/&gt;"/>
  <p:tag name="PPSNARRATION" val="39,1872922001,F:\ESS Training Module Updates (2017-2018)\Modules\WHMIS+2015+-+Final_pptx\Media.ppcx"/>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evin\AppData\Local\Temp\PR\data\asimages\{05CD7AFE-FED5-4B39-B568-AA9D5F4F7F93}_39.png&quot;/&gt;&lt;left val=&quot;23&quot;/&gt;&lt;top val=&quot;15&quot;/&gt;&lt;width val=&quot;654&quot;/&gt;&lt;height val=&quot;72&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30&quot;/&gt;&lt;lineCharCount val=&quot;66&quot;/&gt;&lt;lineCharCount val=&quot;71&quot;/&gt;&lt;lineCharCount val=&quot;75&quot;/&gt;&lt;lineCharCount val=&quot;70&quot;/&gt;&lt;lineCharCount val=&quot;71&quot;/&gt;&lt;lineCharCount val=&quot;34&quot;/&gt;&lt;/TableIndex&gt;&lt;/ShapeTextInfo&gt;"/>
  <p:tag name="HTML_SHAPEINFO" val="&lt;ThreeDShapeInfo&gt;&lt;uuid val=&quot;&quot;/&gt;&lt;isInvalidForFieldText val=&quot;0&quot;/&gt;&lt;Image&gt;&lt;filename val=&quot;C:\Users\Kevin\AppData\Local\Temp\PR\data\asimages\{32FD1B1D-A745-4AA2-B4A3-80382C094FB2}_39.png&quot;/&gt;&lt;left val=&quot;32&quot;/&gt;&lt;top val=&quot;104&quot;/&gt;&lt;width val=&quot;647&quot;/&gt;&lt;height val=&quot;203&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0.mp3"/>
  <p:tag name="HTML_SHAPEINFO" val="&lt;SlideThumbPath val=&quot;Slide40.PNG&quot;/&gt;"/>
  <p:tag name="PPSNARRATION" val="40,1872922001,F:\ESS Training Module Updates (2017-2018)\Modules\WHMIS+2015+-+Final_pptx\Media.ppcx"/>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evin\AppData\Local\Temp\PR\data\asimages\{02A88F60-0AFA-41CC-94B8-A85EE4DA0975}_40.png&quot;/&gt;&lt;left val=&quot;23&quot;/&gt;&lt;top val=&quot;15&quot;/&gt;&lt;width val=&quot;654&quot;/&gt;&lt;height val=&quot;72&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55&quot;/&gt;&lt;lineCharCount val=&quot;19&quot;/&gt;&lt;lineCharCount val=&quot;40&quot;/&gt;&lt;lineCharCount val=&quot;47&quot;/&gt;&lt;lineCharCount val=&quot;58&quot;/&gt;&lt;lineCharCount val=&quot;44&quot;/&gt;&lt;lineCharCount val=&quot;1&quot;/&gt;&lt;lineCharCount val=&quot;74&quot;/&gt;&lt;lineCharCount val=&quot;9&quot;/&gt;&lt;/TableIndex&gt;&lt;/ShapeTextInfo&gt;"/>
  <p:tag name="HTML_SHAPEINFO" val="&lt;ThreeDShapeInfo&gt;&lt;uuid val=&quot;&quot;/&gt;&lt;isInvalidForFieldText val=&quot;0&quot;/&gt;&lt;Image&gt;&lt;filename val=&quot;C:\Users\Kevin\AppData\Local\Temp\PR\data\asimages\{C55DDBD9-4A35-4A2A-B90D-388061DAD48C}_40.png&quot;/&gt;&lt;left val=&quot;31&quot;/&gt;&lt;top val=&quot;104&quot;/&gt;&lt;width val=&quot;646&quot;/&gt;&lt;height val=&quot;266&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1.mp3"/>
  <p:tag name="HTML_SHAPEINFO" val="&lt;SlideThumbPath val=&quot;Slide41.PNG&quot;/&gt;"/>
  <p:tag name="PPSNARRATION" val="41,1872922001,F:\ESS Training Module Updates (2017-2018)\Modules\WHMIS+2015+-+Final_pptx\Media.ppcx"/>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7194F9D4-927D-46CB-9277-7291DAD40E39}_41.png&quot;/&gt;&lt;left val=&quot;23&quot;/&gt;&lt;top val=&quot;15&quot;/&gt;&lt;width val=&quot;654&quot;/&gt;&lt;height val=&quot;72&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25&quot;/&gt;&lt;lineCharCount val=&quot;26&quot;/&gt;&lt;lineCharCount val=&quot;23&quot;/&gt;&lt;lineCharCount val=&quot;24&quot;/&gt;&lt;lineCharCount val=&quot;22&quot;/&gt;&lt;lineCharCount val=&quot;23&quot;/&gt;&lt;lineCharCount val=&quot;17&quot;/&gt;&lt;/TableIndex&gt;&lt;/ShapeTextInfo&gt;"/>
  <p:tag name="HTML_SHAPEINFO" val="&lt;ThreeDShapeInfo&gt;&lt;uuid val=&quot;&quot;/&gt;&lt;isInvalidForFieldText val=&quot;0&quot;/&gt;&lt;Image&gt;&lt;filename val=&quot;C:\Users\Kevin\AppData\Local\Temp\PR\data\asimages\{7E1E2205-62EF-4B0F-BDC4-5DA8DC3BC15F}_41.png&quot;/&gt;&lt;left val=&quot;309&quot;/&gt;&lt;top val=&quot;105&quot;/&gt;&lt;width val=&quot;320&quot;/&gt;&lt;height val=&quot;2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5&quot;/&gt;&lt;lineCharCount val=&quot;22&quot;/&gt;&lt;lineCharCount val=&quot;24&quot;/&gt;&lt;lineCharCount val=&quot;19&quot;/&gt;&lt;lineCharCount val=&quot;22&quot;/&gt;&lt;lineCharCount val=&quot;28&quot;/&gt;&lt;lineCharCount val=&quot;21&quot;/&gt;&lt;lineCharCount val=&quot;28&quot;/&gt;&lt;lineCharCount val=&quot;11&quot;/&gt;&lt;lineCharCount val=&quot;1&quot;/&gt;&lt;/TableIndex&gt;&lt;/ShapeTextInfo&gt;"/>
  <p:tag name="HTML_SHAPEINFO" val="&lt;ThreeDShapeInfo&gt;&lt;uuid val=&quot;&quot;/&gt;&lt;isInvalidForFieldText val=&quot;0&quot;/&gt;&lt;Image&gt;&lt;filename val=&quot;C:\Users\Kevin\AppData\Local\Temp\PR\data\asimages\{F3E67B9B-A124-4595-9A9B-03C20072167B}_41.png&quot;/&gt;&lt;left val=&quot;34&quot;/&gt;&lt;top val=&quot;109&quot;/&gt;&lt;width val=&quot;260&quot;/&gt;&lt;height val=&quot;195&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4&quot;/&gt;&lt;/TableIndex&gt;&lt;/ShapeTextInfo&gt;"/>
  <p:tag name="HTML_SHAPEINFO" val="&lt;ThreeDShapeInfo&gt;&lt;uuid val=&quot;&quot;/&gt;&lt;isInvalidForFieldText val=&quot;0&quot;/&gt;&lt;Image&gt;&lt;filename val=&quot;C:\Users\Kevin\AppData\Local\Temp\PR\data\asimages\{70101FE4-C96F-4C55-B6B2-D47EC82D7910}_41.png&quot;/&gt;&lt;left val=&quot;31&quot;/&gt;&lt;top val=&quot;76&quot;/&gt;&lt;width val=&quot;429&quot;/&gt;&lt;height val=&quot;60&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62&quot;/&gt;&lt;lineCharCount val=&quot;13&quot;/&gt;&lt;/TableIndex&gt;&lt;/ShapeTextInfo&gt;"/>
  <p:tag name="HTML_SHAPEINFO" val="&lt;ThreeDShapeInfo&gt;&lt;uuid val=&quot;&quot;/&gt;&lt;isInvalidForFieldText val=&quot;0&quot;/&gt;&lt;Image&gt;&lt;filename val=&quot;C:\Users\Kevin\AppData\Local\Temp\PR\data\asimages\{52DCD58E-09C0-433E-A4A4-BB8B0BDD0EA5}_41.png&quot;/&gt;&lt;left val=&quot;74&quot;/&gt;&lt;top val=&quot;298&quot;/&gt;&lt;width val=&quot;490&quot;/&gt;&lt;height val=&quot;73&quot;/&gt;&lt;hasText val=&quot;1&quot;/&gt;&lt;/Image&gt;&lt;/ThreeDShapeInfo&gt;"/>
</p:tagLst>
</file>

<file path=ppt/tags/tag303.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2.mp3"/>
  <p:tag name="HTML_SHAPEINFO" val="&lt;SlideThumbPath val=&quot;Slide42.PNG&quot;/&gt;"/>
  <p:tag name="PPSNARRATION" val="42,1872922001,F:\ESS Training Module Updates (2017-2018)\Modules\WHMIS+2015+-+Final_pptx\Media.ppcx"/>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082E9B3F-6ED6-4983-9F6E-B9517F0BFA2C}_42.png&quot;/&gt;&lt;left val=&quot;18&quot;/&gt;&lt;top val=&quot;7&quot;/&gt;&lt;width val=&quot;665&quot;/&gt;&lt;height val=&quot;85&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46&quot;/&gt;&lt;lineCharCount val=&quot;22&quot;/&gt;&lt;lineCharCount val=&quot;49&quot;/&gt;&lt;lineCharCount val=&quot;1&quot;/&gt;&lt;lineCharCount val=&quot;33&quot;/&gt;&lt;lineCharCount val=&quot;49&quot;/&gt;&lt;lineCharCount val=&quot;48&quot;/&gt;&lt;lineCharCount val=&quot;14&quot;/&gt;&lt;/TableIndex&gt;&lt;/ShapeTextInfo&gt;"/>
  <p:tag name="HTML_SHAPEINFO" val="&lt;ThreeDShapeInfo&gt;&lt;uuid val=&quot;&quot;/&gt;&lt;isInvalidForFieldText val=&quot;0&quot;/&gt;&lt;Image&gt;&lt;filename val=&quot;C:\Users\Kevin\AppData\Local\Temp\PR\data\asimages\{E461C413-5666-42B9-8D89-E004944900D5}_42.png&quot;/&gt;&lt;left val=&quot;29&quot;/&gt;&lt;top val=&quot;70&quot;/&gt;&lt;width val=&quot;527&quot;/&gt;&lt;height val=&quot;270&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3.mp3"/>
  <p:tag name="HTML_SHAPEINFO" val="&lt;SlideThumbPath val=&quot;Slide43.PNG&quot;/&gt;"/>
  <p:tag name="PPSNARRATION" val="43,1872922001,F:\ESS Training Module Updates (2017-2018)\Modules\WHMIS+2015+-+Final_pptx\Media.ppcx"/>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8F2E3667-18C1-4CD8-A536-38A29EF92C3E}_43.png&quot;/&gt;&lt;left val=&quot;18&quot;/&gt;&lt;top val=&quot;7&quot;/&gt;&lt;width val=&quot;665&quot;/&gt;&lt;height val=&quot;85&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5&quot;/&gt;&lt;lineCharCount val=&quot;54&quot;/&gt;&lt;lineCharCount val=&quot;47&quot;/&gt;&lt;lineCharCount val=&quot;23&quot;/&gt;&lt;lineCharCount val=&quot;53&quot;/&gt;&lt;lineCharCount val=&quot;43&quot;/&gt;&lt;lineCharCount val=&quot;1&quot;/&gt;&lt;lineCharCount val=&quot;30&quot;/&gt;&lt;lineCharCount val=&quot;54&quot;/&gt;&lt;lineCharCount val=&quot;49&quot;/&gt;&lt;lineCharCount val=&quot;1&quot;/&gt;&lt;/TableIndex&gt;&lt;/ShapeTextInfo&gt;"/>
  <p:tag name="HTML_SHAPEINFO" val="&lt;ThreeDShapeInfo&gt;&lt;uuid val=&quot;&quot;/&gt;&lt;isInvalidForFieldText val=&quot;0&quot;/&gt;&lt;Image&gt;&lt;filename val=&quot;C:\Users\Kevin\AppData\Local\Temp\PR\data\asimages\{6151441C-9DFD-4E27-8B0C-938D049361D1}_43.png&quot;/&gt;&lt;left val=&quot;30&quot;/&gt;&lt;top val=&quot;71&quot;/&gt;&lt;width val=&quot;521&quot;/&gt;&lt;height val=&quot;270&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4.mp3"/>
  <p:tag name="HTML_SHAPEINFO" val="&lt;SlideThumbPath val=&quot;Slide44.PNG&quot;/&gt;"/>
  <p:tag name="PPSNARRATION" val="44,1872922001,F:\ESS Training Module Updates (2017-2018)\Modules\WHMIS+2015+-+Final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479E3F22-70BF-429A-A703-B882A51E3AA2}_44.png&quot;/&gt;&lt;left val=&quot;18&quot;/&gt;&lt;top val=&quot;7&quot;/&gt;&lt;width val=&quot;665&quot;/&gt;&lt;height val=&quot;85&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3&quot;/&gt;&lt;lineCharCount val=&quot;59&quot;/&gt;&lt;lineCharCount val=&quot;10&quot;/&gt;&lt;lineCharCount val=&quot;1&quot;/&gt;&lt;lineCharCount val=&quot;30&quot;/&gt;&lt;lineCharCount val=&quot;56&quot;/&gt;&lt;lineCharCount val=&quot;62&quot;/&gt;&lt;lineCharCount val=&quot;63&quot;/&gt;&lt;lineCharCount val=&quot;21&quot;/&gt;&lt;lineCharCount val=&quot;56&quot;/&gt;&lt;lineCharCount val=&quot;63&quot;/&gt;&lt;lineCharCount val=&quot;36&quot;/&gt;&lt;/TableIndex&gt;&lt;/ShapeTextInfo&gt;"/>
  <p:tag name="HTML_SHAPEINFO" val="&lt;ThreeDShapeInfo&gt;&lt;uuid val=&quot;&quot;/&gt;&lt;isInvalidForFieldText val=&quot;0&quot;/&gt;&lt;Image&gt;&lt;filename val=&quot;C:\Users\Kevin\AppData\Local\Temp\PR\data\asimages\{9DF07DB0-EB9F-4D8F-8C4A-C96936EA921E}_44.png&quot;/&gt;&lt;left val=&quot;32&quot;/&gt;&lt;top val=&quot;70&quot;/&gt;&lt;width val=&quot;519&quot;/&gt;&lt;height val=&quot;270&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5.mp3"/>
  <p:tag name="HTML_SHAPEINFO" val="&lt;SlideThumbPath val=&quot;Slide45.PNG&quot;/&gt;"/>
  <p:tag name="PPSNARRATION" val="45,1872922001,F:\ESS Training Module Updates (2017-2018)\Modules\WHMIS+2015+-+Final_pptx\Media.ppcx"/>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E1A352D2-2B74-4246-B9D2-5CDFF2226FC2}_45.png&quot;/&gt;&lt;left val=&quot;18&quot;/&gt;&lt;top val=&quot;7&quot;/&gt;&lt;width val=&quot;665&quot;/&gt;&lt;height val=&quot;85&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9&quot;/&gt;&lt;lineCharCount val=&quot;45&quot;/&gt;&lt;lineCharCount val=&quot;11&quot;/&gt;&lt;lineCharCount val=&quot;1&quot;/&gt;&lt;lineCharCount val=&quot;38&quot;/&gt;&lt;lineCharCount val=&quot;27&quot;/&gt;&lt;lineCharCount val=&quot;43&quot;/&gt;&lt;lineCharCount val=&quot;47&quot;/&gt;&lt;lineCharCount val=&quot;25&quot;/&gt;&lt;/TableIndex&gt;&lt;/ShapeTextInfo&gt;"/>
  <p:tag name="HTML_SHAPEINFO" val="&lt;ThreeDShapeInfo&gt;&lt;uuid val=&quot;&quot;/&gt;&lt;isInvalidForFieldText val=&quot;0&quot;/&gt;&lt;Image&gt;&lt;filename val=&quot;C:\Users\Kevin\AppData\Local\Temp\PR\data\asimages\{0BA89CDE-08F2-480A-A9D6-E2FFABCCEC2B}_45.png&quot;/&gt;&lt;left val=&quot;29&quot;/&gt;&lt;top val=&quot;67&quot;/&gt;&lt;width val=&quot;533&quot;/&gt;&lt;height val=&quot;273&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6.mp3"/>
  <p:tag name="HTML_SHAPEINFO" val="&lt;SlideThumbPath val=&quot;Slide46.PNG&quot;/&gt;"/>
  <p:tag name="PPSNARRATION" val="46,1872922001,F:\ESS Training Module Updates (2017-2018)\Modules\WHMIS+2015+-+Final_pptx\Media.ppcx"/>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44E1D328-EAAD-47DB-BDAE-61CC38AAA7F6}_46.png&quot;/&gt;&lt;left val=&quot;18&quot;/&gt;&lt;top val=&quot;7&quot;/&gt;&lt;width val=&quot;665&quot;/&gt;&lt;height val=&quot;85&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64&quot;/&gt;&lt;lineCharCount val=&quot;22&quot;/&gt;&lt;lineCharCount val=&quot;1&quot;/&gt;&lt;lineCharCount val=&quot;37&quot;/&gt;&lt;lineCharCount val=&quot;57&quot;/&gt;&lt;lineCharCount val=&quot;32&quot;/&gt;&lt;lineCharCount val=&quot;58&quot;/&gt;&lt;lineCharCount val=&quot;31&quot;/&gt;&lt;lineCharCount val=&quot;1&quot;/&gt;&lt;lineCharCount val=&quot;38&quot;/&gt;&lt;lineCharCount val=&quot;63&quot;/&gt;&lt;lineCharCount val=&quot;59&quot;/&gt;&lt;/TableIndex&gt;&lt;/ShapeTextInfo&gt;"/>
  <p:tag name="HTML_SHAPEINFO" val="&lt;ThreeDShapeInfo&gt;&lt;uuid val=&quot;&quot;/&gt;&lt;isInvalidForFieldText val=&quot;0&quot;/&gt;&lt;Image&gt;&lt;filename val=&quot;C:\Users\Kevin\AppData\Local\Temp\PR\data\asimages\{AFD9332E-FCF4-495C-B667-0C34A1A6B6CB}_46.png&quot;/&gt;&lt;left val=&quot;32&quot;/&gt;&lt;top val=&quot;70&quot;/&gt;&lt;width val=&quot;523&quot;/&gt;&lt;height val=&quot;270&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7.mp3"/>
  <p:tag name="HTML_SHAPEINFO" val="&lt;SlideThumbPath val=&quot;Slide47.PNG&quot;/&gt;"/>
  <p:tag name="PPSNARRATION" val="47,1872922001,F:\ESS Training Module Updates (2017-2018)\Modules\WHMIS+2015+-+Final_pptx\Media.ppcx"/>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083DD46D-11A4-4C20-85BB-9BAC628B6E44}_47.png&quot;/&gt;&lt;left val=&quot;18&quot;/&gt;&lt;top val=&quot;7&quot;/&gt;&lt;width val=&quot;665&quot;/&gt;&lt;height val=&quot;8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6&quot;/&gt;&lt;lineCharCount val=&quot;80&quot;/&gt;&lt;lineCharCount val=&quot;34&quot;/&gt;&lt;lineCharCount val=&quot;37&quot;/&gt;&lt;lineCharCount val=&quot;48&quot;/&gt;&lt;lineCharCount val=&quot;35&quot;/&gt;&lt;lineCharCount val=&quot;82&quot;/&gt;&lt;lineCharCount val=&quot;10&quot;/&gt;&lt;lineCharCount val=&quot;36&quot;/&gt;&lt;lineCharCount val=&quot;78&quot;/&gt;&lt;lineCharCount val=&quot;9&quot;/&gt;&lt;lineCharCount val=&quot;1&quot;/&gt;&lt;lineCharCount val=&quot;30&quot;/&gt;&lt;lineCharCount val=&quot;65&quot;/&gt;&lt;lineCharCount val=&quot;1&quot;/&gt;&lt;lineCharCount val=&quot;87&quot;/&gt;&lt;lineCharCount val=&quot;29&quot;/&gt;&lt;/TableIndex&gt;&lt;/ShapeTextInfo&gt;"/>
  <p:tag name="HTML_SHAPEINFO" val="&lt;ThreeDShapeInfo&gt;&lt;uuid val=&quot;&quot;/&gt;&lt;isInvalidForFieldText val=&quot;0&quot;/&gt;&lt;Image&gt;&lt;filename val=&quot;C:\Users\Kevin\AppData\Local\Temp\PR\data\asimages\{FD349708-A83B-4768-A649-ED81B8FD3F2B}_47.png&quot;/&gt;&lt;left val=&quot;40&quot;/&gt;&lt;top val=&quot;68&quot;/&gt;&lt;width val=&quot;512&quot;/&gt;&lt;height val=&quot;290&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8.mp3"/>
  <p:tag name="HTML_SHAPEINFO" val="&lt;SlideThumbPath val=&quot;Slide48.PNG&quot;/&gt;"/>
  <p:tag name="PPSNARRATION" val="48,1872922001,F:\ESS Training Module Updates (2017-2018)\Modules\WHMIS+2015+-+Final_pptx\Media.ppcx"/>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evin\AppData\Local\Temp\PR\data\asimages\{14B8DC9D-EA23-4B01-A41C-864CC27B9190}_48.png&quot;/&gt;&lt;left val=&quot;23&quot;/&gt;&lt;top val=&quot;15&quot;/&gt;&lt;width val=&quot;654&quot;/&gt;&lt;height val=&quot;72&quot;/&gt;&lt;hasText val=&quot;1&quot;/&gt;&lt;/Image&gt;&lt;/ThreeDShape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8&quot;/&gt;&lt;lineCharCount val=&quot;77&quot;/&gt;&lt;lineCharCount val=&quot;49&quot;/&gt;&lt;lineCharCount val=&quot;74&quot;/&gt;&lt;lineCharCount val=&quot;8&quot;/&gt;&lt;/TableIndex&gt;&lt;/ShapeTextInfo&gt;"/>
  <p:tag name="HTML_SHAPEINFO" val="&lt;ThreeDShapeInfo&gt;&lt;uuid val=&quot;&quot;/&gt;&lt;isInvalidForFieldText val=&quot;0&quot;/&gt;&lt;Image&gt;&lt;filename val=&quot;C:\Users\Kevin\AppData\Local\Temp\PR\data\asimages\{D2F483E0-D506-4956-A58F-2E9EE35EAA32}_48.png&quot;/&gt;&lt;left val=&quot;32&quot;/&gt;&lt;top val=&quot;74&quot;/&gt;&lt;width val=&quot;647&quot;/&gt;&lt;height val=&quot;266&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9.mp3"/>
  <p:tag name="HTML_SHAPEINFO" val="&lt;SlideThumbPath val=&quot;Slide49.PNG&quot;/&gt;"/>
  <p:tag name="PPSNARRATION" val="49,1872922001,F:\ESS Training Module Updates (2017-2018)\Modules\WHMIS+2015+-+Final_pptx\Media.ppcx"/>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Kevin\AppData\Local\Temp\PR\data\asimages\{C16FA2AC-9014-4AF9-9E6C-05D0DA778721}_49.png&quot;/&gt;&lt;left val=&quot;23&quot;/&gt;&lt;top val=&quot;15&quot;/&gt;&lt;width val=&quot;654&quot;/&gt;&lt;height val=&quot;72&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9&quot;/&gt;&lt;lineCharCount val=&quot;1&quot;/&gt;&lt;lineCharCount val=&quot;40&quot;/&gt;&lt;lineCharCount val=&quot;1&quot;/&gt;&lt;lineCharCount val=&quot;61&quot;/&gt;&lt;lineCharCount val=&quot;1&quot;/&gt;&lt;lineCharCount val=&quot;77&quot;/&gt;&lt;lineCharCount val=&quot;7&quot;/&gt;&lt;/TableIndex&gt;&lt;/ShapeTextInfo&gt;"/>
  <p:tag name="HTML_SHAPEINFO" val="&lt;ThreeDShapeInfo&gt;&lt;uuid val=&quot;&quot;/&gt;&lt;isInvalidForFieldText val=&quot;0&quot;/&gt;&lt;Image&gt;&lt;filename val=&quot;C:\Users\Kevin\AppData\Local\Temp\PR\data\asimages\{F299D03B-1D48-4548-B2F1-B832586576EB}_49.png&quot;/&gt;&lt;left val=&quot;31&quot;/&gt;&lt;top val=&quot;74&quot;/&gt;&lt;width val=&quot;646&quot;/&gt;&lt;height val=&quot;216&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MMPROD_LASTVALUES" val="&lt;ChangeData&gt;&lt;SlideID&gt;&lt;![CDATA[365]]&gt;&lt;/SlideID&gt;&lt;/ChangeData&gt;"/>
  <p:tag name="HTML_SHAPEINFO" val="&lt;SlideThumbPath val=&quot;Slide50.PNG&quot;/&gt;"/>
  <p:tag name="MMPROD_PASSDATA" val="&lt;object type=&quot;10050&quot; unique_id=&quot;10053&quot;&gt;&lt;property id=&quot;10020&quot; value=&quot;2&quot;/&gt;&lt;property id=&quot;10102&quot; value=&quot;1&quot;/&gt;&lt;property id=&quot;10191&quot; value=&quot;-1&quot;/&gt;&lt;/object&gt;"/>
  <p:tag name="MMPROD_FAILDATA" val="&lt;object type=&quot;10051&quot; unique_id=&quot;10054&quot;&gt;&lt;property id=&quot;10020&quot; value=&quot;2&quot;/&gt;&lt;property id=&quot;10102&quot; value=&quot;1&quot;/&gt;&lt;property id=&quot;10191&quot; value=&quot;-1&quot;/&gt;&lt;/object&gt;"/>
  <p:tag name="MMPROD_ID" val="10462"/>
  <p:tag name="MMPROD_TYPE" val="10008"/>
  <p:tag name="MMPROD_DATA" val="&lt;property id=&quot;10026&quot; value=&quot;1&quot;/&gt;&lt;property id=&quot;10027&quot; value=&quot;Interaction1005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0,1872922001,F:\ESS Training Module Updates (2017-2018)\Modules\WHMIS+2015+-+Final_pptx\Media.ppcx"/>
  <p:tag name="MMPROD_ANSWERCOUNT" val="4"/>
</p:tagLst>
</file>

<file path=ppt/tags/tag328.xml><?xml version="1.0" encoding="utf-8"?>
<p:tagLst xmlns:a="http://schemas.openxmlformats.org/drawingml/2006/main" xmlns:r="http://schemas.openxmlformats.org/officeDocument/2006/relationships" xmlns:p="http://schemas.openxmlformats.org/presentationml/2006/main">
  <p:tag name="MMPROD_ID" val="10051"/>
  <p:tag name="MMPROD_ABSOLUTEPOSITIONID" val="100"/>
  <p:tag name="MMPROD_LASTVALUES" val="&lt;ChangeData&gt;&lt;Text&gt;&lt;![CDATA[Every hazardous product that falls under WHMIS must have:]]&gt;&lt;/Text&gt;&lt;FontSize&gt;&lt;![CDATA[25]]&gt;&lt;/FontSize&gt;&lt;Left&gt;&lt;![CDATA[0]]&gt;&lt;/Left&gt;&lt;Top&gt;&lt;![CDATA[0]]&gt;&lt;/Top&gt;&lt;/ChangeData&gt;"/>
  <p:tag name="PRESENTER_SHAPETEXTINFO" val="&lt;ShapeTextInfo&gt;&lt;TableIndex row=&quot;-1&quot; col=&quot;-1&quot;&gt;&lt;linesCount val=&quot;1&quot;/&gt;&lt;lineCharCount val=&quot;57&quot;/&gt;&lt;/TableIndex&gt;&lt;/ShapeTextInfo&gt;"/>
  <p:tag name="HTML_SHAPEINFO" val="&lt;ThreeDShapeInfo&gt;&lt;uuid val=&quot;100&quot;/&gt;&lt;isInvalidForFieldText val=&quot;0&quot;/&gt;&lt;Image&gt;&lt;filename val=&quot;C:\Users\Kevin\AppData\Local\Temp\PR\data\asimages\{F87587D7-BE42-4DCF-8CD0-F02DDFEE21F8}_50.png&quot;/&gt;&lt;left val=&quot;20&quot;/&gt;&lt;top val=&quot;15&quot;/&gt;&lt;width val=&quot;670&quot;/&gt;&lt;height val=&quot;71&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5C82DCA2-B79E-40D1-90DA-E12CE7ED139D}&quot;/&gt;&lt;isInvalidForFieldText val=&quot;0&quot;/&gt;&lt;Image&gt;&lt;filename val=&quot;C:\Users\Kevin\AppData\Local\Temp\PR\data\asimages\{5C82DCA2-B79E-40D1-90DA-E12CE7ED139D}_50.png&quot;/&gt;&lt;left val=&quot;66&quot;/&gt;&lt;top val=&quot;256&quot;/&gt;&lt;width val=&quot;271&quot;/&gt;&lt;height val=&quot;7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62D2E51E-61E9-483A-90A6-80D56053F58B}&quot;/&gt;&lt;isInvalidForFieldText val=&quot;0&quot;/&gt;&lt;Image&gt;&lt;filename val=&quot;C:\Users\Kevin\AppData\Local\Temp\PR\data\asimages\{62D2E51E-61E9-483A-90A6-80D56053F58B}_50.png&quot;/&gt;&lt;left val=&quot;390&quot;/&gt;&lt;top val=&quot;256&quot;/&gt;&lt;width val=&quot;271&quot;/&gt;&lt;height val=&quot;70&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C1BBA8A-6D43-47B2-8B09-683F8DF9B90F}&quot;/&gt;&lt;isInvalidForFieldText val=&quot;0&quot;/&gt;&lt;Image&gt;&lt;filename val=&quot;C:\Users\Kevin\AppData\Local\Temp\PR\data\asimages\{3C1BBA8A-6D43-47B2-8B09-683F8DF9B90F}_50.png&quot;/&gt;&lt;left val=&quot;195&quot;/&gt;&lt;top val=&quot;312&quot;/&gt;&lt;width val=&quot;271&quot;/&gt;&lt;height val=&quot;55&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3249B62-84FA-48B9-B670-5337EA43B2B5}&quot;/&gt;&lt;isInvalidForFieldText val=&quot;0&quot;/&gt;&lt;Image&gt;&lt;filename val=&quot;C:\Users\Kevin\AppData\Local\Temp\PR\data\asimages\{03249B62-84FA-48B9-B670-5337EA43B2B5}_50.png&quot;/&gt;&lt;left val=&quot;185&quot;/&gt;&lt;top val=&quot;285&quot;/&gt;&lt;width val=&quot;540&quot;/&gt;&lt;height val=&quot;60&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A1C48C3-4500-47A6-8A11-8EBA29963FF3}&quot;/&gt;&lt;isInvalidForFieldText val=&quot;0&quot;/&gt;&lt;Image&gt;&lt;filename val=&quot;C:\Users\Kevin\AppData\Local\Temp\PR\data\asimages\{2A1C48C3-4500-47A6-8A11-8EBA29963FF3}_50.png&quot;/&gt;&lt;left val=&quot;185&quot;/&gt;&lt;top val=&quot;328&quot;/&gt;&lt;width val=&quot;540&quot;/&gt;&lt;height val=&quot;60&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FDF527D-69FE-4E5C-A0C5-C00BD9FA0D47}&quot;/&gt;&lt;isInvalidForFieldText val=&quot;0&quot;/&gt;&lt;Image&gt;&lt;filename val=&quot;C:\Users\Kevin\AppData\Local\Temp\PR\data\asimages\{5FDF527D-69FE-4E5C-A0C5-C00BD9FA0D47}_50.png&quot;/&gt;&lt;left val=&quot;190&quot;/&gt;&lt;top val=&quot;307&quot;/&gt;&lt;width val=&quot;286&quot;/&gt;&lt;height val=&quot;70&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629D08DD-C399-44A2-8FD8-085F1F3D7B7B}&quot;/&gt;&lt;isInvalidForFieldText val=&quot;0&quot;/&gt;&lt;Image&gt;&lt;filename val=&quot;C:\Users\Kevin\AppData\Local\Temp\PR\data\asimages\{629D08DD-C399-44A2-8FD8-085F1F3D7B7B}_50.png&quot;/&gt;&lt;left val=&quot;209&quot;/&gt;&lt;top val=&quot;333&quot;/&gt;&lt;width val=&quot;272&quot;/&gt;&lt;height val=&quot;70&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4ADAF67A-A427-4136-9230-8FA6CF1536C7}_50.png&quot;/&gt;&lt;left val=&quot;496&quot;/&gt;&lt;top val=&quot;338&quot;/&gt;&lt;width val=&quot;91&quot;/&gt;&lt;height val=&quot;30&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D4267A88-90F4-4309-BCA5-5FABEE16E237}_50.png&quot;/&gt;&lt;left val=&quot;593&quot;/&gt;&lt;top val=&quot;338&quot;/&gt;&lt;width val=&quot;91&quot;/&gt;&lt;height val=&quot;30&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534C7E12-7CCA-4CE3-890C-7977E7DFAC8F}&quot;/&gt;&lt;isInvalidForFieldText val=&quot;0&quot;/&gt;&lt;Image&gt;&lt;filename val=&quot;C:\Users\Kevin\AppData\Local\Temp\PR\data\asimages\{534C7E12-7CCA-4CE3-890C-7977E7DFAC8F}_50.png&quot;/&gt;&lt;left val=&quot;202&quot;/&gt;&lt;top val=&quot;324&quot;/&gt;&lt;width val=&quot;271&quot;/&gt;&lt;height val=&quot;55&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055"/>
  <p:tag name="MMPROD_TYPE" val="10018"/>
  <p:tag name="MMPROD_DATA" val="&lt;property id=&quot;10074&quot; value=&quot;1&quot;/&gt;&lt;property id=&quot;10193&quot; value=&quot;A&quot;/&gt;&lt;property id=&quot;10199&quot; value=&quot;0&quot;/&gt;&lt;object type=&quot;10049&quot; unique_id=&quot;10056&quot;&gt;&lt;property id=&quot;10020&quot; value=&quot;9&quot;/&gt;&lt;property id=&quot;10102&quot; value=&quot;0&quot;/&gt;&lt;property id=&quot;10191&quot; value=&quot;-1&quot;/&gt;&lt;/object&gt;"/>
  <p:tag name="MMPROD_COLLECTIONCONTAINERID" val="10052"/>
  <p:tag name="MMPROD_PARENTID" val="10462"/>
  <p:tag name="MMPROD_ANSWERLETTER" val="A) "/>
  <p:tag name="HTML_AUTOSHAPE_INFO" val="&lt;ThreeDShapeInfo&gt;&lt;uuid val=&quot;1001&quot;/&gt;&lt;isInvalidForFieldText val=&quot;0&quot;/&gt;&lt;hasMultipleQuizShape val=&quot;1&quot;/&gt;&lt;Image&gt;&lt;filename val=&quot;C:\Users\Kevin\AppData\Local\Temp\PR\data\asimages\{E786859E-D150-46EB-9ADF-FAA1D24395E0}_50.png&quot;/&gt;&lt;left val=&quot;65&quot;/&gt;&lt;top val=&quot;72&quot;/&gt;&lt;width val=&quot;57&quot;/&gt;&lt;height val=&quot;51&quot;/&gt;&lt;hasText val=&quot;1&quot;/&gt;&lt;/Image&gt;&lt;Image&gt;&lt;filename val=&quot;C:\Users\Kevin\AppData\Local\Temp\PR\data\asimages\{F8214E5B-0DF8-4761-811B-8DAEFC926D95}_50.png&quot;/&gt;&lt;left val=&quot;99&quot;/&gt;&lt;top val=&quot;72&quot;/&gt;&lt;width val=&quot;402&quot;/&gt;&lt;height val=&quot;5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057"/>
  <p:tag name="MMPROD_TYPE" val="10018"/>
  <p:tag name="MMPROD_DATA" val="&lt;property id=&quot;10074&quot; value=&quot;0&quot;/&gt;&lt;property id=&quot;10193&quot; value=&quot;B&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2"/>
  <p:tag name="MMPROD_PARENTID" val="10462"/>
  <p:tag name="MMPROD_ANSWERLETTER" val="B) "/>
  <p:tag name="HTML_AUTOSHAPE_INFO" val="&lt;ThreeDShapeInfo&gt;&lt;uuid val=&quot;1002&quot;/&gt;&lt;isInvalidForFieldText val=&quot;0&quot;/&gt;&lt;hasMultipleQuizShape val=&quot;1&quot;/&gt;&lt;Image&gt;&lt;filename val=&quot;C:\Users\Kevin\AppData\Local\Temp\PR\data\asimages\{4F9B7914-3259-43FC-9C28-C3CAF9CF9ED3}_50.png&quot;/&gt;&lt;left val=&quot;65&quot;/&gt;&lt;top val=&quot;112&quot;/&gt;&lt;width val=&quot;57&quot;/&gt;&lt;height val=&quot;51&quot;/&gt;&lt;hasText val=&quot;1&quot;/&gt;&lt;/Image&gt;&lt;Image&gt;&lt;filename val=&quot;C:\Users\Kevin\AppData\Local\Temp\PR\data\asimages\{47C631B7-4E3B-412B-981D-234167C40ECD}_50.png&quot;/&gt;&lt;left val=&quot;99&quot;/&gt;&lt;top val=&quot;112&quot;/&gt;&lt;width val=&quot;402&quot;/&gt;&lt;height val=&quot;51&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059"/>
  <p:tag name="MMPROD_TYPE" val="10018"/>
  <p:tag name="MMPROD_DATA" val="&lt;property id=&quot;10074&quot; value=&quot;0&quot;/&gt;&lt;property id=&quot;10193&quot; value=&quot;C&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2"/>
  <p:tag name="MMPROD_PARENTID" val="10462"/>
  <p:tag name="MMPROD_ANSWERLETTER" val="C) "/>
  <p:tag name="HTML_AUTOSHAPE_INFO" val="&lt;ThreeDShapeInfo&gt;&lt;uuid val=&quot;1003&quot;/&gt;&lt;isInvalidForFieldText val=&quot;0&quot;/&gt;&lt;hasMultipleQuizShape val=&quot;1&quot;/&gt;&lt;Image&gt;&lt;filename val=&quot;C:\Users\Kevin\AppData\Local\Temp\PR\data\asimages\{2DEDDCF2-9020-43B3-AC19-BEF78FAD55AF}_50.png&quot;/&gt;&lt;left val=&quot;65&quot;/&gt;&lt;top val=&quot;152&quot;/&gt;&lt;width val=&quot;56&quot;/&gt;&lt;height val=&quot;51&quot;/&gt;&lt;hasText val=&quot;1&quot;/&gt;&lt;/Image&gt;&lt;Image&gt;&lt;filename val=&quot;C:\Users\Kevin\AppData\Local\Temp\PR\data\asimages\{08275E5C-AE71-44A4-9FC0-AFAB53095612}_50.png&quot;/&gt;&lt;left val=&quot;98&quot;/&gt;&lt;top val=&quot;152&quot;/&gt;&lt;width val=&quot;403&quot;/&gt;&lt;height val=&quot;51&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061"/>
  <p:tag name="MMPROD_TYPE" val="10018"/>
  <p:tag name="MMPROD_DATA" val="&lt;property id=&quot;10074&quot; value=&quot;0&quot;/&gt;&lt;property id=&quot;10193&quot; value=&quot;D&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2"/>
  <p:tag name="MMPROD_PARENTID" val="10462"/>
  <p:tag name="MMPROD_ANSWERLETTER" val="D) "/>
  <p:tag name="HTML_AUTOSHAPE_INFO" val="&lt;ThreeDShapeInfo&gt;&lt;uuid val=&quot;1004&quot;/&gt;&lt;isInvalidForFieldText val=&quot;0&quot;/&gt;&lt;hasMultipleQuizShape val=&quot;1&quot;/&gt;&lt;Image&gt;&lt;filename val=&quot;C:\Users\Kevin\AppData\Local\Temp\PR\data\asimages\{AB7DC424-A426-46CE-8915-EED5C4DFF027}_50.png&quot;/&gt;&lt;left val=&quot;65&quot;/&gt;&lt;top val=&quot;192&quot;/&gt;&lt;width val=&quot;58&quot;/&gt;&lt;height val=&quot;51&quot;/&gt;&lt;hasText val=&quot;1&quot;/&gt;&lt;/Image&gt;&lt;Image&gt;&lt;filename val=&quot;C:\Users\Kevin\AppData\Local\Temp\PR\data\asimages\{941E2F42-B292-4486-8E43-90135EE32BF9}_50.png&quot;/&gt;&lt;left val=&quot;100&quot;/&gt;&lt;top val=&quot;192&quot;/&gt;&lt;width val=&quot;401&quot;/&gt;&lt;height val=&quot;51&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Text&gt;&lt;![CDATA[A specific type of container.]]&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29&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4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MMPROD_LASTVALUES" val="&lt;ChangeData&gt;&lt;Text&gt;&lt;![CDATA[A label.]]&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8&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4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LASTVALUES" val="&lt;ChangeData&gt;&lt;Text&gt;&lt;![CDATA[A packing slip and invoic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27&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5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MMPROD_LASTVALUES" val="&lt;ChangeData&gt;&lt;Text&gt;&lt;![CDATA[A label and an SDS.]]&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9&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MMPROD_LASTVALUES" val="&lt;ChangeData&gt;&lt;SlideID&gt;&lt;![CDATA[366]]&gt;&lt;/SlideID&gt;&lt;/ChangeData&gt;"/>
  <p:tag name="HTML_SHAPEINFO" val="&lt;SlideThumbPath val=&quot;Slide51.PNG&quot;/&gt;"/>
  <p:tag name="MMPROD_PASSDATA" val="&lt;object type=&quot;10050&quot; unique_id=&quot;10065&quot;&gt;&lt;property id=&quot;10020&quot; value=&quot;2&quot;/&gt;&lt;property id=&quot;10102&quot; value=&quot;1&quot;/&gt;&lt;property id=&quot;10191&quot; value=&quot;-1&quot;/&gt;&lt;/object&gt;"/>
  <p:tag name="MMPROD_FAILDATA" val="&lt;object type=&quot;10051&quot; unique_id=&quot;10066&quot;&gt;&lt;property id=&quot;10020&quot; value=&quot;2&quot;/&gt;&lt;property id=&quot;10102&quot; value=&quot;1&quot;/&gt;&lt;property id=&quot;10191&quot; value=&quot;-1&quot;/&gt;&lt;/object&gt;"/>
  <p:tag name="MMPROD_ID" val="10463"/>
  <p:tag name="MMPROD_TYPE" val="10008"/>
  <p:tag name="MMPROD_DATA" val="&lt;property id=&quot;10026&quot; value=&quot;1&quot;/&gt;&lt;property id=&quot;10027&quot; value=&quot;Interaction10063&quot;/&gt;&lt;property id=&quot;10028&quot; value=&quot;0&quot;/&gt;&lt;property id=&quot;10063&quot; value=&quot;2&quot;/&gt;&lt;property id=&quot;10070&quot; value=&quot;SDSs must be _______ , when working with any hazardous product:&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1,1872922001,F:\ESS Training Module Updates (2017-2018)\Modules\WHMIS+2015+-+Final_pptx\Media.ppcx"/>
  <p:tag name="MMPROD_ANSWERCOUNT" val="4"/>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ID" val="10063"/>
  <p:tag name="MMPROD_ABSOLUTEPOSITIONID" val="100"/>
  <p:tag name="MMPROD_LASTVALUES" val="&lt;ChangeData&gt;&lt;Text&gt;&lt;![CDATA[SDSs must be _______ , when working with any hazardous product:]]&gt;&lt;/Text&gt;&lt;FontSize&gt;&lt;![CDATA[23]]&gt;&lt;/FontSize&gt;&lt;Left&gt;&lt;![CDATA[0]]&gt;&lt;/Left&gt;&lt;Top&gt;&lt;![CDATA[0]]&gt;&lt;/Top&gt;&lt;/ChangeData&gt;"/>
  <p:tag name="PRESENTER_SHAPETEXTINFO" val="&lt;ShapeTextInfo&gt;&lt;TableIndex row=&quot;-1&quot; col=&quot;-1&quot;&gt;&lt;linesCount val=&quot;2&quot;/&gt;&lt;lineCharCount val=&quot;55&quot;/&gt;&lt;lineCharCount val=&quot;8&quot;/&gt;&lt;/TableIndex&gt;&lt;/ShapeTextInfo&gt;"/>
  <p:tag name="HTML_SHAPEINFO" val="&lt;ThreeDShapeInfo&gt;&lt;uuid val=&quot;100&quot;/&gt;&lt;isInvalidForFieldText val=&quot;0&quot;/&gt;&lt;Image&gt;&lt;filename val=&quot;C:\Users\Kevin\AppData\Local\Temp\PR\data\asimages\{9857A03C-96E4-438B-A323-594B502D04C8}_51.png&quot;/&gt;&lt;left val=&quot;21&quot;/&gt;&lt;top val=&quot;9&quot;/&gt;&lt;width val=&quot;662&quot;/&gt;&lt;height val=&quot;77&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4CC63883-14D2-4C3B-A3FA-2A2B918BCDFC}&quot;/&gt;&lt;isInvalidForFieldText val=&quot;0&quot;/&gt;&lt;Image&gt;&lt;filename val=&quot;C:\Users\Kevin\AppData\Local\Temp\PR\data\asimages\{4CC63883-14D2-4C3B-A3FA-2A2B918BCDFC}_51.png&quot;/&gt;&lt;left val=&quot;66&quot;/&gt;&lt;top val=&quot;256&quot;/&gt;&lt;width val=&quot;271&quot;/&gt;&lt;height val=&quot;70&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89F148BF-03DF-4609-A6EB-4E8A45D05479}&quot;/&gt;&lt;isInvalidForFieldText val=&quot;0&quot;/&gt;&lt;Image&gt;&lt;filename val=&quot;C:\Users\Kevin\AppData\Local\Temp\PR\data\asimages\{89F148BF-03DF-4609-A6EB-4E8A45D05479}_51.png&quot;/&gt;&lt;left val=&quot;390&quot;/&gt;&lt;top val=&quot;256&quot;/&gt;&lt;width val=&quot;271&quot;/&gt;&lt;height val=&quot;70&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047277F-607D-42B7-A86A-C29918F75884}&quot;/&gt;&lt;isInvalidForFieldText val=&quot;0&quot;/&gt;&lt;Image&gt;&lt;filename val=&quot;C:\Users\Kevin\AppData\Local\Temp\PR\data\asimages\{1047277F-607D-42B7-A86A-C29918F75884}_51.png&quot;/&gt;&lt;left val=&quot;195&quot;/&gt;&lt;top val=&quot;312&quot;/&gt;&lt;width val=&quot;271&quot;/&gt;&lt;height val=&quot;55&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CD98545-099A-442E-8631-834E4528EF46}&quot;/&gt;&lt;isInvalidForFieldText val=&quot;0&quot;/&gt;&lt;Image&gt;&lt;filename val=&quot;C:\Users\Kevin\AppData\Local\Temp\PR\data\asimages\{4CD98545-099A-442E-8631-834E4528EF46}_51.png&quot;/&gt;&lt;left val=&quot;185&quot;/&gt;&lt;top val=&quot;285&quot;/&gt;&lt;width val=&quot;540&quot;/&gt;&lt;height val=&quot;60&quot;/&gt;&lt;hasText val=&quot;1&quot;/&gt;&lt;/Image&gt;&lt;/ThreeDShape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D3D2FC1-D083-4369-9CB5-8ADD3A4573BE}&quot;/&gt;&lt;isInvalidForFieldText val=&quot;0&quot;/&gt;&lt;Image&gt;&lt;filename val=&quot;C:\Users\Kevin\AppData\Local\Temp\PR\data\asimages\{ED3D2FC1-D083-4369-9CB5-8ADD3A4573BE}_51.png&quot;/&gt;&lt;left val=&quot;185&quot;/&gt;&lt;top val=&quot;328&quot;/&gt;&lt;width val=&quot;540&quot;/&gt;&lt;height val=&quot;60&quot;/&gt;&lt;hasText val=&quot;1&quot;/&gt;&lt;/Image&gt;&lt;/ThreeDShapeInfo&gt;"/>
</p:tagLst>
</file>

<file path=ppt/tags/tag36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3BF77CE-E17F-451B-8971-45C7BC517A81}&quot;/&gt;&lt;isInvalidForFieldText val=&quot;0&quot;/&gt;&lt;Image&gt;&lt;filename val=&quot;C:\Users\Kevin\AppData\Local\Temp\PR\data\asimages\{43BF77CE-E17F-451B-8971-45C7BC517A81}_51.png&quot;/&gt;&lt;left val=&quot;190&quot;/&gt;&lt;top val=&quot;307&quot;/&gt;&lt;width val=&quot;286&quot;/&gt;&lt;height val=&quot;70&quot;/&gt;&lt;hasText val=&quot;1&quot;/&gt;&lt;/Image&gt;&lt;/ThreeDShapeInfo&gt;"/>
</p:tagLst>
</file>

<file path=ppt/tags/tag36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1B248C69-E620-4DB3-A0B2-8BF03852DBF1}&quot;/&gt;&lt;isInvalidForFieldText val=&quot;0&quot;/&gt;&lt;Image&gt;&lt;filename val=&quot;C:\Users\Kevin\AppData\Local\Temp\PR\data\asimages\{1B248C69-E620-4DB3-A0B2-8BF03852DBF1}_51.png&quot;/&gt;&lt;left val=&quot;209&quot;/&gt;&lt;top val=&quot;333&quot;/&gt;&lt;width val=&quot;272&quot;/&gt;&lt;height val=&quot;70&quot;/&gt;&lt;hasText val=&quot;1&quot;/&gt;&lt;/Image&gt;&lt;/ThreeDShape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3C5124EE-CED2-489A-AB0F-AC3251720A1B}_51.png&quot;/&gt;&lt;left val=&quot;496&quot;/&gt;&lt;top val=&quot;338&quot;/&gt;&lt;width val=&quot;91&quot;/&gt;&lt;height val=&quot;30&quot;/&gt;&lt;hasText val=&quot;1&quot;/&gt;&lt;/Image&gt;&lt;/ThreeDShapeInfo&gt;"/>
</p:tagLst>
</file>

<file path=ppt/tags/tag36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2B070990-55B0-48E9-A3A4-D9FD1DDF31B4}_51.png&quot;/&gt;&lt;left val=&quot;593&quot;/&gt;&lt;top val=&quot;338&quot;/&gt;&lt;width val=&quot;91&quot;/&gt;&lt;height val=&quot;3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49028E73-8B4F-495C-B188-6020549BF4AB}&quot;/&gt;&lt;isInvalidForFieldText val=&quot;0&quot;/&gt;&lt;Image&gt;&lt;filename val=&quot;C:\Users\Kevin\AppData\Local\Temp\PR\data\asimages\{49028E73-8B4F-495C-B188-6020549BF4AB}_51.png&quot;/&gt;&lt;left val=&quot;202&quot;/&gt;&lt;top val=&quot;324&quot;/&gt;&lt;width val=&quot;271&quot;/&gt;&lt;height val=&quot;55&quot;/&gt;&lt;hasText val=&quot;1&quot;/&gt;&lt;/Image&gt;&lt;/ThreeDShape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067"/>
  <p:tag name="MMPROD_TYPE" val="10018"/>
  <p:tag name="MMPROD_DATA" val="&lt;property id=&quot;10074&quot; value=&quot;1&quot;/&gt;&lt;property id=&quot;10193&quot; value=&quot;A&quot;/&gt;&lt;property id=&quot;10199&quot; value=&quot;0&quot;/&gt;&lt;object type=&quot;10049&quot; unique_id=&quot;10068&quot;&gt;&lt;property id=&quot;10020&quot; value=&quot;9&quot;/&gt;&lt;property id=&quot;10102&quot; value=&quot;0&quot;/&gt;&lt;property id=&quot;10191&quot; value=&quot;-1&quot;/&gt;&lt;/object&gt;"/>
  <p:tag name="MMPROD_COLLECTIONCONTAINERID" val="10064"/>
  <p:tag name="MMPROD_PARENTID" val="10463"/>
  <p:tag name="MMPROD_ANSWERLETTER" val="A) "/>
  <p:tag name="HTML_AUTOSHAPE_INFO" val="&lt;ThreeDShapeInfo&gt;&lt;uuid val=&quot;1001&quot;/&gt;&lt;isInvalidForFieldText val=&quot;0&quot;/&gt;&lt;hasMultipleQuizShape val=&quot;1&quot;/&gt;&lt;Image&gt;&lt;filename val=&quot;C:\Users\Kevin\AppData\Local\Temp\PR\data\asimages\{F9D01DDC-87F1-4BE3-9800-47FFCC8826D3}_51.png&quot;/&gt;&lt;left val=&quot;65&quot;/&gt;&lt;top val=&quot;72&quot;/&gt;&lt;width val=&quot;57&quot;/&gt;&lt;height val=&quot;51&quot;/&gt;&lt;hasText val=&quot;1&quot;/&gt;&lt;/Image&gt;&lt;Image&gt;&lt;filename val=&quot;C:\Users\Kevin\AppData\Local\Temp\PR\data\asimages\{238E1A44-30AF-498B-A33B-2E0DF1839233}_51.png&quot;/&gt;&lt;left val=&quot;99&quot;/&gt;&lt;top val=&quot;72&quot;/&gt;&lt;width val=&quot;402&quot;/&gt;&lt;height val=&quot;80&quot;/&gt;&lt;hasText val=&quot;1&quot;/&gt;&lt;/Image&gt;&lt;/ThreeDShapeInfo&gt;"/>
</p:tagLst>
</file>

<file path=ppt/tags/tag37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8.8]]&gt;&lt;/Top&gt;&lt;/ChangeData&gt;"/>
  <p:tag name="MMPROD_ID" val="10069"/>
  <p:tag name="MMPROD_TYPE" val="10018"/>
  <p:tag name="MMPROD_DATA" val="&lt;property id=&quot;10074&quot; value=&quot;0&quot;/&gt;&lt;property id=&quot;10193&quot; value=&quot;B&quot;/&gt;&lt;property id=&quot;10199&quot; value=&quot;0&quot;/&gt;&lt;object type=&quot;10049&quot; unique_id=&quot;10070&quot;&gt;&lt;property id=&quot;10020&quot; value=&quot;9&quot;/&gt;&lt;property id=&quot;10102&quot; value=&quot;0&quot;/&gt;&lt;property id=&quot;10191&quot; value=&quot;-1&quot;/&gt;&lt;/object&gt;"/>
  <p:tag name="MMPROD_COLLECTIONCONTAINERID" val="10064"/>
  <p:tag name="MMPROD_PARENTID" val="10463"/>
  <p:tag name="MMPROD_ANSWERLETTER" val="B) "/>
  <p:tag name="HTML_AUTOSHAPE_INFO" val="&lt;ThreeDShapeInfo&gt;&lt;uuid val=&quot;1002&quot;/&gt;&lt;isInvalidForFieldText val=&quot;0&quot;/&gt;&lt;hasMultipleQuizShape val=&quot;1&quot;/&gt;&lt;Image&gt;&lt;filename val=&quot;C:\Users\Kevin\AppData\Local\Temp\PR\data\asimages\{F1C4C61A-05A9-4A90-AA79-30C8B2B8B68A}_51.png&quot;/&gt;&lt;left val=&quot;65&quot;/&gt;&lt;top val=&quot;141&quot;/&gt;&lt;width val=&quot;57&quot;/&gt;&lt;height val=&quot;51&quot;/&gt;&lt;hasText val=&quot;1&quot;/&gt;&lt;/Image&gt;&lt;Image&gt;&lt;filename val=&quot;C:\Users\Kevin\AppData\Local\Temp\PR\data\asimages\{A018E844-5602-4E0B-86E2-5DFE6968D7A9}_51.png&quot;/&gt;&lt;left val=&quot;99&quot;/&gt;&lt;top val=&quot;141&quot;/&gt;&lt;width val=&quot;402&quot;/&gt;&lt;height val=&quot;51&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88.7]]&gt;&lt;/Top&gt;&lt;/ChangeData&gt;"/>
  <p:tag name="MMPROD_ID" val="10071"/>
  <p:tag name="MMPROD_TYPE" val="10018"/>
  <p:tag name="MMPROD_DATA" val="&lt;property id=&quot;10074&quot; value=&quot;0&quot;/&gt;&lt;property id=&quot;10193&quot; value=&quot;C&quot;/&gt;&lt;property id=&quot;10199&quot; value=&quot;0&quot;/&gt;&lt;object type=&quot;10049&quot; unique_id=&quot;10072&quot;&gt;&lt;property id=&quot;10020&quot; value=&quot;9&quot;/&gt;&lt;property id=&quot;10102&quot; value=&quot;0&quot;/&gt;&lt;property id=&quot;10191&quot; value=&quot;-1&quot;/&gt;&lt;/object&gt;"/>
  <p:tag name="MMPROD_COLLECTIONCONTAINERID" val="10064"/>
  <p:tag name="MMPROD_PARENTID" val="10463"/>
  <p:tag name="MMPROD_ANSWERLETTER" val="C) "/>
  <p:tag name="HTML_AUTOSHAPE_INFO" val="&lt;ThreeDShapeInfo&gt;&lt;uuid val=&quot;1003&quot;/&gt;&lt;isInvalidForFieldText val=&quot;0&quot;/&gt;&lt;hasMultipleQuizShape val=&quot;1&quot;/&gt;&lt;Image&gt;&lt;filename val=&quot;C:\Users\Kevin\AppData\Local\Temp\PR\data\asimages\{5D5F2816-9022-4D38-BA98-62F816802CFE}_51.png&quot;/&gt;&lt;left val=&quot;65&quot;/&gt;&lt;top val=&quot;180&quot;/&gt;&lt;width val=&quot;56&quot;/&gt;&lt;height val=&quot;51&quot;/&gt;&lt;hasText val=&quot;1&quot;/&gt;&lt;/Image&gt;&lt;Image&gt;&lt;filename val=&quot;C:\Users\Kevin\AppData\Local\Temp\PR\data\asimages\{0E2CA161-2728-4C8C-B7F3-F70559E78930}_51.png&quot;/&gt;&lt;left val=&quot;98&quot;/&gt;&lt;top val=&quot;180&quot;/&gt;&lt;width val=&quot;403&quot;/&gt;&lt;height val=&quot;51&quot;/&gt;&lt;hasText val=&quot;1&quot;/&gt;&lt;/Image&gt;&lt;/ThreeDShapeInfo&gt;"/>
</p:tagLst>
</file>

<file path=ppt/tags/tag37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28.6]]&gt;&lt;/Top&gt;&lt;/ChangeData&gt;"/>
  <p:tag name="MMPROD_ID" val="10073"/>
  <p:tag name="MMPROD_TYPE" val="10018"/>
  <p:tag name="MMPROD_DATA" val="&lt;property id=&quot;10074&quot; value=&quot;0&quot;/&gt;&lt;property id=&quot;10193&quot; value=&quot;D&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64"/>
  <p:tag name="MMPROD_PARENTID" val="10463"/>
  <p:tag name="MMPROD_ANSWERLETTER" val="D) "/>
  <p:tag name="HTML_AUTOSHAPE_INFO" val="&lt;ThreeDShapeInfo&gt;&lt;uuid val=&quot;1004&quot;/&gt;&lt;isInvalidForFieldText val=&quot;0&quot;/&gt;&lt;hasMultipleQuizShape val=&quot;1&quot;/&gt;&lt;Image&gt;&lt;filename val=&quot;C:\Users\Kevin\AppData\Local\Temp\PR\data\asimages\{AADDD747-5AF1-4E14-B528-BA568DCFD382}_51.png&quot;/&gt;&lt;left val=&quot;65&quot;/&gt;&lt;top val=&quot;220&quot;/&gt;&lt;width val=&quot;58&quot;/&gt;&lt;height val=&quot;51&quot;/&gt;&lt;hasText val=&quot;1&quot;/&gt;&lt;/Image&gt;&lt;Image&gt;&lt;filename val=&quot;C:\Users\Kevin\AppData\Local\Temp\PR\data\asimages\{BA94CE56-E62E-4D0F-A0D7-9835A0A1F02B}_51.png&quot;/&gt;&lt;left val=&quot;100&quot;/&gt;&lt;top val=&quot;220&quot;/&gt;&lt;width val=&quot;401&quot;/&gt;&lt;height val=&quot;51&quot;/&gt;&lt;hasText val=&quot;1&quot;/&gt;&lt;/Image&gt;&lt;/ThreeDShapeInfo&gt;"/>
</p:tagLst>
</file>

<file path=ppt/tags/tag37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228.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Text&gt;&lt;![CDATA[I don't need an SDS.]]&gt;&lt;/Text&gt;&lt;FontSize&gt;&lt;![CDATA[24]]&gt;&lt;/FontSize&gt;&lt;Left&gt;&lt;![CDATA[115]]&gt;&lt;/Left&gt;&lt;Top&gt;&lt;![CDATA[228.6]]&gt;&lt;/Top&gt;&lt;/ChangeData&gt;"/>
  <p:tag name="MMPROD_ABSOLUTEPOSITIONID" val="1024"/>
  <p:tag name="PRESENTER_SHAPETEXTINFO" val="&lt;ShapeTextInfo&gt;&lt;TableIndex row=&quot;-1&quot; col=&quot;-1&quot;&gt;&lt;linesCount val=&quot;1&quot;/&gt;&lt;lineCharCount val=&quot;2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7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88.7]]&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MMPROD_LASTVALUES" val="&lt;ChangeData&gt;&lt;Text&gt;&lt;![CDATA[In the supervisor's office.]]&gt;&lt;/Text&gt;&lt;FontSize&gt;&lt;![CDATA[24]]&gt;&lt;/FontSize&gt;&lt;Left&gt;&lt;![CDATA[113]]&gt;&lt;/Left&gt;&lt;Top&gt;&lt;![CDATA[188.7]]&gt;&lt;/Top&gt;&lt;/ChangeData&gt;"/>
  <p:tag name="MMPROD_ABSOLUTEPOSITIONID" val="1023"/>
  <p:tag name="PRESENTER_SHAPETEXTINFO" val="&lt;ShapeTextInfo&gt;&lt;TableIndex row=&quot;-1&quot; col=&quot;-1&quot;&gt;&lt;linesCount val=&quot;1&quot;/&gt;&lt;lineCharCount val=&quot;2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8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48.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MMPROD_LASTVALUES" val="&lt;ChangeData&gt;&lt;Text&gt;&lt;![CDATA[In colour.]]&gt;&lt;/Text&gt;&lt;FontSize&gt;&lt;![CDATA[24]]&gt;&lt;/FontSize&gt;&lt;Left&gt;&lt;![CDATA[114]]&gt;&lt;/Left&gt;&lt;Top&gt;&lt;![CDATA[148.8]]&gt;&lt;/Top&gt;&lt;/ChangeData&gt;"/>
  <p:tag name="MMPROD_ABSOLUTEPOSITIONID" val="1022"/>
  <p:tag name="PRESENTER_SHAPETEXTINFO" val="&lt;ShapeTextInfo&gt;&lt;TableIndex row=&quot;-1&quot; col=&quot;-1&quot;&gt;&lt;linesCount val=&quot;1&quot;/&gt;&lt;lineCharCount val=&quot;1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8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MMPROD_LASTVALUES" val="&lt;ChangeData&gt;&lt;Text&gt;&lt;![CDATA[Readily available, in paper or electronic form.]]&gt;&lt;/Text&gt;&lt;FontSize&gt;&lt;![CDATA[24]]&gt;&lt;/FontSize&gt;&lt;Left&gt;&lt;![CDATA[114]]&gt;&lt;/Left&gt;&lt;Top&gt;&lt;![CDATA[80.1]]&gt;&lt;/Top&gt;&lt;/ChangeData&gt;"/>
  <p:tag name="MMPROD_ABSOLUTEPOSITIONID" val="1021"/>
  <p:tag name="PRESENTER_SHAPETEXTINFO" val="&lt;ShapeTextInfo&gt;&lt;TableIndex row=&quot;-1&quot; col=&quot;-1&quot;&gt;&lt;linesCount val=&quot;2&quot;/&gt;&lt;lineCharCount val=&quot;31&quot;/&gt;&lt;lineCharCount val=&quot;16&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MMPROD_LASTVALUES" val="&lt;ChangeData&gt;&lt;SlideID&gt;&lt;![CDATA[368]]&gt;&lt;/SlideID&gt;&lt;/ChangeData&gt;"/>
  <p:tag name="HTML_SHAPEINFO" val="&lt;SlideThumbPath val=&quot;Slide52.PNG&quot;/&gt;"/>
  <p:tag name="MMPROD_PASSDATA" val="&lt;object type=&quot;10050&quot; unique_id=&quot;10091&quot;&gt;&lt;property id=&quot;10020&quot; value=&quot;2&quot;/&gt;&lt;property id=&quot;10102&quot; value=&quot;1&quot;/&gt;&lt;property id=&quot;10191&quot; value=&quot;-1&quot;/&gt;&lt;/object&gt;"/>
  <p:tag name="MMPROD_FAILDATA" val="&lt;object type=&quot;10051&quot; unique_id=&quot;10092&quot;&gt;&lt;property id=&quot;10020&quot; value=&quot;2&quot;/&gt;&lt;property id=&quot;10102&quot; value=&quot;1&quot;/&gt;&lt;property id=&quot;10191&quot; value=&quot;-1&quot;/&gt;&lt;/object&gt;"/>
  <p:tag name="MMPROD_ID" val="10465"/>
  <p:tag name="MMPROD_TYPE" val="10008"/>
  <p:tag name="MMPROD_DATA" val="&lt;property id=&quot;10026&quot; value=&quot;1&quot;/&gt;&lt;property id=&quot;10027&quot; value=&quot;Interaction10089&quot;/&gt;&lt;property id=&quot;10028&quot; value=&quot;0&quot;/&gt;&lt;property id=&quot;10063&quot; value=&quot;2&quot;/&gt;&lt;property id=&quot;10070&quot; value=&quot;Reading the SDS before you work with a product is important becaus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2,1872922001,F:\ESS Training Module Updates (2017-2018)\Modules\WHMIS+2015+-+Final_pptx\Media.ppcx"/>
  <p:tag name="MMPROD_ANSWERCOUNT" val="4"/>
</p:tagLst>
</file>

<file path=ppt/tags/tag392.xml><?xml version="1.0" encoding="utf-8"?>
<p:tagLst xmlns:a="http://schemas.openxmlformats.org/drawingml/2006/main" xmlns:r="http://schemas.openxmlformats.org/officeDocument/2006/relationships" xmlns:p="http://schemas.openxmlformats.org/presentationml/2006/main">
  <p:tag name="MMPROD_ID" val="10089"/>
  <p:tag name="MMPROD_ABSOLUTEPOSITIONID" val="100"/>
  <p:tag name="MMPROD_LASTVALUES" val="&lt;ChangeData&gt;&lt;Text&gt;&lt;![CDATA[Reading the SDS before you work with a product is important because:]]&gt;&lt;/Text&gt;&lt;FontSize&gt;&lt;![CDATA[23]]&gt;&lt;/FontSize&gt;&lt;Left&gt;&lt;![CDATA[0]]&gt;&lt;/Left&gt;&lt;Top&gt;&lt;![CDATA[0]]&gt;&lt;/Top&gt;&lt;/ChangeData&gt;"/>
  <p:tag name="PRESENTER_SHAPETEXTINFO" val="&lt;ShapeTextInfo&gt;&lt;TableIndex row=&quot;-1&quot; col=&quot;-1&quot;&gt;&lt;linesCount val=&quot;2&quot;/&gt;&lt;lineCharCount val=&quot;60&quot;/&gt;&lt;lineCharCount val=&quot;8&quot;/&gt;&lt;/TableIndex&gt;&lt;/ShapeTextInfo&gt;"/>
  <p:tag name="HTML_SHAPEINFO" val="&lt;ThreeDShapeInfo&gt;&lt;uuid val=&quot;100&quot;/&gt;&lt;isInvalidForFieldText val=&quot;0&quot;/&gt;&lt;Image&gt;&lt;filename val=&quot;C:\Users\Kevin\AppData\Local\Temp\PR\data\asimages\{E7B5A7C5-CF10-466F-8BFA-A9BD71FF2BF5}_52.png&quot;/&gt;&lt;left val=&quot;21&quot;/&gt;&lt;top val=&quot;9&quot;/&gt;&lt;width val=&quot;662&quot;/&gt;&lt;height val=&quot;77&quot;/&gt;&lt;hasText val=&quot;1&quot;/&gt;&lt;/Image&gt;&lt;/ThreeDShapeInfo&gt;"/>
</p:tagLst>
</file>

<file path=ppt/tags/tag39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425A2C29-3130-4CEF-ADD9-273320884F7A}&quot;/&gt;&lt;isInvalidForFieldText val=&quot;0&quot;/&gt;&lt;Image&gt;&lt;filename val=&quot;C:\Users\Kevin\AppData\Local\Temp\PR\data\asimages\{425A2C29-3130-4CEF-ADD9-273320884F7A}_52.png&quot;/&gt;&lt;left val=&quot;66&quot;/&gt;&lt;top val=&quot;256&quot;/&gt;&lt;width val=&quot;271&quot;/&gt;&lt;height val=&quot;70&quot;/&gt;&lt;hasText val=&quot;1&quot;/&gt;&lt;/Image&gt;&lt;/ThreeDShape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12D47A27-61BE-432B-8290-388C7E04691C}&quot;/&gt;&lt;isInvalidForFieldText val=&quot;0&quot;/&gt;&lt;Image&gt;&lt;filename val=&quot;C:\Users\Kevin\AppData\Local\Temp\PR\data\asimages\{12D47A27-61BE-432B-8290-388C7E04691C}_52.png&quot;/&gt;&lt;left val=&quot;390&quot;/&gt;&lt;top val=&quot;256&quot;/&gt;&lt;width val=&quot;271&quot;/&gt;&lt;height val=&quot;70&quot;/&gt;&lt;hasText val=&quot;1&quot;/&gt;&lt;/Image&gt;&lt;/ThreeDShapeInfo&gt;"/>
</p:tagLst>
</file>

<file path=ppt/tags/tag39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833966D-65A4-4CE8-ACBF-BD8BDCAF84BF}&quot;/&gt;&lt;isInvalidForFieldText val=&quot;0&quot;/&gt;&lt;Image&gt;&lt;filename val=&quot;C:\Users\Kevin\AppData\Local\Temp\PR\data\asimages\{F833966D-65A4-4CE8-ACBF-BD8BDCAF84BF}_52.png&quot;/&gt;&lt;left val=&quot;195&quot;/&gt;&lt;top val=&quot;312&quot;/&gt;&lt;width val=&quot;271&quot;/&gt;&lt;height val=&quot;55&quot;/&gt;&lt;hasText val=&quot;1&quot;/&gt;&lt;/Image&gt;&lt;/ThreeDShapeInfo&gt;"/>
</p:tagLst>
</file>

<file path=ppt/tags/tag39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C8FE11E-7F78-4D5B-B8EB-6F6BF5715BE0}&quot;/&gt;&lt;isInvalidForFieldText val=&quot;0&quot;/&gt;&lt;Image&gt;&lt;filename val=&quot;C:\Users\Kevin\AppData\Local\Temp\PR\data\asimages\{4C8FE11E-7F78-4D5B-B8EB-6F6BF5715BE0}_52.png&quot;/&gt;&lt;left val=&quot;185&quot;/&gt;&lt;top val=&quot;285&quot;/&gt;&lt;width val=&quot;540&quot;/&gt;&lt;height val=&quot;60&quot;/&gt;&lt;hasText val=&quot;1&quot;/&gt;&lt;/Image&gt;&lt;/ThreeDShape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6CC52E5-E6E9-4067-90D7-B74B8701D330}&quot;/&gt;&lt;isInvalidForFieldText val=&quot;0&quot;/&gt;&lt;Image&gt;&lt;filename val=&quot;C:\Users\Kevin\AppData\Local\Temp\PR\data\asimages\{C6CC52E5-E6E9-4067-90D7-B74B8701D330}_52.png&quot;/&gt;&lt;left val=&quot;185&quot;/&gt;&lt;top val=&quot;328&quot;/&gt;&lt;width val=&quot;540&quot;/&gt;&lt;height val=&quot;60&quot;/&gt;&lt;hasText val=&quot;1&quot;/&gt;&lt;/Image&gt;&lt;/ThreeDShape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E17CEFD-8693-468C-9830-05DC5381C49C}&quot;/&gt;&lt;isInvalidForFieldText val=&quot;0&quot;/&gt;&lt;Image&gt;&lt;filename val=&quot;C:\Users\Kevin\AppData\Local\Temp\PR\data\asimages\{4E17CEFD-8693-468C-9830-05DC5381C49C}_52.png&quot;/&gt;&lt;left val=&quot;190&quot;/&gt;&lt;top val=&quot;307&quot;/&gt;&lt;width val=&quot;286&quot;/&gt;&lt;height val=&quot;70&quot;/&gt;&lt;hasText val=&quot;1&quot;/&gt;&lt;/Image&gt;&lt;/ThreeDShapeInfo&gt;"/>
</p:tagLst>
</file>

<file path=ppt/tags/tag39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E141A99D-3151-4710-A204-19D6EF15EA3E}&quot;/&gt;&lt;isInvalidForFieldText val=&quot;0&quot;/&gt;&lt;Image&gt;&lt;filename val=&quot;C:\Users\Kevin\AppData\Local\Temp\PR\data\asimages\{E141A99D-3151-4710-A204-19D6EF15EA3E}_52.png&quot;/&gt;&lt;left val=&quot;209&quot;/&gt;&lt;top val=&quot;333&quot;/&gt;&lt;width val=&quot;272&quot;/&gt;&lt;height val=&quot;7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F4059DE5-E7EE-4B56-A1A9-A5F0BC1F8969}_52.png&quot;/&gt;&lt;left val=&quot;496&quot;/&gt;&lt;top val=&quot;338&quot;/&gt;&lt;width val=&quot;91&quot;/&gt;&lt;height val=&quot;30&quot;/&gt;&lt;hasText val=&quot;1&quot;/&gt;&lt;/Image&gt;&lt;/ThreeDShape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4C2411C9-086F-4A45-BF07-3364AB3F9970}_52.png&quot;/&gt;&lt;left val=&quot;593&quot;/&gt;&lt;top val=&quot;338&quot;/&gt;&lt;width val=&quot;91&quot;/&gt;&lt;height val=&quot;30&quot;/&gt;&lt;hasText val=&quot;1&quot;/&gt;&lt;/Image&gt;&lt;/ThreeDShape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0A8B054D-E121-489B-A784-74E95A6EA5D0}&quot;/&gt;&lt;isInvalidForFieldText val=&quot;0&quot;/&gt;&lt;Image&gt;&lt;filename val=&quot;C:\Users\Kevin\AppData\Local\Temp\PR\data\asimages\{0A8B054D-E121-489B-A784-74E95A6EA5D0}_52.png&quot;/&gt;&lt;left val=&quot;202&quot;/&gt;&lt;top val=&quot;324&quot;/&gt;&lt;width val=&quot;271&quot;/&gt;&lt;height val=&quot;55&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9.95654]]&gt;&lt;/Left&gt;&lt;Top&gt;&lt;![CDATA[80.10008]]&gt;&lt;/Top&gt;&lt;/ChangeData&gt;"/>
  <p:tag name="MMPROD_ID" val="10093"/>
  <p:tag name="MMPROD_TYPE" val="10018"/>
  <p:tag name="MMPROD_DATA" val="&lt;property id=&quot;10074&quot; value=&quot;1&quot;/&gt;&lt;property id=&quot;10193&quot; value=&quot;A&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90"/>
  <p:tag name="MMPROD_PARENTID" val="10465"/>
  <p:tag name="MMPROD_ANSWERLETTER" val="A) "/>
  <p:tag name="HTML_AUTOSHAPE_INFO" val="&lt;ThreeDShapeInfo&gt;&lt;uuid val=&quot;1001&quot;/&gt;&lt;isInvalidForFieldText val=&quot;0&quot;/&gt;&lt;hasMultipleQuizShape val=&quot;1&quot;/&gt;&lt;Image&gt;&lt;filename val=&quot;C:\Users\Kevin\AppData\Local\Temp\PR\data\asimages\{9A7F879C-0482-41D4-B5B8-91F35BB78A38}_52.png&quot;/&gt;&lt;left val=&quot;66&quot;/&gt;&lt;top val=&quot;72&quot;/&gt;&lt;width val=&quot;52&quot;/&gt;&lt;height val=&quot;47&quot;/&gt;&lt;hasText val=&quot;1&quot;/&gt;&lt;/Image&gt;&lt;Image&gt;&lt;filename val=&quot;C:\Users\Kevin\AppData\Local\Temp\PR\data\asimages\{830932F0-BE99-42A2-A707-7D5D887D0A69}_52.png&quot;/&gt;&lt;left val=&quot;100&quot;/&gt;&lt;top val=&quot;72&quot;/&gt;&lt;width val=&quot;401&quot;/&gt;&lt;height val=&quot;73&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9.95654]]&gt;&lt;/Left&gt;&lt;Top&gt;&lt;![CDATA[135.5668]]&gt;&lt;/Top&gt;&lt;/ChangeData&gt;"/>
  <p:tag name="MMPROD_ID" val="10095"/>
  <p:tag name="MMPROD_TYPE" val="10018"/>
  <p:tag name="MMPROD_DATA" val="&lt;property id=&quot;10074&quot; value=&quot;0&quot;/&gt;&lt;property id=&quot;10193&quot; value=&quot;B&quot;/&gt;&lt;property id=&quot;10199&quot; value=&quot;0&quot;/&gt;&lt;object type=&quot;10049&quot; unique_id=&quot;10096&quot;&gt;&lt;property id=&quot;10020&quot; value=&quot;9&quot;/&gt;&lt;property id=&quot;10102&quot; value=&quot;0&quot;/&gt;&lt;property id=&quot;10191&quot; value=&quot;-1&quot;/&gt;&lt;/object&gt;"/>
  <p:tag name="MMPROD_COLLECTIONCONTAINERID" val="10090"/>
  <p:tag name="MMPROD_PARENTID" val="10465"/>
  <p:tag name="MMPROD_ANSWERLETTER" val="B) "/>
  <p:tag name="HTML_AUTOSHAPE_INFO" val="&lt;ThreeDShapeInfo&gt;&lt;uuid val=&quot;1002&quot;/&gt;&lt;isInvalidForFieldText val=&quot;0&quot;/&gt;&lt;hasMultipleQuizShape val=&quot;1&quot;/&gt;&lt;Image&gt;&lt;filename val=&quot;C:\Users\Kevin\AppData\Local\Temp\PR\data\asimages\{7533C753-D6FC-44D0-8353-631E6A7FAC04}_52.png&quot;/&gt;&lt;left val=&quot;66&quot;/&gt;&lt;top val=&quot;128&quot;/&gt;&lt;width val=&quot;52&quot;/&gt;&lt;height val=&quot;47&quot;/&gt;&lt;hasText val=&quot;1&quot;/&gt;&lt;/Image&gt;&lt;Image&gt;&lt;filename val=&quot;C:\Users\Kevin\AppData\Local\Temp\PR\data\asimages\{30787136-BB6E-49F3-A859-EF549F12A81F}_52.png&quot;/&gt;&lt;left val=&quot;100&quot;/&gt;&lt;top val=&quot;128&quot;/&gt;&lt;width val=&quot;401&quot;/&gt;&lt;height val=&quot;47&quot;/&gt;&lt;hasText val=&quot;1&quot;/&gt;&lt;/Image&gt;&lt;/ThreeDShape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9.95654]]&gt;&lt;/Left&gt;&lt;Top&gt;&lt;![CDATA[164.6335]]&gt;&lt;/Top&gt;&lt;/ChangeData&gt;"/>
  <p:tag name="MMPROD_ID" val="10097"/>
  <p:tag name="MMPROD_TYPE" val="10018"/>
  <p:tag name="MMPROD_DATA" val="&lt;property id=&quot;10074&quot; value=&quot;0&quot;/&gt;&lt;property id=&quot;10193&quot; value=&quot;C&quot;/&gt;&lt;property id=&quot;10199&quot; value=&quot;0&quot;/&gt;&lt;object type=&quot;10049&quot; unique_id=&quot;10098&quot;&gt;&lt;property id=&quot;10020&quot; value=&quot;9&quot;/&gt;&lt;property id=&quot;10102&quot; value=&quot;0&quot;/&gt;&lt;property id=&quot;10191&quot; value=&quot;-1&quot;/&gt;&lt;/object&gt;"/>
  <p:tag name="MMPROD_COLLECTIONCONTAINERID" val="10090"/>
  <p:tag name="MMPROD_PARENTID" val="10465"/>
  <p:tag name="MMPROD_ANSWERLETTER" val="C) "/>
  <p:tag name="HTML_AUTOSHAPE_INFO" val="&lt;ThreeDShapeInfo&gt;&lt;uuid val=&quot;1003&quot;/&gt;&lt;isInvalidForFieldText val=&quot;0&quot;/&gt;&lt;hasMultipleQuizShape val=&quot;1&quot;/&gt;&lt;Image&gt;&lt;filename val=&quot;C:\Users\Kevin\AppData\Local\Temp\PR\data\asimages\{B5C4F36D-6570-4AA7-BD51-84B3F330CD95}_52.png&quot;/&gt;&lt;left val=&quot;66&quot;/&gt;&lt;top val=&quot;157&quot;/&gt;&lt;width val=&quot;52&quot;/&gt;&lt;height val=&quot;47&quot;/&gt;&lt;hasText val=&quot;1&quot;/&gt;&lt;/Image&gt;&lt;Image&gt;&lt;filename val=&quot;C:\Users\Kevin\AppData\Local\Temp\PR\data\asimages\{3C481273-894F-4B46-BBA0-213330977D0A}_52.png&quot;/&gt;&lt;left val=&quot;99&quot;/&gt;&lt;top val=&quot;157&quot;/&gt;&lt;width val=&quot;417&quot;/&gt;&lt;height val=&quot;73&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9.95654]]&gt;&lt;/Left&gt;&lt;Top&gt;&lt;![CDATA[220.1002]]&gt;&lt;/Top&gt;&lt;/ChangeData&gt;"/>
  <p:tag name="MMPROD_ID" val="10099"/>
  <p:tag name="MMPROD_TYPE" val="10018"/>
  <p:tag name="MMPROD_DATA" val="&lt;property id=&quot;10074&quot; value=&quot;0&quot;/&gt;&lt;property id=&quot;10193&quot; value=&quot;D&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0"/>
  <p:tag name="MMPROD_PARENTID" val="10465"/>
  <p:tag name="MMPROD_ANSWERLETTER" val="D) "/>
  <p:tag name="HTML_AUTOSHAPE_INFO" val="&lt;ThreeDShapeInfo&gt;&lt;uuid val=&quot;1004&quot;/&gt;&lt;isInvalidForFieldText val=&quot;0&quot;/&gt;&lt;hasMultipleQuizShape val=&quot;1&quot;/&gt;&lt;Image&gt;&lt;filename val=&quot;C:\Users\Kevin\AppData\Local\Temp\PR\data\asimages\{A29803FE-2F12-4B7A-95CD-23A59DB6C10F}_52.png&quot;/&gt;&lt;left val=&quot;66&quot;/&gt;&lt;top val=&quot;213&quot;/&gt;&lt;width val=&quot;53&quot;/&gt;&lt;height val=&quot;47&quot;/&gt;&lt;hasText val=&quot;1&quot;/&gt;&lt;/Image&gt;&lt;Image&gt;&lt;filename val=&quot;C:\Users\Kevin\AppData\Local\Temp\PR\data\asimages\{4F71B7EF-65E6-4E12-B42F-B500E92399D8}_52.png&quot;/&gt;&lt;left val=&quot;101&quot;/&gt;&lt;top val=&quot;213&quot;/&gt;&lt;width val=&quot;400&quot;/&gt;&lt;height val=&quot;47&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2]]&gt;&lt;/FontSize&gt;&lt;Left&gt;&lt;![CDATA[80]]&gt;&lt;/Left&gt;&lt;Top&gt;&lt;![CDATA[257.400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Text&gt;&lt;![CDATA[The SDS provides medical advice.]]&gt;&lt;/Text&gt;&lt;FontSize&gt;&lt;![CDATA[22]]&gt;&lt;/FontSize&gt;&lt;Left&gt;&lt;![CDATA[115]]&gt;&lt;/Left&gt;&lt;Top&gt;&lt;![CDATA[257.4004]]&gt;&lt;/Top&gt;&lt;/ChangeData&gt;"/>
  <p:tag name="MMPROD_ABSOLUTEPOSITIONID" val="1024"/>
  <p:tag name="PRESENTER_SHAPETEXTINFO" val="&lt;ShapeTextInfo&gt;&lt;TableIndex row=&quot;-1&quot; col=&quot;-1&quot;&gt;&lt;linesCount val=&quot;1&quot;/&gt;&lt;lineCharCount val=&quot;32&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2]]&gt;&lt;/FontSize&gt;&lt;Left&gt;&lt;![CDATA[80]]&gt;&lt;/Left&gt;&lt;Top&gt;&lt;![CDATA[188.7001]]&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LASTVALUES" val="&lt;ChangeData&gt;&lt;Text&gt;&lt;![CDATA[The label provides the product name and pictogram.]]&gt;&lt;/Text&gt;&lt;FontSize&gt;&lt;![CDATA[22]]&gt;&lt;/FontSize&gt;&lt;Left&gt;&lt;![CDATA[113]]&gt;&lt;/Left&gt;&lt;Top&gt;&lt;![CDATA[188.7001]]&gt;&lt;/Top&gt;&lt;/ChangeData&gt;"/>
  <p:tag name="MMPROD_ABSOLUTEPOSITIONID" val="1023"/>
  <p:tag name="PRESENTER_SHAPETEXTINFO" val="&lt;ShapeTextInfo&gt;&lt;TableIndex row=&quot;-1&quot; col=&quot;-1&quot;&gt;&lt;linesCount val=&quot;2&quot;/&gt;&lt;lineCharCount val=&quot;40&quot;/&gt;&lt;lineCharCount val=&quot;1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1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2]]&gt;&lt;/FontSize&gt;&lt;Left&gt;&lt;![CDATA[80]]&gt;&lt;/Left&gt;&lt;Top&gt;&lt;![CDATA[148.8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MMPROD_LASTVALUES" val="&lt;ChangeData&gt;&lt;Text&gt;&lt;![CDATA[It is required by the employer.]]&gt;&lt;/Text&gt;&lt;FontSize&gt;&lt;![CDATA[22]]&gt;&lt;/FontSize&gt;&lt;Left&gt;&lt;![CDATA[114]]&gt;&lt;/Left&gt;&lt;Top&gt;&lt;![CDATA[148.8002]]&gt;&lt;/Top&gt;&lt;/ChangeData&gt;"/>
  <p:tag name="MMPROD_ABSOLUTEPOSITIONID" val="1022"/>
  <p:tag name="PRESENTER_SHAPETEXTINFO" val="&lt;ShapeTextInfo&gt;&lt;TableIndex row=&quot;-1&quot; col=&quot;-1&quot;&gt;&lt;linesCount val=&quot;1&quot;/&gt;&lt;lineCharCount val=&quot;31&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1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2]]&gt;&lt;/FontSize&gt;&lt;Left&gt;&lt;![CDATA[80]]&gt;&lt;/Left&gt;&lt;Top&gt;&lt;![CDATA[80.10008]]&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LASTVALUES" val="&lt;ChangeData&gt;&lt;Text&gt;&lt;![CDATA[It provides more information than the label.]]&gt;&lt;/Text&gt;&lt;FontSize&gt;&lt;![CDATA[22]]&gt;&lt;/FontSize&gt;&lt;Left&gt;&lt;![CDATA[114]]&gt;&lt;/Left&gt;&lt;Top&gt;&lt;![CDATA[80.10008]]&gt;&lt;/Top&gt;&lt;/ChangeData&gt;"/>
  <p:tag name="MMPROD_ABSOLUTEPOSITIONID" val="1021"/>
  <p:tag name="PRESENTER_SHAPETEXTINFO" val="&lt;ShapeTextInfo&gt;&lt;TableIndex row=&quot;-1&quot; col=&quot;-1&quot;&gt;&lt;linesCount val=&quot;2&quot;/&gt;&lt;lineCharCount val=&quot;38&quot;/&gt;&lt;lineCharCount val=&quot;6&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MMPROD_LASTVALUES" val="&lt;ChangeData&gt;&lt;SlideID&gt;&lt;![CDATA[369]]&gt;&lt;/SlideID&gt;&lt;/ChangeData&gt;"/>
  <p:tag name="HTML_SHAPEINFO" val="&lt;SlideThumbPath val=&quot;Slide53.PNG&quot;/&gt;"/>
  <p:tag name="MMPROD_PASSDATA" val="&lt;object type=&quot;10050&quot; unique_id=&quot;10103&quot;&gt;&lt;property id=&quot;10020&quot; value=&quot;2&quot;/&gt;&lt;property id=&quot;10102&quot; value=&quot;1&quot;/&gt;&lt;property id=&quot;10191&quot; value=&quot;-1&quot;/&gt;&lt;/object&gt;"/>
  <p:tag name="MMPROD_FAILDATA" val="&lt;object type=&quot;10051&quot; unique_id=&quot;10104&quot;&gt;&lt;property id=&quot;10020&quot; value=&quot;2&quot;/&gt;&lt;property id=&quot;10102&quot; value=&quot;1&quot;/&gt;&lt;property id=&quot;10191&quot; value=&quot;-1&quot;/&gt;&lt;/object&gt;"/>
  <p:tag name="MMPROD_ID" val="10466"/>
  <p:tag name="MMPROD_TYPE" val="10008"/>
  <p:tag name="MMPROD_DATA" val="&lt;property id=&quot;10026&quot; value=&quot;1&quot;/&gt;&lt;property id=&quot;10027&quot; value=&quot;Interaction10101&quot;/&gt;&lt;property id=&quot;10028&quot; value=&quot;0&quot;/&gt;&lt;property id=&quot;10063&quot; value=&quot;2&quot;/&gt;&lt;property id=&quot;10070&quot; value=&quot;Pictograms can easily be identified because they have a ___________ border, except for the Bio-hazardous &amp;amp; Infectious Material symbol which has a round black border. Fill in the blank.&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3,1872922001,F:\ESS Training Module Updates (2017-2018)\Modules\WHMIS+2015+-+Final_pptx\Media.ppcx"/>
  <p:tag name="MMPROD_ANSWERCOUNT" val="4"/>
</p:tagLst>
</file>

<file path=ppt/tags/tag424.xml><?xml version="1.0" encoding="utf-8"?>
<p:tagLst xmlns:a="http://schemas.openxmlformats.org/drawingml/2006/main" xmlns:r="http://schemas.openxmlformats.org/officeDocument/2006/relationships" xmlns:p="http://schemas.openxmlformats.org/presentationml/2006/main">
  <p:tag name="MMPROD_ID" val="10101"/>
  <p:tag name="MMPROD_ABSOLUTEPOSITIONID" val="100"/>
  <p:tag name="MMPROD_LASTVALUES" val="&lt;ChangeData&gt;&lt;Text&gt;&lt;![CDATA[Pictograms can easily be identified because they have a ___________ border, except for the Bio-hazardous &amp;amp; Infectious Material symbol which has a round black border. Fill in the blank.]]&gt;&lt;/Text&gt;&lt;FontSize&gt;&lt;![CDATA[16]]&gt;&lt;/FontSize&gt;&lt;Left&gt;&lt;![CDATA[0]]&gt;&lt;/Left&gt;&lt;Top&gt;&lt;![CDATA[0]]&gt;&lt;/Top&gt;&lt;/ChangeData&gt;"/>
  <p:tag name="PRESENTER_SHAPETEXTINFO" val="&lt;ShapeTextInfo&gt;&lt;TableIndex row=&quot;-1&quot; col=&quot;-1&quot;&gt;&lt;linesCount val=&quot;2&quot;/&gt;&lt;lineCharCount val=&quot;91&quot;/&gt;&lt;lineCharCount val=&quot;93&quot;/&gt;&lt;/TableIndex&gt;&lt;/ShapeTextInfo&gt;"/>
  <p:tag name="HTML_SHAPEINFO" val="&lt;ThreeDShapeInfo&gt;&lt;uuid val=&quot;100&quot;/&gt;&lt;isInvalidForFieldText val=&quot;0&quot;/&gt;&lt;Image&gt;&lt;filename val=&quot;C:\Users\Kevin\AppData\Local\Temp\PR\data\asimages\{678DE9DC-BF3F-462D-BFA0-8216227DA614}_53.png&quot;/&gt;&lt;left val=&quot;25&quot;/&gt;&lt;top val=&quot;15&quot;/&gt;&lt;width val=&quot;658&quot;/&gt;&lt;height val=&quot;66&quot;/&gt;&lt;hasText val=&quot;1&quot;/&gt;&lt;/Image&gt;&lt;/ThreeDShapeInfo&gt;"/>
</p:tagLst>
</file>

<file path=ppt/tags/tag42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7428CB9F-D8DF-4E91-A154-1A04DE7C1913}&quot;/&gt;&lt;isInvalidForFieldText val=&quot;0&quot;/&gt;&lt;Image&gt;&lt;filename val=&quot;C:\Users\Kevin\AppData\Local\Temp\PR\data\asimages\{7428CB9F-D8DF-4E91-A154-1A04DE7C1913}_53.png&quot;/&gt;&lt;left val=&quot;66&quot;/&gt;&lt;top val=&quot;256&quot;/&gt;&lt;width val=&quot;271&quot;/&gt;&lt;height val=&quot;70&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4AEF71B0-9428-4751-96EC-EE1AEB488D54}&quot;/&gt;&lt;isInvalidForFieldText val=&quot;0&quot;/&gt;&lt;Image&gt;&lt;filename val=&quot;C:\Users\Kevin\AppData\Local\Temp\PR\data\asimages\{4AEF71B0-9428-4751-96EC-EE1AEB488D54}_53.png&quot;/&gt;&lt;left val=&quot;390&quot;/&gt;&lt;top val=&quot;256&quot;/&gt;&lt;width val=&quot;271&quot;/&gt;&lt;height val=&quot;70&quot;/&gt;&lt;hasText val=&quot;1&quot;/&gt;&lt;/Image&gt;&lt;/ThreeDShape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A95C898-1538-473B-BE3D-FB39E3DED0D4}&quot;/&gt;&lt;isInvalidForFieldText val=&quot;0&quot;/&gt;&lt;Image&gt;&lt;filename val=&quot;C:\Users\Kevin\AppData\Local\Temp\PR\data\asimages\{CA95C898-1538-473B-BE3D-FB39E3DED0D4}_53.png&quot;/&gt;&lt;left val=&quot;195&quot;/&gt;&lt;top val=&quot;312&quot;/&gt;&lt;width val=&quot;271&quot;/&gt;&lt;height val=&quot;55&quot;/&gt;&lt;hasText val=&quot;1&quot;/&gt;&lt;/Image&gt;&lt;/ThreeDShape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80FDCDD-2B88-46C0-8094-C05D6836BD34}&quot;/&gt;&lt;isInvalidForFieldText val=&quot;0&quot;/&gt;&lt;Image&gt;&lt;filename val=&quot;C:\Users\Kevin\AppData\Local\Temp\PR\data\asimages\{280FDCDD-2B88-46C0-8094-C05D6836BD34}_53.png&quot;/&gt;&lt;left val=&quot;185&quot;/&gt;&lt;top val=&quot;285&quot;/&gt;&lt;width val=&quot;540&quot;/&gt;&lt;height val=&quot;60&quot;/&gt;&lt;hasText val=&quot;1&quot;/&gt;&lt;/Image&gt;&lt;/ThreeDShape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2D4DDEA-0E17-4321-93D9-A2D6C8CD5CF3}&quot;/&gt;&lt;isInvalidForFieldText val=&quot;0&quot;/&gt;&lt;Image&gt;&lt;filename val=&quot;C:\Users\Kevin\AppData\Local\Temp\PR\data\asimages\{22D4DDEA-0E17-4321-93D9-A2D6C8CD5CF3}_53.png&quot;/&gt;&lt;left val=&quot;185&quot;/&gt;&lt;top val=&quot;328&quot;/&gt;&lt;width val=&quot;540&quot;/&gt;&lt;height val=&quot;6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mp3"/>
  <p:tag name="HTML_SHAPEINFO" val="&lt;SlideThumbPath val=&quot;Slide1.PNG&quot;/&gt;"/>
  <p:tag name="PPSNARRATION" val="1,1872922001,F:\ESS Training Module Updates (2017-2018)\Modules\WHMIS+2015+-+Final_pptx\Media.ppcx"/>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A5E57C2-C51D-47B1-8221-608E50F7E731}&quot;/&gt;&lt;isInvalidForFieldText val=&quot;0&quot;/&gt;&lt;Image&gt;&lt;filename val=&quot;C:\Users\Kevin\AppData\Local\Temp\PR\data\asimages\{EA5E57C2-C51D-47B1-8221-608E50F7E731}_53.png&quot;/&gt;&lt;left val=&quot;190&quot;/&gt;&lt;top val=&quot;307&quot;/&gt;&lt;width val=&quot;286&quot;/&gt;&lt;height val=&quot;70&quot;/&gt;&lt;hasText val=&quot;1&quot;/&gt;&lt;/Image&gt;&lt;/ThreeDShape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42BC53CE-8367-4794-BE83-E4F5E3D8DFB7}&quot;/&gt;&lt;isInvalidForFieldText val=&quot;0&quot;/&gt;&lt;Image&gt;&lt;filename val=&quot;C:\Users\Kevin\AppData\Local\Temp\PR\data\asimages\{42BC53CE-8367-4794-BE83-E4F5E3D8DFB7}_53.png&quot;/&gt;&lt;left val=&quot;209&quot;/&gt;&lt;top val=&quot;333&quot;/&gt;&lt;width val=&quot;272&quot;/&gt;&lt;height val=&quot;70&quot;/&gt;&lt;hasText val=&quot;1&quot;/&gt;&lt;/Image&gt;&lt;/ThreeDShape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73D543E5-7ACC-417C-B0FA-97187D646C82}_53.png&quot;/&gt;&lt;left val=&quot;496&quot;/&gt;&lt;top val=&quot;338&quot;/&gt;&lt;width val=&quot;91&quot;/&gt;&lt;height val=&quot;30&quot;/&gt;&lt;hasText val=&quot;1&quot;/&gt;&lt;/Image&gt;&lt;/ThreeDShapeInfo&gt;"/>
</p:tagLst>
</file>

<file path=ppt/tags/tag43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594F6197-5371-4B9D-9BAA-B20162EE831D}_53.png&quot;/&gt;&lt;left val=&quot;593&quot;/&gt;&lt;top val=&quot;338&quot;/&gt;&lt;width val=&quot;91&quot;/&gt;&lt;height val=&quot;30&quot;/&gt;&lt;hasText val=&quot;1&quot;/&gt;&lt;/Image&gt;&lt;/ThreeDShapeInfo&gt;"/>
</p:tagLst>
</file>

<file path=ppt/tags/tag43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7E86EED8-6724-4B53-8EAC-C459D9900947}&quot;/&gt;&lt;isInvalidForFieldText val=&quot;0&quot;/&gt;&lt;Image&gt;&lt;filename val=&quot;C:\Users\Kevin\AppData\Local\Temp\PR\data\asimages\{7E86EED8-6724-4B53-8EAC-C459D9900947}_53.png&quot;/&gt;&lt;left val=&quot;202&quot;/&gt;&lt;top val=&quot;324&quot;/&gt;&lt;width val=&quot;271&quot;/&gt;&lt;height val=&quot;55&quot;/&gt;&lt;hasText val=&quot;1&quot;/&gt;&lt;/Image&gt;&lt;/ThreeDShape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105"/>
  <p:tag name="MMPROD_TYPE" val="10018"/>
  <p:tag name="MMPROD_DATA" val="&lt;property id=&quot;10074&quot; value=&quot;1&quot;/&gt;&lt;property id=&quot;10193&quot; value=&quot;A&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2"/>
  <p:tag name="MMPROD_PARENTID" val="10466"/>
  <p:tag name="MMPROD_ANSWERLETTER" val="A) "/>
  <p:tag name="HTML_AUTOSHAPE_INFO" val="&lt;ThreeDShapeInfo&gt;&lt;uuid val=&quot;1001&quot;/&gt;&lt;isInvalidForFieldText val=&quot;0&quot;/&gt;&lt;hasMultipleQuizShape val=&quot;1&quot;/&gt;&lt;Image&gt;&lt;filename val=&quot;C:\Users\Kevin\AppData\Local\Temp\PR\data\asimages\{01E39105-1ACB-44A2-B095-748859C0416D}_53.png&quot;/&gt;&lt;left val=&quot;65&quot;/&gt;&lt;top val=&quot;72&quot;/&gt;&lt;width val=&quot;57&quot;/&gt;&lt;height val=&quot;51&quot;/&gt;&lt;hasText val=&quot;1&quot;/&gt;&lt;/Image&gt;&lt;Image&gt;&lt;filename val=&quot;C:\Users\Kevin\AppData\Local\Temp\PR\data\asimages\{379CECC0-C014-4C71-8CF2-8AE16F4567A3}_53.png&quot;/&gt;&lt;left val=&quot;99&quot;/&gt;&lt;top val=&quot;72&quot;/&gt;&lt;width val=&quot;402&quot;/&gt;&lt;height val=&quot;51&quot;/&gt;&lt;hasText val=&quot;1&quot;/&gt;&lt;/Image&gt;&lt;/ThreeDShapeInfo&gt;"/>
</p:tagLst>
</file>

<file path=ppt/tags/tag43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107"/>
  <p:tag name="MMPROD_TYPE" val="10018"/>
  <p:tag name="MMPROD_DATA" val="&lt;property id=&quot;10074&quot; value=&quot;0&quot;/&gt;&lt;property id=&quot;10193&quot; value=&quot;B&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2"/>
  <p:tag name="MMPROD_PARENTID" val="10466"/>
  <p:tag name="MMPROD_ANSWERLETTER" val="B) "/>
  <p:tag name="HTML_AUTOSHAPE_INFO" val="&lt;ThreeDShapeInfo&gt;&lt;uuid val=&quot;1002&quot;/&gt;&lt;isInvalidForFieldText val=&quot;0&quot;/&gt;&lt;hasMultipleQuizShape val=&quot;1&quot;/&gt;&lt;Image&gt;&lt;filename val=&quot;C:\Users\Kevin\AppData\Local\Temp\PR\data\asimages\{87D35B67-C6AF-4D82-A069-1A4418A32E59}_53.png&quot;/&gt;&lt;left val=&quot;65&quot;/&gt;&lt;top val=&quot;112&quot;/&gt;&lt;width val=&quot;57&quot;/&gt;&lt;height val=&quot;51&quot;/&gt;&lt;hasText val=&quot;1&quot;/&gt;&lt;/Image&gt;&lt;Image&gt;&lt;filename val=&quot;C:\Users\Kevin\AppData\Local\Temp\PR\data\asimages\{A217C126-DE1F-4692-9A81-21532EE69B6F}_53.png&quot;/&gt;&lt;left val=&quot;99&quot;/&gt;&lt;top val=&quot;112&quot;/&gt;&lt;width val=&quot;402&quot;/&gt;&lt;height val=&quot;51&quot;/&gt;&lt;hasText val=&quot;1&quot;/&gt;&lt;/Image&gt;&lt;/ThreeDShape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109"/>
  <p:tag name="MMPROD_TYPE" val="10018"/>
  <p:tag name="MMPROD_DATA" val="&lt;property id=&quot;10074&quot; value=&quot;0&quot;/&gt;&lt;property id=&quot;10193&quot; value=&quot;C&quot;/&gt;&lt;property id=&quot;10199&quot; value=&quot;0&quot;/&gt;&lt;object type=&quot;10049&quot; unique_id=&quot;10110&quot;&gt;&lt;property id=&quot;10020&quot; value=&quot;9&quot;/&gt;&lt;property id=&quot;10102&quot; value=&quot;0&quot;/&gt;&lt;property id=&quot;10191&quot; value=&quot;-1&quot;/&gt;&lt;/object&gt;"/>
  <p:tag name="MMPROD_COLLECTIONCONTAINERID" val="10102"/>
  <p:tag name="MMPROD_PARENTID" val="10466"/>
  <p:tag name="MMPROD_ANSWERLETTER" val="C) "/>
  <p:tag name="HTML_AUTOSHAPE_INFO" val="&lt;ThreeDShapeInfo&gt;&lt;uuid val=&quot;1003&quot;/&gt;&lt;isInvalidForFieldText val=&quot;0&quot;/&gt;&lt;hasMultipleQuizShape val=&quot;1&quot;/&gt;&lt;Image&gt;&lt;filename val=&quot;C:\Users\Kevin\AppData\Local\Temp\PR\data\asimages\{E9F3587D-B7FD-41BB-ADCF-E3C9CD702CB3}_53.png&quot;/&gt;&lt;left val=&quot;65&quot;/&gt;&lt;top val=&quot;152&quot;/&gt;&lt;width val=&quot;56&quot;/&gt;&lt;height val=&quot;51&quot;/&gt;&lt;hasText val=&quot;1&quot;/&gt;&lt;/Image&gt;&lt;Image&gt;&lt;filename val=&quot;C:\Users\Kevin\AppData\Local\Temp\PR\data\asimages\{55961C6B-B116-4369-A4FE-B0C74F34C7E6}_53.png&quot;/&gt;&lt;left val=&quot;98&quot;/&gt;&lt;top val=&quot;152&quot;/&gt;&lt;width val=&quot;403&quot;/&gt;&lt;height val=&quot;51&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111"/>
  <p:tag name="MMPROD_TYPE" val="10018"/>
  <p:tag name="MMPROD_DATA" val="&lt;property id=&quot;10074&quot; value=&quot;0&quot;/&gt;&lt;property id=&quot;10193&quot; value=&quot;D&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2"/>
  <p:tag name="MMPROD_PARENTID" val="10466"/>
  <p:tag name="MMPROD_ANSWERLETTER" val="D) "/>
  <p:tag name="HTML_AUTOSHAPE_INFO" val="&lt;ThreeDShapeInfo&gt;&lt;uuid val=&quot;1004&quot;/&gt;&lt;isInvalidForFieldText val=&quot;0&quot;/&gt;&lt;hasMultipleQuizShape val=&quot;1&quot;/&gt;&lt;Image&gt;&lt;filename val=&quot;C:\Users\Kevin\AppData\Local\Temp\PR\data\asimages\{11073BF6-EC96-496C-91E6-582DD269418C}_53.png&quot;/&gt;&lt;left val=&quot;65&quot;/&gt;&lt;top val=&quot;192&quot;/&gt;&lt;width val=&quot;58&quot;/&gt;&lt;height val=&quot;51&quot;/&gt;&lt;hasText val=&quot;1&quot;/&gt;&lt;/Image&gt;&lt;Image&gt;&lt;filename val=&quot;C:\Users\Kevin\AppData\Local\Temp\PR\data\asimages\{C0FBAF15-EB82-4E1F-BE16-1670938A4399}_53.png&quot;/&gt;&lt;left val=&quot;100&quot;/&gt;&lt;top val=&quot;192&quot;/&gt;&lt;width val=&quot;401&quot;/&gt;&lt;height val=&quot;51&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evin\AppData\Local\Temp\PR\data\asimages\{CB67E9FB-714B-48FA-9E9F-EB9E42679CDC}_1.png&quot;/&gt;&lt;left val=&quot;53&quot;/&gt;&lt;top val=&quot;277&quot;/&gt;&lt;width val=&quot;627&quot;/&gt;&lt;height val=&quot;106&quot;/&gt;&lt;hasText val=&quot;1&quot;/&gt;&lt;/Image&gt;&lt;/ThreeDShape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Text&gt;&lt;![CDATA[Pictograms do not have a border]]&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31&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4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MMPROD_LASTVALUES" val="&lt;ChangeData&gt;&lt;Text&gt;&lt;![CDATA[All pictograms have a round black]]&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4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MMPROD_LASTVALUES" val="&lt;ChangeData&gt;&lt;Text&gt;&lt;![CDATA[Black square on point]]&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21&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4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MMPROD_LASTVALUES" val="&lt;ChangeData&gt;&lt;Text&gt;&lt;![CDATA[Red square on point (diamond)]]&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2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Kevin\AppData\Local\Temp\PR\data\asimages\{1ACC96BF-654A-424C-ACDE-988510A10371}_1.png&quot;/&gt;&lt;left val=&quot;159&quot;/&gt;&lt;top val=&quot;345&quot;/&gt;&lt;width val=&quot;512&quot;/&gt;&lt;height val=&quot;52&quot;/&gt;&lt;hasText val=&quot;1&quot;/&gt;&lt;/Image&gt;&lt;/ThreeDShape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MMPROD_LASTVALUES" val="&lt;ChangeData&gt;&lt;SlideID&gt;&lt;![CDATA[371]]&gt;&lt;/SlideID&gt;&lt;/ChangeData&gt;"/>
  <p:tag name="HTML_SHAPEINFO" val="&lt;SlideThumbPath val=&quot;Slide54.PNG&quot;/&gt;"/>
  <p:tag name="MMPROD_PASSDATA" val="&lt;object type=&quot;10050&quot; unique_id=&quot;10127&quot;&gt;&lt;property id=&quot;10020&quot; value=&quot;2&quot;/&gt;&lt;property id=&quot;10102&quot; value=&quot;1&quot;/&gt;&lt;property id=&quot;10191&quot; value=&quot;-1&quot;/&gt;&lt;/object&gt;"/>
  <p:tag name="MMPROD_FAILDATA" val="&lt;object type=&quot;10051&quot; unique_id=&quot;10128&quot;&gt;&lt;property id=&quot;10020&quot; value=&quot;2&quot;/&gt;&lt;property id=&quot;10102&quot; value=&quot;1&quot;/&gt;&lt;property id=&quot;10191&quot; value=&quot;-1&quot;/&gt;&lt;/object&gt;"/>
  <p:tag name="MMPROD_ID" val="10468"/>
  <p:tag name="MMPROD_TYPE" val="10008"/>
  <p:tag name="MMPROD_DATA" val="&lt;property id=&quot;10026&quot; value=&quot;1&quot;/&gt;&lt;property id=&quot;10027&quot; value=&quot;Interaction10125&quot;/&gt;&lt;property id=&quot;10028&quot; value=&quot;0&quot;/&gt;&lt;property id=&quot;10063&quot; value=&quot;2&quot;/&gt;&lt;property id=&quot;10070&quot; value=&quot;Who is responsible for ensuring that workers understand the hazards of the products that they work with?&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4,1872922001,F:\ESS Training Module Updates (2017-2018)\Modules\WHMIS+2015+-+Final_pptx\Media.ppcx"/>
  <p:tag name="MMPROD_ANSWERCOUNT" val="4"/>
</p:tagLst>
</file>

<file path=ppt/tags/tag456.xml><?xml version="1.0" encoding="utf-8"?>
<p:tagLst xmlns:a="http://schemas.openxmlformats.org/drawingml/2006/main" xmlns:r="http://schemas.openxmlformats.org/officeDocument/2006/relationships" xmlns:p="http://schemas.openxmlformats.org/presentationml/2006/main">
  <p:tag name="MMPROD_ID" val="10125"/>
  <p:tag name="MMPROD_ABSOLUTEPOSITIONID" val="100"/>
  <p:tag name="MMPROD_LASTVALUES" val="&lt;ChangeData&gt;&lt;Text&gt;&lt;![CDATA[Who is responsible for ensuring that workers understand the hazards of the products that they work with?]]&gt;&lt;/Text&gt;&lt;FontSize&gt;&lt;![CDATA[23]]&gt;&lt;/FontSize&gt;&lt;Left&gt;&lt;![CDATA[0]]&gt;&lt;/Left&gt;&lt;Top&gt;&lt;![CDATA[0]]&gt;&lt;/Top&gt;&lt;/ChangeData&gt;"/>
  <p:tag name="PRESENTER_SHAPETEXTINFO" val="&lt;ShapeTextInfo&gt;&lt;TableIndex row=&quot;-1&quot; col=&quot;-1&quot;&gt;&lt;linesCount val=&quot;2&quot;/&gt;&lt;lineCharCount val=&quot;60&quot;/&gt;&lt;lineCharCount val=&quot;44&quot;/&gt;&lt;/TableIndex&gt;&lt;/ShapeTextInfo&gt;"/>
  <p:tag name="HTML_SHAPEINFO" val="&lt;ThreeDShapeInfo&gt;&lt;uuid val=&quot;100&quot;/&gt;&lt;isInvalidForFieldText val=&quot;0&quot;/&gt;&lt;Image&gt;&lt;filename val=&quot;C:\Users\Kevin\AppData\Local\Temp\PR\data\asimages\{58937570-3B59-476D-9843-A2C46C889F5A}_54.png&quot;/&gt;&lt;left val=&quot;21&quot;/&gt;&lt;top val=&quot;9&quot;/&gt;&lt;width val=&quot;662&quot;/&gt;&lt;height val=&quot;77&quot;/&gt;&lt;hasText val=&quot;1&quot;/&gt;&lt;/Image&gt;&lt;/ThreeDShapeInfo&gt;"/>
</p:tagLst>
</file>

<file path=ppt/tags/tag45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AD93EBF7-DA7F-4FD9-AFF4-20FF52B2E45E}&quot;/&gt;&lt;isInvalidForFieldText val=&quot;0&quot;/&gt;&lt;Image&gt;&lt;filename val=&quot;C:\Users\Kevin\AppData\Local\Temp\PR\data\asimages\{AD93EBF7-DA7F-4FD9-AFF4-20FF52B2E45E}_54.png&quot;/&gt;&lt;left val=&quot;66&quot;/&gt;&lt;top val=&quot;256&quot;/&gt;&lt;width val=&quot;271&quot;/&gt;&lt;height val=&quot;70&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6AB78F14-F80F-4567-9362-1B4E0C522036}&quot;/&gt;&lt;isInvalidForFieldText val=&quot;0&quot;/&gt;&lt;Image&gt;&lt;filename val=&quot;C:\Users\Kevin\AppData\Local\Temp\PR\data\asimages\{6AB78F14-F80F-4567-9362-1B4E0C522036}_54.png&quot;/&gt;&lt;left val=&quot;390&quot;/&gt;&lt;top val=&quot;256&quot;/&gt;&lt;width val=&quot;271&quot;/&gt;&lt;height val=&quot;70&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0357125-E0F9-475C-935E-F57A37FC5160}&quot;/&gt;&lt;isInvalidForFieldText val=&quot;0&quot;/&gt;&lt;Image&gt;&lt;filename val=&quot;C:\Users\Kevin\AppData\Local\Temp\PR\data\asimages\{60357125-E0F9-475C-935E-F57A37FC5160}_54.png&quot;/&gt;&lt;left val=&quot;195&quot;/&gt;&lt;top val=&quot;312&quot;/&gt;&lt;width val=&quot;271&quot;/&gt;&lt;height val=&quot;5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2.mp3"/>
  <p:tag name="HTML_SHAPEINFO" val="&lt;SlideThumbPath val=&quot;Slide2.PNG&quot;/&gt;"/>
  <p:tag name="PPSNARRATION" val="2,1872922001,F:\ESS Training Module Updates (2017-2018)\Modules\WHMIS+2015+-+Final_pptx\Media.ppcx"/>
</p:tagLst>
</file>

<file path=ppt/tags/tag46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CAEFEB5-2165-47CB-B1BF-5523A5837C00}&quot;/&gt;&lt;isInvalidForFieldText val=&quot;0&quot;/&gt;&lt;Image&gt;&lt;filename val=&quot;C:\Users\Kevin\AppData\Local\Temp\PR\data\asimages\{DCAEFEB5-2165-47CB-B1BF-5523A5837C00}_54.png&quot;/&gt;&lt;left val=&quot;185&quot;/&gt;&lt;top val=&quot;285&quot;/&gt;&lt;width val=&quot;540&quot;/&gt;&lt;height val=&quot;60&quot;/&gt;&lt;hasText val=&quot;1&quot;/&gt;&lt;/Image&gt;&lt;/ThreeDShape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30E5ED1-0B36-4BCF-986E-AC10A9B8A894}&quot;/&gt;&lt;isInvalidForFieldText val=&quot;0&quot;/&gt;&lt;Image&gt;&lt;filename val=&quot;C:\Users\Kevin\AppData\Local\Temp\PR\data\asimages\{D30E5ED1-0B36-4BCF-986E-AC10A9B8A894}_54.png&quot;/&gt;&lt;left val=&quot;185&quot;/&gt;&lt;top val=&quot;328&quot;/&gt;&lt;width val=&quot;540&quot;/&gt;&lt;height val=&quot;60&quot;/&gt;&lt;hasText val=&quot;1&quot;/&gt;&lt;/Image&gt;&lt;/ThreeDShapeInfo&gt;"/>
</p:tagLst>
</file>

<file path=ppt/tags/tag46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211DC64-52E2-4BC5-AA42-E17123AF0D81}&quot;/&gt;&lt;isInvalidForFieldText val=&quot;0&quot;/&gt;&lt;Image&gt;&lt;filename val=&quot;C:\Users\Kevin\AppData\Local\Temp\PR\data\asimages\{2211DC64-52E2-4BC5-AA42-E17123AF0D81}_54.png&quot;/&gt;&lt;left val=&quot;190&quot;/&gt;&lt;top val=&quot;307&quot;/&gt;&lt;width val=&quot;286&quot;/&gt;&lt;height val=&quot;70&quot;/&gt;&lt;hasText val=&quot;1&quot;/&gt;&lt;/Image&gt;&lt;/ThreeDShapeInfo&gt;"/>
</p:tagLst>
</file>

<file path=ppt/tags/tag46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60D24AF5-1EAE-4855-B756-21AFF9C91876}&quot;/&gt;&lt;isInvalidForFieldText val=&quot;0&quot;/&gt;&lt;Image&gt;&lt;filename val=&quot;C:\Users\Kevin\AppData\Local\Temp\PR\data\asimages\{60D24AF5-1EAE-4855-B756-21AFF9C91876}_54.png&quot;/&gt;&lt;left val=&quot;209&quot;/&gt;&lt;top val=&quot;333&quot;/&gt;&lt;width val=&quot;272&quot;/&gt;&lt;height val=&quot;70&quot;/&gt;&lt;hasText val=&quot;1&quot;/&gt;&lt;/Image&gt;&lt;/ThreeDShape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10354FE4-049C-46A4-8E20-831542ADB53A}_54.png&quot;/&gt;&lt;left val=&quot;496&quot;/&gt;&lt;top val=&quot;338&quot;/&gt;&lt;width val=&quot;91&quot;/&gt;&lt;height val=&quot;30&quot;/&gt;&lt;hasText val=&quot;1&quot;/&gt;&lt;/Image&gt;&lt;/ThreeDShapeInfo&gt;"/>
</p:tagLst>
</file>

<file path=ppt/tags/tag46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61A3FF91-8838-4A7D-A94C-9D68C31DA16C}_54.png&quot;/&gt;&lt;left val=&quot;593&quot;/&gt;&lt;top val=&quot;338&quot;/&gt;&lt;width val=&quot;91&quot;/&gt;&lt;height val=&quot;30&quot;/&gt;&lt;hasText val=&quot;1&quot;/&gt;&lt;/Image&gt;&lt;/ThreeDShapeInfo&gt;"/>
</p:tagLst>
</file>

<file path=ppt/tags/tag46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A202A1B8-26D0-4CA3-90DA-5DCFAA5555FB}&quot;/&gt;&lt;isInvalidForFieldText val=&quot;0&quot;/&gt;&lt;Image&gt;&lt;filename val=&quot;C:\Users\Kevin\AppData\Local\Temp\PR\data\asimages\{A202A1B8-26D0-4CA3-90DA-5DCFAA5555FB}_54.png&quot;/&gt;&lt;left val=&quot;202&quot;/&gt;&lt;top val=&quot;324&quot;/&gt;&lt;width val=&quot;271&quot;/&gt;&lt;height val=&quot;55&quot;/&gt;&lt;hasText val=&quot;1&quot;/&gt;&lt;/Image&gt;&lt;/ThreeDShape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129"/>
  <p:tag name="MMPROD_TYPE" val="10018"/>
  <p:tag name="MMPROD_DATA" val="&lt;property id=&quot;10074&quot; value=&quot;1&quot;/&gt;&lt;property id=&quot;10193&quot; value=&quot;A&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6"/>
  <p:tag name="MMPROD_PARENTID" val="10468"/>
  <p:tag name="MMPROD_ANSWERLETTER" val="A) "/>
  <p:tag name="HTML_AUTOSHAPE_INFO" val="&lt;ThreeDShapeInfo&gt;&lt;uuid val=&quot;1001&quot;/&gt;&lt;isInvalidForFieldText val=&quot;0&quot;/&gt;&lt;hasMultipleQuizShape val=&quot;1&quot;/&gt;&lt;Image&gt;&lt;filename val=&quot;C:\Users\Kevin\AppData\Local\Temp\PR\data\asimages\{35317CA1-C584-4CF7-AE64-8085D5975507}_54.png&quot;/&gt;&lt;left val=&quot;65&quot;/&gt;&lt;top val=&quot;72&quot;/&gt;&lt;width val=&quot;57&quot;/&gt;&lt;height val=&quot;51&quot;/&gt;&lt;hasText val=&quot;1&quot;/&gt;&lt;/Image&gt;&lt;Image&gt;&lt;filename val=&quot;C:\Users\Kevin\AppData\Local\Temp\PR\data\asimages\{EC378869-2A63-4E7D-B860-20C51BB17D2E}_54.png&quot;/&gt;&lt;left val=&quot;99&quot;/&gt;&lt;top val=&quot;72&quot;/&gt;&lt;width val=&quot;402&quot;/&gt;&lt;height val=&quot;51&quot;/&gt;&lt;hasText val=&quot;1&quot;/&gt;&lt;/Image&gt;&lt;/ThreeDShapeInfo&gt;"/>
</p:tagLst>
</file>

<file path=ppt/tags/tag468.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131"/>
  <p:tag name="MMPROD_TYPE" val="10018"/>
  <p:tag name="MMPROD_DATA" val="&lt;property id=&quot;10074&quot; value=&quot;0&quot;/&gt;&lt;property id=&quot;10193&quot; value=&quot;B&quot;/&gt;&lt;property id=&quot;10199&quot; value=&quot;0&quot;/&gt;&lt;object type=&quot;10049&quot; unique_id=&quot;10132&quot;&gt;&lt;property id=&quot;10020&quot; value=&quot;9&quot;/&gt;&lt;property id=&quot;10102&quot; value=&quot;0&quot;/&gt;&lt;property id=&quot;10191&quot; value=&quot;-1&quot;/&gt;&lt;/object&gt;"/>
  <p:tag name="MMPROD_COLLECTIONCONTAINERID" val="10126"/>
  <p:tag name="MMPROD_PARENTID" val="10468"/>
  <p:tag name="MMPROD_ANSWERLETTER" val="B) "/>
  <p:tag name="HTML_AUTOSHAPE_INFO" val="&lt;ThreeDShapeInfo&gt;&lt;uuid val=&quot;1002&quot;/&gt;&lt;isInvalidForFieldText val=&quot;0&quot;/&gt;&lt;hasMultipleQuizShape val=&quot;1&quot;/&gt;&lt;Image&gt;&lt;filename val=&quot;C:\Users\Kevin\AppData\Local\Temp\PR\data\asimages\{68C2823B-E41A-4CAE-BDFE-3739B8F4DAFA}_54.png&quot;/&gt;&lt;left val=&quot;65&quot;/&gt;&lt;top val=&quot;112&quot;/&gt;&lt;width val=&quot;57&quot;/&gt;&lt;height val=&quot;51&quot;/&gt;&lt;hasText val=&quot;1&quot;/&gt;&lt;/Image&gt;&lt;Image&gt;&lt;filename val=&quot;C:\Users\Kevin\AppData\Local\Temp\PR\data\asimages\{3476E0B9-F9E7-45CA-9951-88F71AB0CCD3}_54.png&quot;/&gt;&lt;left val=&quot;99&quot;/&gt;&lt;top val=&quot;112&quot;/&gt;&lt;width val=&quot;402&quot;/&gt;&lt;height val=&quot;51&quot;/&gt;&lt;hasText val=&quot;1&quot;/&gt;&lt;/Image&gt;&lt;/ThreeDShape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133"/>
  <p:tag name="MMPROD_TYPE" val="10018"/>
  <p:tag name="MMPROD_DATA" val="&lt;property id=&quot;10074&quot; value=&quot;0&quot;/&gt;&lt;property id=&quot;10193&quot; value=&quot;C&quot;/&gt;&lt;property id=&quot;10199&quot; value=&quot;0&quot;/&gt;&lt;object type=&quot;10049&quot; unique_id=&quot;10134&quot;&gt;&lt;property id=&quot;10020&quot; value=&quot;9&quot;/&gt;&lt;property id=&quot;10102&quot; value=&quot;0&quot;/&gt;&lt;property id=&quot;10191&quot; value=&quot;-1&quot;/&gt;&lt;/object&gt;"/>
  <p:tag name="MMPROD_COLLECTIONCONTAINERID" val="10126"/>
  <p:tag name="MMPROD_PARENTID" val="10468"/>
  <p:tag name="MMPROD_ANSWERLETTER" val="C) "/>
  <p:tag name="HTML_AUTOSHAPE_INFO" val="&lt;ThreeDShapeInfo&gt;&lt;uuid val=&quot;1003&quot;/&gt;&lt;isInvalidForFieldText val=&quot;0&quot;/&gt;&lt;hasMultipleQuizShape val=&quot;1&quot;/&gt;&lt;Image&gt;&lt;filename val=&quot;C:\Users\Kevin\AppData\Local\Temp\PR\data\asimages\{9A5EE3A3-9436-4488-A079-835CDE1A590D}_54.png&quot;/&gt;&lt;left val=&quot;65&quot;/&gt;&lt;top val=&quot;152&quot;/&gt;&lt;width val=&quot;56&quot;/&gt;&lt;height val=&quot;51&quot;/&gt;&lt;hasText val=&quot;1&quot;/&gt;&lt;/Image&gt;&lt;Image&gt;&lt;filename val=&quot;C:\Users\Kevin\AppData\Local\Temp\PR\data\asimages\{8064FDDB-781F-4FCF-A7B3-D9D983DF677D}_54.png&quot;/&gt;&lt;left val=&quot;98&quot;/&gt;&lt;top val=&quot;152&quot;/&gt;&lt;width val=&quot;403&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evin\AppData\Local\Temp\PR\data\asimages\{E688952A-0337-490F-BA17-69448A304C7E}_2.png&quot;/&gt;&lt;left val=&quot;18&quot;/&gt;&lt;top val=&quot;7&quot;/&gt;&lt;width val=&quot;665&quot;/&gt;&lt;height val=&quot;85&quot;/&gt;&lt;hasText val=&quot;1&quot;/&gt;&lt;/Image&gt;&lt;/ThreeDShapeInfo&gt;"/>
</p:tagLst>
</file>

<file path=ppt/tags/tag470.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135"/>
  <p:tag name="MMPROD_TYPE" val="10018"/>
  <p:tag name="MMPROD_DATA" val="&lt;property id=&quot;10074&quot; value=&quot;0&quot;/&gt;&lt;property id=&quot;10193&quot; value=&quot;D&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26"/>
  <p:tag name="MMPROD_PARENTID" val="10468"/>
  <p:tag name="MMPROD_ANSWERLETTER" val="D) "/>
  <p:tag name="HTML_AUTOSHAPE_INFO" val="&lt;ThreeDShapeInfo&gt;&lt;uuid val=&quot;1004&quot;/&gt;&lt;isInvalidForFieldText val=&quot;0&quot;/&gt;&lt;hasMultipleQuizShape val=&quot;1&quot;/&gt;&lt;Image&gt;&lt;filename val=&quot;C:\Users\Kevin\AppData\Local\Temp\PR\data\asimages\{FD6D84FD-5ACA-4C8B-A4BB-AF08E79335C5}_54.png&quot;/&gt;&lt;left val=&quot;65&quot;/&gt;&lt;top val=&quot;192&quot;/&gt;&lt;width val=&quot;58&quot;/&gt;&lt;height val=&quot;51&quot;/&gt;&lt;hasText val=&quot;1&quot;/&gt;&lt;/Image&gt;&lt;Image&gt;&lt;filename val=&quot;C:\Users\Kevin\AppData\Local\Temp\PR\data\asimages\{A1D88751-39DA-4FBA-AEC7-5C1CEDD560A7}_54.png&quot;/&gt;&lt;left val=&quot;100&quot;/&gt;&lt;top val=&quot;192&quot;/&gt;&lt;width val=&quot;401&quot;/&gt;&lt;height val=&quot;80&quot;/&gt;&lt;hasText val=&quot;1&quot;/&gt;&lt;/Image&gt;&lt;/ThreeDShapeInfo&gt;"/>
</p:tagLst>
</file>

<file path=ppt/tags/tag471.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Text&gt;&lt;![CDATA[The Joint Health and Safety Committee]]&gt;&lt;/Text&gt;&lt;FontSize&gt;&lt;![CDATA[24]]&gt;&lt;/FontSize&gt;&lt;Left&gt;&lt;![CDATA[115]]&gt;&lt;/Left&gt;&lt;Top&gt;&lt;![CDATA[199.8]]&gt;&lt;/Top&gt;&lt;/ChangeData&gt;"/>
  <p:tag name="MMPROD_ABSOLUTEPOSITIONID" val="1024"/>
  <p:tag name="PRESENTER_SHAPETEXTINFO" val="&lt;ShapeTextInfo&gt;&lt;TableIndex row=&quot;-1&quot; col=&quot;-1&quot;&gt;&lt;linesCount val=&quot;2&quot;/&gt;&lt;lineCharCount val=&quot;28&quot;/&gt;&lt;lineCharCount val=&quot;9&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74.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MMPROD_LASTVALUES" val="&lt;ChangeData&gt;&lt;Text&gt;&lt;![CDATA[The Health and Safety department]]&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32&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7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MMPROD_LASTVALUES" val="&lt;ChangeData&gt;&lt;Text&gt;&lt;![CDATA[The union]]&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9&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4&quot;/&gt;&lt;lineCharCount val=&quot;47&quot;/&gt;&lt;lineCharCount val=&quot;44&quot;/&gt;&lt;lineCharCount val=&quot;50&quot;/&gt;&lt;lineCharCount val=&quot;45&quot;/&gt;&lt;lineCharCount val=&quot;52&quot;/&gt;&lt;lineCharCount val=&quot;53&quot;/&gt;&lt;lineCharCount val=&quot;23&quot;/&gt;&lt;/TableIndex&gt;&lt;/ShapeTextInfo&gt;"/>
  <p:tag name="HTML_SHAPEINFO" val="&lt;ThreeDShapeInfo&gt;&lt;uuid val=&quot;&quot;/&gt;&lt;isInvalidForFieldText val=&quot;0&quot;/&gt;&lt;Image&gt;&lt;filename val=&quot;C:\Users\Kevin\AppData\Local\Temp\PR\data\asimages\{DFA28485-D15C-43E7-B2B4-50849BED9F81}_2.png&quot;/&gt;&lt;left val=&quot;29&quot;/&gt;&lt;top val=&quot;72&quot;/&gt;&lt;width val=&quot;664&quot;/&gt;&lt;height val=&quot;292&quot;/&gt;&lt;hasText val=&quot;1&quot;/&gt;&lt;/Image&gt;&lt;/ThreeDShapeInfo&gt;"/>
</p:tagLst>
</file>

<file path=ppt/tags/tag480.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MMPROD_LASTVALUES" val="&lt;ChangeData&gt;&lt;Text&gt;&lt;![CDATA[The employer]]&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MMPROD_LASTVALUES" val="&lt;ChangeData&gt;&lt;SlideID&gt;&lt;![CDATA[374]]&gt;&lt;/SlideID&gt;&lt;/ChangeData&gt;"/>
  <p:tag name="HTML_SHAPEINFO" val="&lt;SlideThumbPath val=&quot;Slide55.PNG&quot;/&gt;"/>
  <p:tag name="MMPROD_PASSDATA" val="&lt;object type=&quot;10050&quot; unique_id=&quot;10181&quot;&gt;&lt;property id=&quot;10020&quot; value=&quot;2&quot;/&gt;&lt;property id=&quot;10102&quot; value=&quot;1&quot;/&gt;&lt;property id=&quot;10191&quot; value=&quot;-1&quot;/&gt;&lt;/object&gt;"/>
  <p:tag name="MMPROD_FAILDATA" val="&lt;object type=&quot;10051&quot; unique_id=&quot;10182&quot;&gt;&lt;property id=&quot;10020&quot; value=&quot;2&quot;/&gt;&lt;property id=&quot;10102&quot; value=&quot;1&quot;/&gt;&lt;property id=&quot;10191&quot; value=&quot;-1&quot;/&gt;&lt;/object&gt;"/>
  <p:tag name="MMPROD_ID" val="10471"/>
  <p:tag name="MMPROD_TYPE" val="10008"/>
  <p:tag name="MMPROD_DATA" val="&lt;property id=&quot;10026&quot; value=&quot;1&quot;/&gt;&lt;property id=&quot;10027&quot; value=&quot;Interaction10179&quot;/&gt;&lt;property id=&quot;10028&quot; value=&quot;0&quot;/&gt;&lt;property id=&quot;10063&quot; value=&quot;2&quot;/&gt;&lt;property id=&quot;10070&quot; value=&quot;When reading a product label, what can be  used to figure out the nature and severity of the hazard?&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5,1872922001,F:\ESS Training Module Updates (2017-2018)\Modules\WHMIS+2015+-+Final_pptx\Media.ppcx"/>
  <p:tag name="MMPROD_ANSWERCOUNT" val="4"/>
</p:tagLst>
</file>

<file path=ppt/tags/tag488.xml><?xml version="1.0" encoding="utf-8"?>
<p:tagLst xmlns:a="http://schemas.openxmlformats.org/drawingml/2006/main" xmlns:r="http://schemas.openxmlformats.org/officeDocument/2006/relationships" xmlns:p="http://schemas.openxmlformats.org/presentationml/2006/main">
  <p:tag name="MMPROD_ID" val="10179"/>
  <p:tag name="MMPROD_ABSOLUTEPOSITIONID" val="100"/>
  <p:tag name="MMPROD_LASTVALUES" val="&lt;ChangeData&gt;&lt;Text&gt;&lt;![CDATA[When reading a product label, what can be  used to figure out the nature and severity of the hazard?]]&gt;&lt;/Text&gt;&lt;FontSize&gt;&lt;![CDATA[23]]&gt;&lt;/FontSize&gt;&lt;Left&gt;&lt;![CDATA[0]]&gt;&lt;/Left&gt;&lt;Top&gt;&lt;![CDATA[0]]&gt;&lt;/Top&gt;&lt;/ChangeData&gt;"/>
  <p:tag name="PRESENTER_SHAPETEXTINFO" val="&lt;ShapeTextInfo&gt;&lt;TableIndex row=&quot;-1&quot; col=&quot;-1&quot;&gt;&lt;linesCount val=&quot;2&quot;/&gt;&lt;lineCharCount val=&quot;66&quot;/&gt;&lt;lineCharCount val=&quot;34&quot;/&gt;&lt;/TableIndex&gt;&lt;/ShapeTextInfo&gt;"/>
  <p:tag name="HTML_SHAPEINFO" val="&lt;ThreeDShapeInfo&gt;&lt;uuid val=&quot;100&quot;/&gt;&lt;isInvalidForFieldText val=&quot;0&quot;/&gt;&lt;Image&gt;&lt;filename val=&quot;C:\Users\Kevin\AppData\Local\Temp\PR\data\asimages\{78687394-AEC7-421D-A13A-0910FA313025}_55.png&quot;/&gt;&lt;left val=&quot;21&quot;/&gt;&lt;top val=&quot;9&quot;/&gt;&lt;width val=&quot;676&quot;/&gt;&lt;height val=&quot;77&quot;/&gt;&lt;hasText val=&quot;1&quot;/&gt;&lt;/Image&gt;&lt;/ThreeDShapeInfo&gt;"/>
</p:tagLst>
</file>

<file path=ppt/tags/tag48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23688BDE-96D7-45C4-B0EF-9E758D17A9CF}&quot;/&gt;&lt;isInvalidForFieldText val=&quot;0&quot;/&gt;&lt;Image&gt;&lt;filename val=&quot;C:\Users\Kevin\AppData\Local\Temp\PR\data\asimages\{23688BDE-96D7-45C4-B0EF-9E758D17A9CF}_55.png&quot;/&gt;&lt;left val=&quot;66&quot;/&gt;&lt;top val=&quot;256&quot;/&gt;&lt;width val=&quot;271&quot;/&gt;&lt;height val=&quot;7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3.mp3"/>
  <p:tag name="HTML_SHAPEINFO" val="&lt;SlideThumbPath val=&quot;Slide3.PNG&quot;/&gt;"/>
  <p:tag name="PPSNARRATION" val="3,1872922001,F:\ESS Training Module Updates (2017-2018)\Modules\WHMIS+2015+-+Final_pptx\Media.ppcx"/>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E03D142D-C870-49B1-B804-3FE97A8B0B7C}&quot;/&gt;&lt;isInvalidForFieldText val=&quot;0&quot;/&gt;&lt;Image&gt;&lt;filename val=&quot;C:\Users\Kevin\AppData\Local\Temp\PR\data\asimages\{E03D142D-C870-49B1-B804-3FE97A8B0B7C}_55.png&quot;/&gt;&lt;left val=&quot;390&quot;/&gt;&lt;top val=&quot;256&quot;/&gt;&lt;width val=&quot;271&quot;/&gt;&lt;height val=&quot;70&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B454BAC-68F7-4595-8E4D-988004889BCB}&quot;/&gt;&lt;isInvalidForFieldText val=&quot;0&quot;/&gt;&lt;Image&gt;&lt;filename val=&quot;C:\Users\Kevin\AppData\Local\Temp\PR\data\asimages\{7B454BAC-68F7-4595-8E4D-988004889BCB}_55.png&quot;/&gt;&lt;left val=&quot;195&quot;/&gt;&lt;top val=&quot;312&quot;/&gt;&lt;width val=&quot;271&quot;/&gt;&lt;height val=&quot;55&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6A7D12F-2625-4E33-A609-1C10F22508FE}&quot;/&gt;&lt;isInvalidForFieldText val=&quot;0&quot;/&gt;&lt;Image&gt;&lt;filename val=&quot;C:\Users\Kevin\AppData\Local\Temp\PR\data\asimages\{C6A7D12F-2625-4E33-A609-1C10F22508FE}_55.png&quot;/&gt;&lt;left val=&quot;185&quot;/&gt;&lt;top val=&quot;285&quot;/&gt;&lt;width val=&quot;540&quot;/&gt;&lt;height val=&quot;60&quot;/&gt;&lt;hasText val=&quot;1&quot;/&gt;&lt;/Image&gt;&lt;/ThreeDShape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BB41379-A103-4CA6-91C3-52C6E0728E3B}&quot;/&gt;&lt;isInvalidForFieldText val=&quot;0&quot;/&gt;&lt;Image&gt;&lt;filename val=&quot;C:\Users\Kevin\AppData\Local\Temp\PR\data\asimages\{FBB41379-A103-4CA6-91C3-52C6E0728E3B}_55.png&quot;/&gt;&lt;left val=&quot;185&quot;/&gt;&lt;top val=&quot;328&quot;/&gt;&lt;width val=&quot;540&quot;/&gt;&lt;height val=&quot;60&quot;/&gt;&lt;hasText val=&quot;1&quot;/&gt;&lt;/Image&gt;&lt;/ThreeDShapeInfo&gt;"/>
</p:tagLst>
</file>

<file path=ppt/tags/tag49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125B343-BA7A-4DEC-BE47-C69392153B41}&quot;/&gt;&lt;isInvalidForFieldText val=&quot;0&quot;/&gt;&lt;Image&gt;&lt;filename val=&quot;C:\Users\Kevin\AppData\Local\Temp\PR\data\asimages\{0125B343-BA7A-4DEC-BE47-C69392153B41}_55.png&quot;/&gt;&lt;left val=&quot;190&quot;/&gt;&lt;top val=&quot;307&quot;/&gt;&lt;width val=&quot;286&quot;/&gt;&lt;height val=&quot;70&quot;/&gt;&lt;hasText val=&quot;1&quot;/&gt;&lt;/Image&gt;&lt;/ThreeDShapeInfo&gt;"/>
</p:tagLst>
</file>

<file path=ppt/tags/tag49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548E2EB1-55EB-4094-9AE5-745657AF7CA2}&quot;/&gt;&lt;isInvalidForFieldText val=&quot;0&quot;/&gt;&lt;Image&gt;&lt;filename val=&quot;C:\Users\Kevin\AppData\Local\Temp\PR\data\asimages\{548E2EB1-55EB-4094-9AE5-745657AF7CA2}_55.png&quot;/&gt;&lt;left val=&quot;209&quot;/&gt;&lt;top val=&quot;333&quot;/&gt;&lt;width val=&quot;272&quot;/&gt;&lt;height val=&quot;70&quot;/&gt;&lt;hasText val=&quot;1&quot;/&gt;&lt;/Image&gt;&lt;/ThreeDShape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C388A0F8-DA00-4726-A5E5-1190A613C674}_55.png&quot;/&gt;&lt;left val=&quot;496&quot;/&gt;&lt;top val=&quot;338&quot;/&gt;&lt;width val=&quot;91&quot;/&gt;&lt;height val=&quot;30&quot;/&gt;&lt;hasText val=&quot;1&quot;/&gt;&lt;/Image&gt;&lt;/ThreeDShapeInfo&gt;"/>
</p:tagLst>
</file>

<file path=ppt/tags/tag49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F9F7D89F-3C51-4419-9BFE-BCFA0169BF8E}_55.png&quot;/&gt;&lt;left val=&quot;593&quot;/&gt;&lt;top val=&quot;338&quot;/&gt;&lt;width val=&quot;91&quot;/&gt;&lt;height val=&quot;30&quot;/&gt;&lt;hasText val=&quot;1&quot;/&gt;&lt;/Image&gt;&lt;/ThreeDShapeInfo&gt;"/>
</p:tagLst>
</file>

<file path=ppt/tags/tag49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A54E8034-77FF-4FF1-A22E-A522DEC8291C}&quot;/&gt;&lt;isInvalidForFieldText val=&quot;0&quot;/&gt;&lt;Image&gt;&lt;filename val=&quot;C:\Users\Kevin\AppData\Local\Temp\PR\data\asimages\{A54E8034-77FF-4FF1-A22E-A522DEC8291C}_55.png&quot;/&gt;&lt;left val=&quot;202&quot;/&gt;&lt;top val=&quot;324&quot;/&gt;&lt;width val=&quot;271&quot;/&gt;&lt;height val=&quot;55&quot;/&gt;&lt;hasText val=&quot;1&quot;/&gt;&lt;/Image&gt;&lt;/ThreeDShape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183"/>
  <p:tag name="MMPROD_TYPE" val="10018"/>
  <p:tag name="MMPROD_DATA" val="&lt;property id=&quot;10074&quot; value=&quot;0&quot;/&gt;&lt;property id=&quot;10193&quot; value=&quot;A&quot;/&gt;&lt;property id=&quot;10199&quot; value=&quot;0&quot;/&gt;&lt;object type=&quot;10049&quot; unique_id=&quot;10184&quot;&gt;&lt;property id=&quot;10020&quot; value=&quot;9&quot;/&gt;&lt;property id=&quot;10102&quot; value=&quot;0&quot;/&gt;&lt;property id=&quot;10191&quot; value=&quot;-1&quot;/&gt;&lt;/object&gt;"/>
  <p:tag name="MMPROD_COLLECTIONCONTAINERID" val="10180"/>
  <p:tag name="MMPROD_PARENTID" val="10471"/>
  <p:tag name="MMPROD_ANSWERLETTER" val="A) "/>
  <p:tag name="HTML_AUTOSHAPE_INFO" val="&lt;ThreeDShapeInfo&gt;&lt;uuid val=&quot;1001&quot;/&gt;&lt;isInvalidForFieldText val=&quot;0&quot;/&gt;&lt;hasMultipleQuizShape val=&quot;1&quot;/&gt;&lt;Image&gt;&lt;filename val=&quot;C:\Users\Kevin\AppData\Local\Temp\PR\data\asimages\{6649D7E3-03BD-4D17-BF6E-650577194BEA}_55.png&quot;/&gt;&lt;left val=&quot;65&quot;/&gt;&lt;top val=&quot;72&quot;/&gt;&lt;width val=&quot;57&quot;/&gt;&lt;height val=&quot;51&quot;/&gt;&lt;hasText val=&quot;1&quot;/&gt;&lt;/Image&gt;&lt;Image&gt;&lt;filename val=&quot;C:\Users\Kevin\AppData\Local\Temp\PR\data\asimages\{14647500-C095-4D10-A6E4-F6343EC03407}_55.png&quot;/&gt;&lt;left val=&quot;99&quot;/&gt;&lt;top val=&quot;72&quot;/&gt;&lt;width val=&quot;402&quot;/&gt;&lt;height val=&quot;5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evin\AppData\Local\Temp\PR\data\asimages\{144F1A05-FC3B-4F06-B43F-03C304BCE2CE}_3.png&quot;/&gt;&lt;left val=&quot;18&quot;/&gt;&lt;top val=&quot;7&quot;/&gt;&lt;width val=&quot;665&quot;/&gt;&lt;height val=&quot;85&quot;/&gt;&lt;hasText val=&quot;1&quot;/&gt;&lt;/Image&gt;&lt;/ThreeDShapeInfo&gt;"/>
</p:tagLst>
</file>

<file path=ppt/tags/tag50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185"/>
  <p:tag name="MMPROD_TYPE" val="10018"/>
  <p:tag name="MMPROD_DATA" val="&lt;property id=&quot;10074&quot; value=&quot;0&quot;/&gt;&lt;property id=&quot;10193&quot; value=&quot;B&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0"/>
  <p:tag name="MMPROD_PARENTID" val="10471"/>
  <p:tag name="MMPROD_ANSWERLETTER" val="B) "/>
  <p:tag name="HTML_AUTOSHAPE_INFO" val="&lt;ThreeDShapeInfo&gt;&lt;uuid val=&quot;1002&quot;/&gt;&lt;isInvalidForFieldText val=&quot;0&quot;/&gt;&lt;hasMultipleQuizShape val=&quot;1&quot;/&gt;&lt;Image&gt;&lt;filename val=&quot;C:\Users\Kevin\AppData\Local\Temp\PR\data\asimages\{48C8D363-2F66-423B-A73A-8A4694238577}_55.png&quot;/&gt;&lt;left val=&quot;65&quot;/&gt;&lt;top val=&quot;112&quot;/&gt;&lt;width val=&quot;57&quot;/&gt;&lt;height val=&quot;51&quot;/&gt;&lt;hasText val=&quot;1&quot;/&gt;&lt;/Image&gt;&lt;Image&gt;&lt;filename val=&quot;C:\Users\Kevin\AppData\Local\Temp\PR\data\asimages\{2B2F7213-8B4B-41A4-A773-B5ADCF735BAA}_55.png&quot;/&gt;&lt;left val=&quot;99&quot;/&gt;&lt;top val=&quot;112&quot;/&gt;&lt;width val=&quot;402&quot;/&gt;&lt;height val=&quot;51&quot;/&gt;&lt;hasText val=&quot;1&quot;/&gt;&lt;/Image&gt;&lt;/ThreeDShape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187"/>
  <p:tag name="MMPROD_TYPE" val="10018"/>
  <p:tag name="MMPROD_DATA" val="&lt;property id=&quot;10074&quot; value=&quot;0&quot;/&gt;&lt;property id=&quot;10193&quot; value=&quot;C&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0"/>
  <p:tag name="MMPROD_PARENTID" val="10471"/>
  <p:tag name="MMPROD_ANSWERLETTER" val="C) "/>
  <p:tag name="HTML_AUTOSHAPE_INFO" val="&lt;ThreeDShapeInfo&gt;&lt;uuid val=&quot;1003&quot;/&gt;&lt;isInvalidForFieldText val=&quot;0&quot;/&gt;&lt;hasMultipleQuizShape val=&quot;1&quot;/&gt;&lt;Image&gt;&lt;filename val=&quot;C:\Users\Kevin\AppData\Local\Temp\PR\data\asimages\{FDF640C1-CE5D-4402-8509-5DC8D3EEF5D0}_55.png&quot;/&gt;&lt;left val=&quot;65&quot;/&gt;&lt;top val=&quot;152&quot;/&gt;&lt;width val=&quot;56&quot;/&gt;&lt;height val=&quot;51&quot;/&gt;&lt;hasText val=&quot;1&quot;/&gt;&lt;/Image&gt;&lt;Image&gt;&lt;filename val=&quot;C:\Users\Kevin\AppData\Local\Temp\PR\data\asimages\{47733B47-214F-4A31-B547-AB7801079F08}_55.png&quot;/&gt;&lt;left val=&quot;98&quot;/&gt;&lt;top val=&quot;152&quot;/&gt;&lt;width val=&quot;403&quot;/&gt;&lt;height val=&quot;80&quot;/&gt;&lt;hasText val=&quot;1&quot;/&gt;&lt;/Image&gt;&lt;/ThreeDShapeInfo&gt;"/>
</p:tagLst>
</file>

<file path=ppt/tags/tag50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28.6]]&gt;&lt;/Top&gt;&lt;/ChangeData&gt;"/>
  <p:tag name="MMPROD_ID" val="10189"/>
  <p:tag name="MMPROD_TYPE" val="10018"/>
  <p:tag name="MMPROD_DATA" val="&lt;property id=&quot;10074&quot; value=&quot;1&quot;/&gt;&lt;property id=&quot;10193&quot; value=&quot;D&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0"/>
  <p:tag name="MMPROD_PARENTID" val="10471"/>
  <p:tag name="MMPROD_ANSWERLETTER" val="D) "/>
  <p:tag name="HTML_AUTOSHAPE_INFO" val="&lt;ThreeDShapeInfo&gt;&lt;uuid val=&quot;1004&quot;/&gt;&lt;isInvalidForFieldText val=&quot;0&quot;/&gt;&lt;hasMultipleQuizShape val=&quot;1&quot;/&gt;&lt;Image&gt;&lt;filename val=&quot;C:\Users\Kevin\AppData\Local\Temp\PR\data\asimages\{651EAD4D-6A99-4599-B829-DDBB8BC90466}_55.png&quot;/&gt;&lt;left val=&quot;65&quot;/&gt;&lt;top val=&quot;220&quot;/&gt;&lt;width val=&quot;58&quot;/&gt;&lt;height val=&quot;51&quot;/&gt;&lt;hasText val=&quot;1&quot;/&gt;&lt;/Image&gt;&lt;Image&gt;&lt;filename val=&quot;C:\Users\Kevin\AppData\Local\Temp\PR\data\asimages\{FF58BF23-CEDD-4F2C-BECD-1058EB28D478}_55.png&quot;/&gt;&lt;left val=&quot;100&quot;/&gt;&lt;top val=&quot;220&quot;/&gt;&lt;width val=&quot;401&quot;/&gt;&lt;height val=&quot;51&quot;/&gt;&lt;hasText val=&quot;1&quot;/&gt;&lt;/Image&gt;&lt;/ThreeDShapeInfo&gt;"/>
</p:tagLst>
</file>

<file path=ppt/tags/tag50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228.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Text&gt;&lt;![CDATA[All the above]]&gt;&lt;/Text&gt;&lt;FontSize&gt;&lt;![CDATA[24]]&gt;&lt;/FontSize&gt;&lt;Left&gt;&lt;![CDATA[115]]&gt;&lt;/Left&gt;&lt;Top&gt;&lt;![CDATA[228.6]]&gt;&lt;/Top&gt;&lt;/ChangeData&gt;"/>
  <p:tag name="MMPROD_ABSOLUTEPOSITIONID" val="1024"/>
  <p:tag name="PRESENTER_SHAPETEXTINFO" val="&lt;ShapeTextInfo&gt;&lt;TableIndex row=&quot;-1&quot; col=&quot;-1&quot;&gt;&lt;linesCount val=&quot;1&quot;/&gt;&lt;lineCharCount val=&quot;13&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0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MMPROD_LASTVALUES" val="&lt;ChangeData&gt;&lt;Text&gt;&lt;![CDATA[Check what signal word is present (Danger or Warning)]]&gt;&lt;/Text&gt;&lt;FontSize&gt;&lt;![CDATA[24]]&gt;&lt;/FontSize&gt;&lt;Left&gt;&lt;![CDATA[113]]&gt;&lt;/Left&gt;&lt;Top&gt;&lt;![CDATA[159.9]]&gt;&lt;/Top&gt;&lt;/ChangeData&gt;"/>
  <p:tag name="MMPROD_ABSOLUTEPOSITIONID" val="1023"/>
  <p:tag name="PRESENTER_SHAPETEXTINFO" val="&lt;ShapeTextInfo&gt;&lt;TableIndex row=&quot;-1&quot; col=&quot;-1&quot;&gt;&lt;linesCount val=&quot;2&quot;/&gt;&lt;lineCharCount val=&quot;34&quot;/&gt;&lt;lineCharCount val=&quot;19&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0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43&quot;/&gt;&lt;lineCharCount val=&quot;32&quot;/&gt;&lt;lineCharCount val=&quot;35&quot;/&gt;&lt;/TableIndex&gt;&lt;/ShapeTextInfo&gt;"/>
  <p:tag name="HTML_SHAPEINFO" val="&lt;ThreeDShapeInfo&gt;&lt;uuid val=&quot;&quot;/&gt;&lt;isInvalidForFieldText val=&quot;0&quot;/&gt;&lt;Image&gt;&lt;filename val=&quot;C:\Users\Kevin\AppData\Local\Temp\PR\data\asimages\{D787CB12-0797-4B9F-B020-79B838B74499}_3.png&quot;/&gt;&lt;left val=&quot;28&quot;/&gt;&lt;top val=&quot;72&quot;/&gt;&lt;width val=&quot;656&quot;/&gt;&lt;height val=&quot;292&quot;/&gt;&lt;hasText val=&quot;1&quot;/&gt;&lt;/Image&gt;&lt;/ThreeDShapeInfo&gt;"/>
</p:tagLst>
</file>

<file path=ppt/tags/tag510.xml><?xml version="1.0" encoding="utf-8"?>
<p:tagLst xmlns:a="http://schemas.openxmlformats.org/drawingml/2006/main" xmlns:r="http://schemas.openxmlformats.org/officeDocument/2006/relationships" xmlns:p="http://schemas.openxmlformats.org/presentationml/2006/main">
  <p:tag name="MMPROD_LASTVALUES" val="&lt;ChangeData&gt;&lt;Text&gt;&lt;![CDATA[Understand the pictogram]]&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1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MMPROD_LASTVALUES" val="&lt;ChangeData&gt;&lt;Text&gt;&lt;![CDATA[Read the hazard statements]]&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26&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519.xml><?xml version="1.0" encoding="utf-8"?>
<p:tagLst xmlns:a="http://schemas.openxmlformats.org/drawingml/2006/main" xmlns:r="http://schemas.openxmlformats.org/officeDocument/2006/relationships" xmlns:p="http://schemas.openxmlformats.org/presentationml/2006/main">
  <p:tag name="MMPROD_LASTVALUES" val="&lt;ChangeData&gt;&lt;SlideID&gt;&lt;![CDATA[375]]&gt;&lt;/SlideID&gt;&lt;/ChangeData&gt;"/>
  <p:tag name="HTML_SHAPEINFO" val="&lt;SlideThumbPath val=&quot;Slide56.PNG&quot;/&gt;"/>
  <p:tag name="MMPROD_PASSDATA" val="&lt;object type=&quot;10050&quot; unique_id=&quot;10197&quot;&gt;&lt;property id=&quot;10020&quot; value=&quot;2&quot;/&gt;&lt;property id=&quot;10102&quot; value=&quot;1&quot;/&gt;&lt;property id=&quot;10191&quot; value=&quot;-1&quot;/&gt;&lt;/object&gt;"/>
  <p:tag name="MMPROD_FAILDATA" val="&lt;object type=&quot;10051&quot; unique_id=&quot;10198&quot;&gt;&lt;property id=&quot;10020&quot; value=&quot;2&quot;/&gt;&lt;property id=&quot;10102&quot; value=&quot;1&quot;/&gt;&lt;property id=&quot;10191&quot; value=&quot;-1&quot;/&gt;&lt;/object&gt;"/>
  <p:tag name="MMPROD_ID" val="10472"/>
  <p:tag name="MMPROD_TYPE" val="10008"/>
  <p:tag name="MMPROD_DATA" val="&lt;property id=&quot;10026&quot; value=&quot;1&quot;/&gt;&lt;property id=&quot;10027&quot; value=&quot;Interaction10195&quot;/&gt;&lt;property id=&quot;10028&quot; value=&quot;0&quot;/&gt;&lt;property id=&quot;10063&quot; value=&quot;2&quot;/&gt;&lt;property id=&quot;10070&quot; value=&quot;The signal word:&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6,1872922001,F:\ESS Training Module Updates (2017-2018)\Modules\WHMIS+2015+-+Final_pptx\Media.ppcx"/>
  <p:tag name="MMPROD_ANSWERCOUNT" val="4"/>
</p:tagLst>
</file>

<file path=ppt/tags/tag52.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4.mp3"/>
  <p:tag name="HTML_SHAPEINFO" val="&lt;SlideThumbPath val=&quot;Slide4.PNG&quot;/&gt;"/>
  <p:tag name="PPSNARRATION" val="4,1872922001,F:\ESS Training Module Updates (2017-2018)\Modules\WHMIS+2015+-+Final_pptx\Media.ppcx"/>
</p:tagLst>
</file>

<file path=ppt/tags/tag520.xml><?xml version="1.0" encoding="utf-8"?>
<p:tagLst xmlns:a="http://schemas.openxmlformats.org/drawingml/2006/main" xmlns:r="http://schemas.openxmlformats.org/officeDocument/2006/relationships" xmlns:p="http://schemas.openxmlformats.org/presentationml/2006/main">
  <p:tag name="MMPROD_ID" val="10195"/>
  <p:tag name="MMPROD_ABSOLUTEPOSITIONID" val="100"/>
  <p:tag name="MMPROD_LASTVALUES" val="&lt;ChangeData&gt;&lt;Text&gt;&lt;![CDATA[The signal word:]]&gt;&lt;/Text&gt;&lt;FontSize&gt;&lt;![CDATA[40]]&gt;&lt;/FontSize&gt;&lt;Left&gt;&lt;![CDATA[0]]&gt;&lt;/Left&gt;&lt;Top&gt;&lt;![CDATA[0]]&gt;&lt;/Top&gt;&lt;/ChangeData&gt;"/>
  <p:tag name="PRESENTER_SHAPETEXTINFO" val="&lt;ShapeTextInfo&gt;&lt;TableIndex row=&quot;-1&quot; col=&quot;-1&quot;&gt;&lt;linesCount val=&quot;1&quot;/&gt;&lt;lineCharCount val=&quot;16&quot;/&gt;&lt;/TableIndex&gt;&lt;/ShapeTextInfo&gt;"/>
  <p:tag name="HTML_SHAPEINFO" val="&lt;ThreeDShapeInfo&gt;&lt;uuid val=&quot;100&quot;/&gt;&lt;isInvalidForFieldText val=&quot;0&quot;/&gt;&lt;Image&gt;&lt;filename val=&quot;C:\Users\Kevin\AppData\Local\Temp\PR\data\asimages\{B1017454-E977-4CD9-A64E-8DDEE8D0C6B1}_56.png&quot;/&gt;&lt;left val=&quot;11&quot;/&gt;&lt;top val=&quot;11&quot;/&gt;&lt;width val=&quot;672&quot;/&gt;&lt;height val=&quot;84&quot;/&gt;&lt;hasText val=&quot;1&quot;/&gt;&lt;/Image&gt;&lt;/ThreeDShapeInfo&gt;"/>
</p:tagLst>
</file>

<file path=ppt/tags/tag52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26341255-4F3B-490D-87B3-F36F2514644D}&quot;/&gt;&lt;isInvalidForFieldText val=&quot;0&quot;/&gt;&lt;Image&gt;&lt;filename val=&quot;C:\Users\Kevin\AppData\Local\Temp\PR\data\asimages\{26341255-4F3B-490D-87B3-F36F2514644D}_56.png&quot;/&gt;&lt;left val=&quot;66&quot;/&gt;&lt;top val=&quot;256&quot;/&gt;&lt;width val=&quot;271&quot;/&gt;&lt;height val=&quot;70&quot;/&gt;&lt;hasText val=&quot;1&quot;/&gt;&lt;/Image&gt;&lt;/ThreeDShape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A99E020A-74AE-4923-8D5A-B021E9056AA6}&quot;/&gt;&lt;isInvalidForFieldText val=&quot;0&quot;/&gt;&lt;Image&gt;&lt;filename val=&quot;C:\Users\Kevin\AppData\Local\Temp\PR\data\asimages\{A99E020A-74AE-4923-8D5A-B021E9056AA6}_56.png&quot;/&gt;&lt;left val=&quot;390&quot;/&gt;&lt;top val=&quot;256&quot;/&gt;&lt;width val=&quot;271&quot;/&gt;&lt;height val=&quot;70&quot;/&gt;&lt;hasText val=&quot;1&quot;/&gt;&lt;/Image&gt;&lt;/ThreeDShapeInfo&gt;"/>
</p:tagLst>
</file>

<file path=ppt/tags/tag52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0B2F3E8-27E6-4484-B0BA-BF33069F0D4E}&quot;/&gt;&lt;isInvalidForFieldText val=&quot;0&quot;/&gt;&lt;Image&gt;&lt;filename val=&quot;C:\Users\Kevin\AppData\Local\Temp\PR\data\asimages\{10B2F3E8-27E6-4484-B0BA-BF33069F0D4E}_56.png&quot;/&gt;&lt;left val=&quot;195&quot;/&gt;&lt;top val=&quot;312&quot;/&gt;&lt;width val=&quot;271&quot;/&gt;&lt;height val=&quot;55&quot;/&gt;&lt;hasText val=&quot;1&quot;/&gt;&lt;/Image&gt;&lt;/ThreeDShapeInfo&gt;"/>
</p:tagLst>
</file>

<file path=ppt/tags/tag52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005645D-4857-4198-AE3B-B5DFCD21C29B}&quot;/&gt;&lt;isInvalidForFieldText val=&quot;0&quot;/&gt;&lt;Image&gt;&lt;filename val=&quot;C:\Users\Kevin\AppData\Local\Temp\PR\data\asimages\{8005645D-4857-4198-AE3B-B5DFCD21C29B}_56.png&quot;/&gt;&lt;left val=&quot;185&quot;/&gt;&lt;top val=&quot;285&quot;/&gt;&lt;width val=&quot;540&quot;/&gt;&lt;height val=&quot;60&quot;/&gt;&lt;hasText val=&quot;1&quot;/&gt;&lt;/Image&gt;&lt;/ThreeDShape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8ECD1E0-23CA-4016-BE01-8BE35F9D620B}&quot;/&gt;&lt;isInvalidForFieldText val=&quot;0&quot;/&gt;&lt;Image&gt;&lt;filename val=&quot;C:\Users\Kevin\AppData\Local\Temp\PR\data\asimages\{B8ECD1E0-23CA-4016-BE01-8BE35F9D620B}_56.png&quot;/&gt;&lt;left val=&quot;185&quot;/&gt;&lt;top val=&quot;328&quot;/&gt;&lt;width val=&quot;540&quot;/&gt;&lt;height val=&quot;60&quot;/&gt;&lt;hasText val=&quot;1&quot;/&gt;&lt;/Image&gt;&lt;/ThreeDShapeInfo&gt;"/>
</p:tagLst>
</file>

<file path=ppt/tags/tag52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F06A9AE-5401-4AE8-BEA3-2450060FC290}&quot;/&gt;&lt;isInvalidForFieldText val=&quot;0&quot;/&gt;&lt;Image&gt;&lt;filename val=&quot;C:\Users\Kevin\AppData\Local\Temp\PR\data\asimages\{0F06A9AE-5401-4AE8-BEA3-2450060FC290}_56.png&quot;/&gt;&lt;left val=&quot;190&quot;/&gt;&lt;top val=&quot;307&quot;/&gt;&lt;width val=&quot;286&quot;/&gt;&lt;height val=&quot;70&quot;/&gt;&lt;hasText val=&quot;1&quot;/&gt;&lt;/Image&gt;&lt;/ThreeDShape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DE1B2135-839F-4E85-AE66-EBB816E6A31C}&quot;/&gt;&lt;isInvalidForFieldText val=&quot;0&quot;/&gt;&lt;Image&gt;&lt;filename val=&quot;C:\Users\Kevin\AppData\Local\Temp\PR\data\asimages\{DE1B2135-839F-4E85-AE66-EBB816E6A31C}_56.png&quot;/&gt;&lt;left val=&quot;209&quot;/&gt;&lt;top val=&quot;333&quot;/&gt;&lt;width val=&quot;272&quot;/&gt;&lt;height val=&quot;70&quot;/&gt;&lt;hasText val=&quot;1&quot;/&gt;&lt;/Image&gt;&lt;/ThreeDShape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55D726E3-D31B-4787-99D8-C289F0C27038}_56.png&quot;/&gt;&lt;left val=&quot;496&quot;/&gt;&lt;top val=&quot;338&quot;/&gt;&lt;width val=&quot;91&quot;/&gt;&lt;height val=&quot;30&quot;/&gt;&lt;hasText val=&quot;1&quot;/&gt;&lt;/Image&gt;&lt;/ThreeDShapeInfo&gt;"/>
</p:tagLst>
</file>

<file path=ppt/tags/tag52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1225E528-F72D-417B-B7ED-A75DD7902EAA}_56.png&quot;/&gt;&lt;left val=&quot;593&quot;/&gt;&lt;top val=&quot;338&quot;/&gt;&lt;width val=&quot;91&quot;/&gt;&lt;height val=&quot;3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7&quot;/&gt;&lt;lineCharCount val=&quot;37&quot;/&gt;&lt;lineCharCount val=&quot;38&quot;/&gt;&lt;lineCharCount val=&quot;37&quot;/&gt;&lt;lineCharCount val=&quot;1&quot;/&gt;&lt;lineCharCount val=&quot;37&quot;/&gt;&lt;lineCharCount val=&quot;35&quot;/&gt;&lt;lineCharCount val=&quot;41&quot;/&gt;&lt;lineCharCount val=&quot;32&quot;/&gt;&lt;lineCharCount val=&quot;23&quot;/&gt;&lt;/TableIndex&gt;&lt;/ShapeTextInfo&gt;"/>
  <p:tag name="HTML_SHAPEINFO" val="&lt;ThreeDShapeInfo&gt;&lt;uuid val=&quot;&quot;/&gt;&lt;isInvalidForFieldText val=&quot;0&quot;/&gt;&lt;Image&gt;&lt;filename val=&quot;C:\Users\Kevin\AppData\Local\Temp\PR\data\asimages\{E4A98DD9-683B-4365-95BA-483C57B31FA8}_4.png&quot;/&gt;&lt;left val=&quot;337&quot;/&gt;&lt;top val=&quot;69&quot;/&gt;&lt;width val=&quot;368&quot;/&gt;&lt;height val=&quot;255&quot;/&gt;&lt;hasText val=&quot;1&quot;/&gt;&lt;/Image&gt;&lt;/ThreeDShapeInfo&gt;"/>
</p:tagLst>
</file>

<file path=ppt/tags/tag53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FF93D466-B91F-4FE4-B3FF-111A323C2855}&quot;/&gt;&lt;isInvalidForFieldText val=&quot;0&quot;/&gt;&lt;Image&gt;&lt;filename val=&quot;C:\Users\Kevin\AppData\Local\Temp\PR\data\asimages\{FF93D466-B91F-4FE4-B3FF-111A323C2855}_56.png&quot;/&gt;&lt;left val=&quot;202&quot;/&gt;&lt;top val=&quot;324&quot;/&gt;&lt;width val=&quot;271&quot;/&gt;&lt;height val=&quot;55&quot;/&gt;&lt;hasText val=&quot;1&quot;/&gt;&lt;/Image&gt;&lt;/ThreeDShape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199"/>
  <p:tag name="MMPROD_TYPE" val="10018"/>
  <p:tag name="MMPROD_DATA" val="&lt;property id=&quot;10074&quot; value=&quot;0&quot;/&gt;&lt;property id=&quot;10193&quot; value=&quot;A&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6"/>
  <p:tag name="MMPROD_PARENTID" val="10472"/>
  <p:tag name="MMPROD_ANSWERLETTER" val="A) "/>
  <p:tag name="HTML_AUTOSHAPE_INFO" val="&lt;ThreeDShapeInfo&gt;&lt;uuid val=&quot;1001&quot;/&gt;&lt;isInvalidForFieldText val=&quot;0&quot;/&gt;&lt;hasMultipleQuizShape val=&quot;1&quot;/&gt;&lt;Image&gt;&lt;filename val=&quot;C:\Users\Kevin\AppData\Local\Temp\PR\data\asimages\{0F0C998B-6790-41D2-B74E-8B45D5F2DD82}_56.png&quot;/&gt;&lt;left val=&quot;65&quot;/&gt;&lt;top val=&quot;72&quot;/&gt;&lt;width val=&quot;57&quot;/&gt;&lt;height val=&quot;51&quot;/&gt;&lt;hasText val=&quot;1&quot;/&gt;&lt;/Image&gt;&lt;Image&gt;&lt;filename val=&quot;C:\Users\Kevin\AppData\Local\Temp\PR\data\asimages\{A92F20ED-F8C5-425A-B41C-7B6B65764764}_56.png&quot;/&gt;&lt;left val=&quot;99&quot;/&gt;&lt;top val=&quot;72&quot;/&gt;&lt;width val=&quot;402&quot;/&gt;&lt;height val=&quot;51&quot;/&gt;&lt;hasText val=&quot;1&quot;/&gt;&lt;/Image&gt;&lt;/ThreeDShapeInfo&gt;"/>
</p:tagLst>
</file>

<file path=ppt/tags/tag53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201"/>
  <p:tag name="MMPROD_TYPE" val="10018"/>
  <p:tag name="MMPROD_DATA" val="&lt;property id=&quot;10074&quot; value=&quot;0&quot;/&gt;&lt;property id=&quot;10193&quot; value=&quot;B&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6"/>
  <p:tag name="MMPROD_PARENTID" val="10472"/>
  <p:tag name="MMPROD_ANSWERLETTER" val="B) "/>
  <p:tag name="HTML_AUTOSHAPE_INFO" val="&lt;ThreeDShapeInfo&gt;&lt;uuid val=&quot;1002&quot;/&gt;&lt;isInvalidForFieldText val=&quot;0&quot;/&gt;&lt;hasMultipleQuizShape val=&quot;1&quot;/&gt;&lt;Image&gt;&lt;filename val=&quot;C:\Users\Kevin\AppData\Local\Temp\PR\data\asimages\{3418B47A-DC94-4286-8B6B-1D1CAB499336}_56.png&quot;/&gt;&lt;left val=&quot;65&quot;/&gt;&lt;top val=&quot;112&quot;/&gt;&lt;width val=&quot;57&quot;/&gt;&lt;height val=&quot;51&quot;/&gt;&lt;hasText val=&quot;1&quot;/&gt;&lt;/Image&gt;&lt;Image&gt;&lt;filename val=&quot;C:\Users\Kevin\AppData\Local\Temp\PR\data\asimages\{7848A497-C7DC-454B-9115-4A23AC12C2C1}_56.png&quot;/&gt;&lt;left val=&quot;99&quot;/&gt;&lt;top val=&quot;112&quot;/&gt;&lt;width val=&quot;402&quot;/&gt;&lt;height val=&quot;80&quot;/&gt;&lt;hasText val=&quot;1&quot;/&gt;&lt;/Image&gt;&lt;/ThreeDShape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88.7]]&gt;&lt;/Top&gt;&lt;/ChangeData&gt;"/>
  <p:tag name="MMPROD_ID" val="10203"/>
  <p:tag name="MMPROD_TYPE" val="10018"/>
  <p:tag name="MMPROD_DATA" val="&lt;property id=&quot;10074&quot; value=&quot;1&quot;/&gt;&lt;property id=&quot;10193&quot; value=&quot;C&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6"/>
  <p:tag name="MMPROD_PARENTID" val="10472"/>
  <p:tag name="MMPROD_ANSWERLETTER" val="C) "/>
  <p:tag name="HTML_AUTOSHAPE_INFO" val="&lt;ThreeDShapeInfo&gt;&lt;uuid val=&quot;1003&quot;/&gt;&lt;isInvalidForFieldText val=&quot;0&quot;/&gt;&lt;hasMultipleQuizShape val=&quot;1&quot;/&gt;&lt;Image&gt;&lt;filename val=&quot;C:\Users\Kevin\AppData\Local\Temp\PR\data\asimages\{BA561FF6-4745-44B7-874B-D5BCED368B34}_56.png&quot;/&gt;&lt;left val=&quot;65&quot;/&gt;&lt;top val=&quot;180&quot;/&gt;&lt;width val=&quot;56&quot;/&gt;&lt;height val=&quot;51&quot;/&gt;&lt;hasText val=&quot;1&quot;/&gt;&lt;/Image&gt;&lt;Image&gt;&lt;filename val=&quot;C:\Users\Kevin\AppData\Local\Temp\PR\data\asimages\{BF1B3570-7091-45B7-A548-B3DDE71F61F8}_56.png&quot;/&gt;&lt;left val=&quot;98&quot;/&gt;&lt;top val=&quot;180&quot;/&gt;&lt;width val=&quot;403&quot;/&gt;&lt;height val=&quot;51&quot;/&gt;&lt;hasText val=&quot;1&quot;/&gt;&lt;/Image&gt;&lt;/ThreeDShape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28.6]]&gt;&lt;/Top&gt;&lt;/ChangeData&gt;"/>
  <p:tag name="MMPROD_ID" val="10205"/>
  <p:tag name="MMPROD_TYPE" val="10018"/>
  <p:tag name="MMPROD_DATA" val="&lt;property id=&quot;10074&quot; value=&quot;0&quot;/&gt;&lt;property id=&quot;10193&quot; value=&quot;D&quot;/&gt;&lt;property id=&quot;10199&quot; value=&quot;0&quot;/&gt;&lt;object type=&quot;10049&quot; unique_id=&quot;10206&quot;&gt;&lt;property id=&quot;10020&quot; value=&quot;9&quot;/&gt;&lt;property id=&quot;10102&quot; value=&quot;0&quot;/&gt;&lt;property id=&quot;10191&quot; value=&quot;-1&quot;/&gt;&lt;/object&gt;"/>
  <p:tag name="MMPROD_COLLECTIONCONTAINERID" val="10196"/>
  <p:tag name="MMPROD_PARENTID" val="10472"/>
  <p:tag name="MMPROD_ANSWERLETTER" val="D) "/>
  <p:tag name="HTML_AUTOSHAPE_INFO" val="&lt;ThreeDShapeInfo&gt;&lt;uuid val=&quot;1004&quot;/&gt;&lt;isInvalidForFieldText val=&quot;0&quot;/&gt;&lt;hasMultipleQuizShape val=&quot;1&quot;/&gt;&lt;Image&gt;&lt;filename val=&quot;C:\Users\Kevin\AppData\Local\Temp\PR\data\asimages\{2843784A-63BA-4343-9D3C-80D5716B7D15}_56.png&quot;/&gt;&lt;left val=&quot;65&quot;/&gt;&lt;top val=&quot;220&quot;/&gt;&lt;width val=&quot;58&quot;/&gt;&lt;height val=&quot;51&quot;/&gt;&lt;hasText val=&quot;1&quot;/&gt;&lt;/Image&gt;&lt;Image&gt;&lt;filename val=&quot;C:\Users\Kevin\AppData\Local\Temp\PR\data\asimages\{5AAA1315-585E-4C2D-A45D-558303A30F9B}_56.png&quot;/&gt;&lt;left val=&quot;100&quot;/&gt;&lt;top val=&quot;220&quot;/&gt;&lt;width val=&quot;401&quot;/&gt;&lt;height val=&quot;51&quot;/&gt;&lt;hasText val=&quot;1&quot;/&gt;&lt;/Image&gt;&lt;/ThreeDShapeInfo&gt;"/>
</p:tagLst>
</file>

<file path=ppt/tags/tag53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228.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Text&gt;&lt;![CDATA[Gives supplier information.]]&gt;&lt;/Text&gt;&lt;FontSize&gt;&lt;![CDATA[24]]&gt;&lt;/FontSize&gt;&lt;Left&gt;&lt;![CDATA[115]]&gt;&lt;/Left&gt;&lt;Top&gt;&lt;![CDATA[228.6]]&gt;&lt;/Top&gt;&lt;/ChangeData&gt;"/>
  <p:tag name="MMPROD_ABSOLUTEPOSITIONID" val="1024"/>
  <p:tag name="PRESENTER_SHAPETEXTINFO" val="&lt;ShapeTextInfo&gt;&lt;TableIndex row=&quot;-1&quot; col=&quot;-1&quot;&gt;&lt;linesCount val=&quot;1&quot;/&gt;&lt;lineCharCount val=&quot;27&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3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88.7]]&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MMPROD_LASTVALUES" val="&lt;ChangeData&gt;&lt;Text&gt;&lt;![CDATA[Alerts to the severity of the hazard.]]&gt;&lt;/Text&gt;&lt;FontSize&gt;&lt;![CDATA[24]]&gt;&lt;/FontSize&gt;&lt;Left&gt;&lt;![CDATA[113]]&gt;&lt;/Left&gt;&lt;Top&gt;&lt;![CDATA[188.7]]&gt;&lt;/Top&gt;&lt;/ChangeData&gt;"/>
  <p:tag name="MMPROD_ABSOLUTEPOSITIONID" val="1023"/>
  <p:tag name="PRESENTER_SHAPETEXTINFO" val="&lt;ShapeTextInfo&gt;&lt;TableIndex row=&quot;-1&quot; col=&quot;-1&quot;&gt;&lt;linesCount val=&quot;1&quot;/&gt;&lt;lineCharCount val=&quot;37&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Kevin\AppData\Local\Temp\PR\data\asimages\{86F0434C-73FE-4682-B29C-3B96697CFC77}_4.png&quot;/&gt;&lt;left val=&quot;18&quot;/&gt;&lt;top val=&quot;7&quot;/&gt;&lt;width val=&quot;665&quot;/&gt;&lt;height val=&quot;85&quot;/&gt;&lt;hasText val=&quot;1&quot;/&gt;&lt;/Image&gt;&lt;/ThreeDShape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4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MMPROD_LASTVALUES" val="&lt;ChangeData&gt;&lt;Text&gt;&lt;![CDATA[Describes measures to prevent or minimize the adverse effects.]]&gt;&lt;/Text&gt;&lt;FontSize&gt;&lt;![CDATA[24]]&gt;&lt;/FontSize&gt;&lt;Left&gt;&lt;![CDATA[114]]&gt;&lt;/Left&gt;&lt;Top&gt;&lt;![CDATA[120]]&gt;&lt;/Top&gt;&lt;/ChangeData&gt;"/>
  <p:tag name="MMPROD_ABSOLUTEPOSITIONID" val="1022"/>
  <p:tag name="PRESENTER_SHAPETEXTINFO" val="&lt;ShapeTextInfo&gt;&lt;TableIndex row=&quot;-1&quot; col=&quot;-1&quot;&gt;&lt;linesCount val=&quot;2&quot;/&gt;&lt;lineCharCount val=&quot;33&quot;/&gt;&lt;lineCharCount val=&quot;29&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4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MMPROD_LASTVALUES" val="&lt;ChangeData&gt;&lt;Text&gt;&lt;![CDATA[Describes the nature of the hazard.]]&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5.mp3"/>
  <p:tag name="HTML_SHAPEINFO" val="&lt;SlideThumbPath val=&quot;Slide5.PNG&quot;/&gt;"/>
  <p:tag name="PPSNARRATION" val="5,1872922001,F:\ESS Training Module Updates (2017-2018)\Modules\WHMIS+2015+-+Final_pptx\Media.ppcx"/>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MMPROD_LASTVALUES" val="&lt;ChangeData&gt;&lt;SlideID&gt;&lt;![CDATA[376]]&gt;&lt;/SlideID&gt;&lt;/ChangeData&gt;"/>
  <p:tag name="HTML_SHAPEINFO" val="&lt;SlideThumbPath val=&quot;Slide57.PNG&quot;/&gt;"/>
  <p:tag name="MMPROD_PASSDATA" val="&lt;object type=&quot;10050&quot; unique_id=&quot;10209&quot;&gt;&lt;property id=&quot;10020&quot; value=&quot;2&quot;/&gt;&lt;property id=&quot;10102&quot; value=&quot;1&quot;/&gt;&lt;property id=&quot;10191&quot; value=&quot;-1&quot;/&gt;&lt;/object&gt;"/>
  <p:tag name="MMPROD_FAILDATA" val="&lt;object type=&quot;10051&quot; unique_id=&quot;10210&quot;&gt;&lt;property id=&quot;10020&quot; value=&quot;2&quot;/&gt;&lt;property id=&quot;10102&quot; value=&quot;1&quot;/&gt;&lt;property id=&quot;10191&quot; value=&quot;-1&quot;/&gt;&lt;/object&gt;"/>
  <p:tag name="MMPROD_ID" val="10473"/>
  <p:tag name="MMPROD_TYPE" val="10008"/>
  <p:tag name="MMPROD_DATA" val="&lt;property id=&quot;10026&quot; value=&quot;1&quot;/&gt;&lt;property id=&quot;10027&quot; value=&quot;Interaction10207&quot;/&gt;&lt;property id=&quot;10028&quot; value=&quot;0&quot;/&gt;&lt;property id=&quot;10063&quot; value=&quot;2&quot;/&gt;&lt;property id=&quot;10070&quot; value=&quot;The hazard statement:&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7,1872922001,F:\ESS Training Module Updates (2017-2018)\Modules\WHMIS+2015+-+Final_pptx\Media.ppcx"/>
  <p:tag name="MMPROD_ANSWERCOUNT" val="4"/>
</p:tagLst>
</file>

<file path=ppt/tags/tag552.xml><?xml version="1.0" encoding="utf-8"?>
<p:tagLst xmlns:a="http://schemas.openxmlformats.org/drawingml/2006/main" xmlns:r="http://schemas.openxmlformats.org/officeDocument/2006/relationships" xmlns:p="http://schemas.openxmlformats.org/presentationml/2006/main">
  <p:tag name="MMPROD_ID" val="10207"/>
  <p:tag name="MMPROD_ABSOLUTEPOSITIONID" val="100"/>
  <p:tag name="MMPROD_LASTVALUES" val="&lt;ChangeData&gt;&lt;Text&gt;&lt;![CDATA[The hazard statement:]]&gt;&lt;/Text&gt;&lt;FontSize&gt;&lt;![CDATA[40]]&gt;&lt;/FontSize&gt;&lt;Left&gt;&lt;![CDATA[0]]&gt;&lt;/Left&gt;&lt;Top&gt;&lt;![CDATA[0]]&gt;&lt;/Top&gt;&lt;/ChangeData&gt;"/>
  <p:tag name="PRESENTER_SHAPETEXTINFO" val="&lt;ShapeTextInfo&gt;&lt;TableIndex row=&quot;-1&quot; col=&quot;-1&quot;&gt;&lt;linesCount val=&quot;1&quot;/&gt;&lt;lineCharCount val=&quot;21&quot;/&gt;&lt;/TableIndex&gt;&lt;/ShapeTextInfo&gt;"/>
  <p:tag name="HTML_SHAPEINFO" val="&lt;ThreeDShapeInfo&gt;&lt;uuid val=&quot;100&quot;/&gt;&lt;isInvalidForFieldText val=&quot;0&quot;/&gt;&lt;Image&gt;&lt;filename val=&quot;C:\Users\Kevin\AppData\Local\Temp\PR\data\asimages\{75E7CDCB-5696-444C-B336-9D04B7707D83}_57.png&quot;/&gt;&lt;left val=&quot;11&quot;/&gt;&lt;top val=&quot;11&quot;/&gt;&lt;width val=&quot;672&quot;/&gt;&lt;height val=&quot;84&quot;/&gt;&lt;hasText val=&quot;1&quot;/&gt;&lt;/Image&gt;&lt;/ThreeDShapeInfo&gt;"/>
</p:tagLst>
</file>

<file path=ppt/tags/tag55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896C1E99-721D-4CE2-A6ED-4EAE85A626AA}&quot;/&gt;&lt;isInvalidForFieldText val=&quot;0&quot;/&gt;&lt;Image&gt;&lt;filename val=&quot;C:\Users\Kevin\AppData\Local\Temp\PR\data\asimages\{896C1E99-721D-4CE2-A6ED-4EAE85A626AA}_57.png&quot;/&gt;&lt;left val=&quot;66&quot;/&gt;&lt;top val=&quot;256&quot;/&gt;&lt;width val=&quot;271&quot;/&gt;&lt;height val=&quot;70&quot;/&gt;&lt;hasText val=&quot;1&quot;/&gt;&lt;/Image&gt;&lt;/ThreeDShape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3FDF78F2-7BD9-417F-9321-77191A7154BE}&quot;/&gt;&lt;isInvalidForFieldText val=&quot;0&quot;/&gt;&lt;Image&gt;&lt;filename val=&quot;C:\Users\Kevin\AppData\Local\Temp\PR\data\asimages\{3FDF78F2-7BD9-417F-9321-77191A7154BE}_57.png&quot;/&gt;&lt;left val=&quot;390&quot;/&gt;&lt;top val=&quot;256&quot;/&gt;&lt;width val=&quot;271&quot;/&gt;&lt;height val=&quot;70&quot;/&gt;&lt;hasText val=&quot;1&quot;/&gt;&lt;/Image&gt;&lt;/ThreeDShape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78C0E63-2AF9-483E-8AF5-68E7890A4F6D}&quot;/&gt;&lt;isInvalidForFieldText val=&quot;0&quot;/&gt;&lt;Image&gt;&lt;filename val=&quot;C:\Users\Kevin\AppData\Local\Temp\PR\data\asimages\{878C0E63-2AF9-483E-8AF5-68E7890A4F6D}_57.png&quot;/&gt;&lt;left val=&quot;195&quot;/&gt;&lt;top val=&quot;312&quot;/&gt;&lt;width val=&quot;271&quot;/&gt;&lt;height val=&quot;55&quot;/&gt;&lt;hasText val=&quot;1&quot;/&gt;&lt;/Image&gt;&lt;/ThreeDShapeInfo&gt;"/>
</p:tagLst>
</file>

<file path=ppt/tags/tag55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70D8765-41E2-42DC-BEF2-0522F35D2123}&quot;/&gt;&lt;isInvalidForFieldText val=&quot;0&quot;/&gt;&lt;Image&gt;&lt;filename val=&quot;C:\Users\Kevin\AppData\Local\Temp\PR\data\asimages\{870D8765-41E2-42DC-BEF2-0522F35D2123}_57.png&quot;/&gt;&lt;left val=&quot;185&quot;/&gt;&lt;top val=&quot;285&quot;/&gt;&lt;width val=&quot;540&quot;/&gt;&lt;height val=&quot;60&quot;/&gt;&lt;hasText val=&quot;1&quot;/&gt;&lt;/Image&gt;&lt;/ThreeDShape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7D6D3D1-A530-4973-ACD3-4B34A25FA654}&quot;/&gt;&lt;isInvalidForFieldText val=&quot;0&quot;/&gt;&lt;Image&gt;&lt;filename val=&quot;C:\Users\Kevin\AppData\Local\Temp\PR\data\asimages\{67D6D3D1-A530-4973-ACD3-4B34A25FA654}_57.png&quot;/&gt;&lt;left val=&quot;185&quot;/&gt;&lt;top val=&quot;328&quot;/&gt;&lt;width val=&quot;540&quot;/&gt;&lt;height val=&quot;60&quot;/&gt;&lt;hasText val=&quot;1&quot;/&gt;&lt;/Image&gt;&lt;/ThreeDShapeInfo&gt;"/>
</p:tagLst>
</file>

<file path=ppt/tags/tag55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02164AD-9BC2-4A67-AFBC-3F1D8EAA7E95}&quot;/&gt;&lt;isInvalidForFieldText val=&quot;0&quot;/&gt;&lt;Image&gt;&lt;filename val=&quot;C:\Users\Kevin\AppData\Local\Temp\PR\data\asimages\{402164AD-9BC2-4A67-AFBC-3F1D8EAA7E95}_57.png&quot;/&gt;&lt;left val=&quot;190&quot;/&gt;&lt;top val=&quot;307&quot;/&gt;&lt;width val=&quot;286&quot;/&gt;&lt;height val=&quot;70&quot;/&gt;&lt;hasText val=&quot;1&quot;/&gt;&lt;/Image&gt;&lt;/ThreeDShapeInfo&gt;"/>
</p:tagLst>
</file>

<file path=ppt/tags/tag55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406E088B-8123-4A3D-AA77-C8753AF4A2F9}&quot;/&gt;&lt;isInvalidForFieldText val=&quot;0&quot;/&gt;&lt;Image&gt;&lt;filename val=&quot;C:\Users\Kevin\AppData\Local\Temp\PR\data\asimages\{406E088B-8123-4A3D-AA77-C8753AF4A2F9}_57.png&quot;/&gt;&lt;left val=&quot;209&quot;/&gt;&lt;top val=&quot;333&quot;/&gt;&lt;width val=&quot;272&quot;/&gt;&lt;height val=&quot;7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Kevin\AppData\Local\Temp\PR\data\asimages\{88626D63-BEBD-40DA-A1AE-EB3469C8587A}_5.png&quot;/&gt;&lt;left val=&quot;18&quot;/&gt;&lt;top val=&quot;7&quot;/&gt;&lt;width val=&quot;665&quot;/&gt;&lt;height val=&quot;85&quot;/&gt;&lt;hasText val=&quot;1&quot;/&gt;&lt;/Image&gt;&lt;/ThreeDShape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BB7F8878-9E5A-4B15-9581-6B406D240B31}_57.png&quot;/&gt;&lt;left val=&quot;496&quot;/&gt;&lt;top val=&quot;338&quot;/&gt;&lt;width val=&quot;91&quot;/&gt;&lt;height val=&quot;30&quot;/&gt;&lt;hasText val=&quot;1&quot;/&gt;&lt;/Image&gt;&lt;/ThreeDShapeInfo&gt;"/>
</p:tagLst>
</file>

<file path=ppt/tags/tag56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AB5E4851-43F5-4F26-943C-8C87BAC9D9CD}_57.png&quot;/&gt;&lt;left val=&quot;593&quot;/&gt;&lt;top val=&quot;338&quot;/&gt;&lt;width val=&quot;91&quot;/&gt;&lt;height val=&quot;30&quot;/&gt;&lt;hasText val=&quot;1&quot;/&gt;&lt;/Image&gt;&lt;/ThreeDShapeInfo&gt;"/>
</p:tagLst>
</file>

<file path=ppt/tags/tag56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57B6CDA6-C8C1-4BD7-A599-B9448C7428D2}&quot;/&gt;&lt;isInvalidForFieldText val=&quot;0&quot;/&gt;&lt;Image&gt;&lt;filename val=&quot;C:\Users\Kevin\AppData\Local\Temp\PR\data\asimages\{57B6CDA6-C8C1-4BD7-A599-B9448C7428D2}_57.png&quot;/&gt;&lt;left val=&quot;202&quot;/&gt;&lt;top val=&quot;324&quot;/&gt;&lt;width val=&quot;271&quot;/&gt;&lt;height val=&quot;55&quot;/&gt;&lt;hasText val=&quot;1&quot;/&gt;&lt;/Image&gt;&lt;/ThreeDShape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211"/>
  <p:tag name="MMPROD_TYPE" val="10018"/>
  <p:tag name="MMPROD_DATA" val="&lt;property id=&quot;10074&quot; value=&quot;1&quot;/&gt;&lt;property id=&quot;10193&quot; value=&quot;A&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8"/>
  <p:tag name="MMPROD_PARENTID" val="10473"/>
  <p:tag name="MMPROD_ANSWERLETTER" val="A) "/>
  <p:tag name="HTML_AUTOSHAPE_INFO" val="&lt;ThreeDShapeInfo&gt;&lt;uuid val=&quot;1001&quot;/&gt;&lt;isInvalidForFieldText val=&quot;0&quot;/&gt;&lt;hasMultipleQuizShape val=&quot;1&quot;/&gt;&lt;Image&gt;&lt;filename val=&quot;C:\Users\Kevin\AppData\Local\Temp\PR\data\asimages\{CDFFFF0C-2BAD-4040-A76E-A24605264ABA}_57.png&quot;/&gt;&lt;left val=&quot;65&quot;/&gt;&lt;top val=&quot;72&quot;/&gt;&lt;width val=&quot;57&quot;/&gt;&lt;height val=&quot;51&quot;/&gt;&lt;hasText val=&quot;1&quot;/&gt;&lt;/Image&gt;&lt;Image&gt;&lt;filename val=&quot;C:\Users\Kevin\AppData\Local\Temp\PR\data\asimages\{146199A0-18FF-4E6C-831B-A906E826FE68}_57.png&quot;/&gt;&lt;left val=&quot;99&quot;/&gt;&lt;top val=&quot;72&quot;/&gt;&lt;width val=&quot;402&quot;/&gt;&lt;height val=&quot;51&quot;/&gt;&lt;hasText val=&quot;1&quot;/&gt;&lt;/Image&gt;&lt;/ThreeDShapeInfo&gt;"/>
</p:tagLst>
</file>

<file path=ppt/tags/tag56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213"/>
  <p:tag name="MMPROD_TYPE" val="10018"/>
  <p:tag name="MMPROD_DATA" val="&lt;property id=&quot;10074&quot; value=&quot;0&quot;/&gt;&lt;property id=&quot;10193&quot; value=&quot;B&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8"/>
  <p:tag name="MMPROD_PARENTID" val="10473"/>
  <p:tag name="MMPROD_ANSWERLETTER" val="B) "/>
  <p:tag name="HTML_AUTOSHAPE_INFO" val="&lt;ThreeDShapeInfo&gt;&lt;uuid val=&quot;1002&quot;/&gt;&lt;isInvalidForFieldText val=&quot;0&quot;/&gt;&lt;hasMultipleQuizShape val=&quot;1&quot;/&gt;&lt;Image&gt;&lt;filename val=&quot;C:\Users\Kevin\AppData\Local\Temp\PR\data\asimages\{0D125830-C285-4F21-BC40-5A5CDA8B806C}_57.png&quot;/&gt;&lt;left val=&quot;65&quot;/&gt;&lt;top val=&quot;112&quot;/&gt;&lt;width val=&quot;57&quot;/&gt;&lt;height val=&quot;51&quot;/&gt;&lt;hasText val=&quot;1&quot;/&gt;&lt;/Image&gt;&lt;Image&gt;&lt;filename val=&quot;C:\Users\Kevin\AppData\Local\Temp\PR\data\asimages\{EAB89840-2800-4112-A3F2-ABC6AD1FD658}_57.png&quot;/&gt;&lt;left val=&quot;99&quot;/&gt;&lt;top val=&quot;112&quot;/&gt;&lt;width val=&quot;402&quot;/&gt;&lt;height val=&quot;80&quot;/&gt;&lt;hasText val=&quot;1&quot;/&gt;&lt;/Image&gt;&lt;/ThreeDShape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88.7]]&gt;&lt;/Top&gt;&lt;/ChangeData&gt;"/>
  <p:tag name="MMPROD_ID" val="10215"/>
  <p:tag name="MMPROD_TYPE" val="10018"/>
  <p:tag name="MMPROD_DATA" val="&lt;property id=&quot;10074&quot; value=&quot;0&quot;/&gt;&lt;property id=&quot;10193&quot; value=&quot;C&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8"/>
  <p:tag name="MMPROD_PARENTID" val="10473"/>
  <p:tag name="MMPROD_ANSWERLETTER" val="C) "/>
  <p:tag name="HTML_AUTOSHAPE_INFO" val="&lt;ThreeDShapeInfo&gt;&lt;uuid val=&quot;1003&quot;/&gt;&lt;isInvalidForFieldText val=&quot;0&quot;/&gt;&lt;hasMultipleQuizShape val=&quot;1&quot;/&gt;&lt;Image&gt;&lt;filename val=&quot;C:\Users\Kevin\AppData\Local\Temp\PR\data\asimages\{5FAD6605-02C6-4C54-9DD5-1DBB1BED0192}_57.png&quot;/&gt;&lt;left val=&quot;65&quot;/&gt;&lt;top val=&quot;180&quot;/&gt;&lt;width val=&quot;56&quot;/&gt;&lt;height val=&quot;51&quot;/&gt;&lt;hasText val=&quot;1&quot;/&gt;&lt;/Image&gt;&lt;Image&gt;&lt;filename val=&quot;C:\Users\Kevin\AppData\Local\Temp\PR\data\asimages\{04EDC44A-0A70-467B-83D8-54A7280E315D}_57.png&quot;/&gt;&lt;left val=&quot;98&quot;/&gt;&lt;top val=&quot;180&quot;/&gt;&lt;width val=&quot;403&quot;/&gt;&lt;height val=&quot;51&quot;/&gt;&lt;hasText val=&quot;1&quot;/&gt;&lt;/Image&gt;&lt;/ThreeDShapeInfo&gt;"/>
</p:tagLst>
</file>

<file path=ppt/tags/tag56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28.6]]&gt;&lt;/Top&gt;&lt;/ChangeData&gt;"/>
  <p:tag name="MMPROD_ID" val="10217"/>
  <p:tag name="MMPROD_TYPE" val="10018"/>
  <p:tag name="MMPROD_DATA" val="&lt;property id=&quot;10074&quot; value=&quot;0&quot;/&gt;&lt;property id=&quot;10193&quot; value=&quot;D&quot;/&gt;&lt;property id=&quot;10199&quot; value=&quot;0&quot;/&gt;&lt;object type=&quot;10049&quot; unique_id=&quot;10218&quot;&gt;&lt;property id=&quot;10020&quot; value=&quot;9&quot;/&gt;&lt;property id=&quot;10102&quot; value=&quot;0&quot;/&gt;&lt;property id=&quot;10191&quot; value=&quot;-1&quot;/&gt;&lt;/object&gt;"/>
  <p:tag name="MMPROD_COLLECTIONCONTAINERID" val="10208"/>
  <p:tag name="MMPROD_PARENTID" val="10473"/>
  <p:tag name="MMPROD_ANSWERLETTER" val="D) "/>
  <p:tag name="HTML_AUTOSHAPE_INFO" val="&lt;ThreeDShapeInfo&gt;&lt;uuid val=&quot;1004&quot;/&gt;&lt;isInvalidForFieldText val=&quot;0&quot;/&gt;&lt;hasMultipleQuizShape val=&quot;1&quot;/&gt;&lt;Image&gt;&lt;filename val=&quot;C:\Users\Kevin\AppData\Local\Temp\PR\data\asimages\{86F7EDB0-3916-4DC0-96AF-112B59F3BFC5}_57.png&quot;/&gt;&lt;left val=&quot;65&quot;/&gt;&lt;top val=&quot;220&quot;/&gt;&lt;width val=&quot;58&quot;/&gt;&lt;height val=&quot;51&quot;/&gt;&lt;hasText val=&quot;1&quot;/&gt;&lt;/Image&gt;&lt;Image&gt;&lt;filename val=&quot;C:\Users\Kevin\AppData\Local\Temp\PR\data\asimages\{A7B4D605-FD94-4F10-8EBC-657FB62BCFF3}_57.png&quot;/&gt;&lt;left val=&quot;100&quot;/&gt;&lt;top val=&quot;220&quot;/&gt;&lt;width val=&quot;401&quot;/&gt;&lt;height val=&quot;51&quot;/&gt;&lt;hasText val=&quot;1&quot;/&gt;&lt;/Image&gt;&lt;/ThreeDShapeInfo&gt;"/>
</p:tagLst>
</file>

<file path=ppt/tags/tag56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228.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Text&gt;&lt;![CDATA[Gives supplier information.]]&gt;&lt;/Text&gt;&lt;FontSize&gt;&lt;![CDATA[24]]&gt;&lt;/FontSize&gt;&lt;Left&gt;&lt;![CDATA[115]]&gt;&lt;/Left&gt;&lt;Top&gt;&lt;![CDATA[228.6]]&gt;&lt;/Top&gt;&lt;/ChangeData&gt;"/>
  <p:tag name="MMPROD_ABSOLUTEPOSITIONID" val="1024"/>
  <p:tag name="PRESENTER_SHAPETEXTINFO" val="&lt;ShapeTextInfo&gt;&lt;TableIndex row=&quot;-1&quot; col=&quot;-1&quot;&gt;&lt;linesCount val=&quot;1&quot;/&gt;&lt;lineCharCount val=&quot;27&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7&quot;/&gt;&lt;lineCharCount val=&quot;7&quot;/&gt;&lt;lineCharCount val=&quot;25&quot;/&gt;&lt;lineCharCount val=&quot;8&quot;/&gt;&lt;/TableIndex&gt;&lt;/ShapeTextInfo&gt;"/>
  <p:tag name="HTML_SHAPEINFO" val="&lt;ThreeDShapeInfo&gt;&lt;uuid val=&quot;&quot;/&gt;&lt;isInvalidForFieldText val=&quot;0&quot;/&gt;&lt;Image&gt;&lt;filename val=&quot;C:\Users\Kevin\AppData\Local\Temp\PR\data\asimages\{E5968832-AB3D-4189-A0F1-28848C537E1C}_5.png&quot;/&gt;&lt;left val=&quot;28&quot;/&gt;&lt;top val=&quot;72&quot;/&gt;&lt;width val=&quot;656&quot;/&gt;&lt;height val=&quot;292&quot;/&gt;&lt;hasText val=&quot;1&quot;/&gt;&lt;/Image&gt;&lt;/ThreeDShapeInfo&gt;"/>
</p:tagLst>
</file>

<file path=ppt/tags/tag57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88.7]]&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LASTVALUES" val="&lt;ChangeData&gt;&lt;Text&gt;&lt;![CDATA[Alerts to the severity of the hazard.]]&gt;&lt;/Text&gt;&lt;FontSize&gt;&lt;![CDATA[24]]&gt;&lt;/FontSize&gt;&lt;Left&gt;&lt;![CDATA[113]]&gt;&lt;/Left&gt;&lt;Top&gt;&lt;![CDATA[188.7]]&gt;&lt;/Top&gt;&lt;/ChangeData&gt;"/>
  <p:tag name="MMPROD_ABSOLUTEPOSITIONID" val="1023"/>
  <p:tag name="PRESENTER_SHAPETEXTINFO" val="&lt;ShapeTextInfo&gt;&lt;TableIndex row=&quot;-1&quot; col=&quot;-1&quot;&gt;&lt;linesCount val=&quot;1&quot;/&gt;&lt;lineCharCount val=&quot;37&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7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MMPROD_LASTVALUES" val="&lt;ChangeData&gt;&lt;Text&gt;&lt;![CDATA[Describes measures to prevent or minimize the adverse effects.]]&gt;&lt;/Text&gt;&lt;FontSize&gt;&lt;![CDATA[24]]&gt;&lt;/FontSize&gt;&lt;Left&gt;&lt;![CDATA[114]]&gt;&lt;/Left&gt;&lt;Top&gt;&lt;![CDATA[120]]&gt;&lt;/Top&gt;&lt;/ChangeData&gt;"/>
  <p:tag name="MMPROD_ABSOLUTEPOSITIONID" val="1022"/>
  <p:tag name="PRESENTER_SHAPETEXTINFO" val="&lt;ShapeTextInfo&gt;&lt;TableIndex row=&quot;-1&quot; col=&quot;-1&quot;&gt;&lt;linesCount val=&quot;2&quot;/&gt;&lt;lineCharCount val=&quot;33&quot;/&gt;&lt;lineCharCount val=&quot;29&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7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MMPROD_LASTVALUES" val="&lt;ChangeData&gt;&lt;Text&gt;&lt;![CDATA[Describes the nature of the hazard.]]&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6.mp3"/>
  <p:tag name="HTML_SHAPEINFO" val="&lt;SlideThumbPath val=&quot;Slide6.PNG&quot;/&gt;"/>
  <p:tag name="PPSNARRATION" val="6,1872922001,F:\ESS Training Module Updates (2017-2018)\Modules\WHMIS+2015+-+Final_pptx\Media.ppcx"/>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MMPROD_LASTVALUES" val="&lt;ChangeData&gt;&lt;SlideID&gt;&lt;![CDATA[377]]&gt;&lt;/SlideID&gt;&lt;/ChangeData&gt;"/>
  <p:tag name="HTML_SHAPEINFO" val="&lt;SlideThumbPath val=&quot;Slide58.PNG&quot;/&gt;"/>
  <p:tag name="MMPROD_PASSDATA" val="&lt;object type=&quot;10050&quot; unique_id=&quot;10221&quot;&gt;&lt;property id=&quot;10020&quot; value=&quot;2&quot;/&gt;&lt;property id=&quot;10102&quot; value=&quot;1&quot;/&gt;&lt;property id=&quot;10191&quot; value=&quot;-1&quot;/&gt;&lt;/object&gt;"/>
  <p:tag name="MMPROD_FAILDATA" val="&lt;object type=&quot;10051&quot; unique_id=&quot;10222&quot;&gt;&lt;property id=&quot;10020&quot; value=&quot;2&quot;/&gt;&lt;property id=&quot;10102&quot; value=&quot;1&quot;/&gt;&lt;property id=&quot;10191&quot; value=&quot;-1&quot;/&gt;&lt;/object&gt;"/>
  <p:tag name="MMPROD_ID" val="10474"/>
  <p:tag name="MMPROD_TYPE" val="10008"/>
  <p:tag name="MMPROD_DATA" val="&lt;property id=&quot;10026&quot; value=&quot;1&quot;/&gt;&lt;property id=&quot;10027&quot; value=&quot;Interaction10219&quot;/&gt;&lt;property id=&quot;10028&quot; value=&quot;0&quot;/&gt;&lt;property id=&quot;10063&quot; value=&quot;2&quot;/&gt;&lt;property id=&quot;10070&quot; value=&quot;The precautionary statement:&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8,1872922001,F:\ESS Training Module Updates (2017-2018)\Modules\WHMIS+2015+-+Final_pptx\Media.ppcx"/>
  <p:tag name="MMPROD_ANSWERCOUNT" val="4"/>
</p:tagLst>
</file>

<file path=ppt/tags/tag584.xml><?xml version="1.0" encoding="utf-8"?>
<p:tagLst xmlns:a="http://schemas.openxmlformats.org/drawingml/2006/main" xmlns:r="http://schemas.openxmlformats.org/officeDocument/2006/relationships" xmlns:p="http://schemas.openxmlformats.org/presentationml/2006/main">
  <p:tag name="MMPROD_ID" val="10219"/>
  <p:tag name="MMPROD_ABSOLUTEPOSITIONID" val="100"/>
  <p:tag name="MMPROD_LASTVALUES" val="&lt;ChangeData&gt;&lt;Text&gt;&lt;![CDATA[The precautionary statement:]]&gt;&lt;/Text&gt;&lt;FontSize&gt;&lt;![CDATA[40]]&gt;&lt;/FontSize&gt;&lt;Left&gt;&lt;![CDATA[0]]&gt;&lt;/Left&gt;&lt;Top&gt;&lt;![CDATA[0]]&gt;&lt;/Top&gt;&lt;/ChangeData&gt;"/>
  <p:tag name="PRESENTER_SHAPETEXTINFO" val="&lt;ShapeTextInfo&gt;&lt;TableIndex row=&quot;-1&quot; col=&quot;-1&quot;&gt;&lt;linesCount val=&quot;1&quot;/&gt;&lt;lineCharCount val=&quot;28&quot;/&gt;&lt;/TableIndex&gt;&lt;/ShapeTextInfo&gt;"/>
  <p:tag name="HTML_SHAPEINFO" val="&lt;ThreeDShapeInfo&gt;&lt;uuid val=&quot;100&quot;/&gt;&lt;isInvalidForFieldText val=&quot;0&quot;/&gt;&lt;Image&gt;&lt;filename val=&quot;C:\Users\Kevin\AppData\Local\Temp\PR\data\asimages\{83A32BBD-E7F1-43A3-A23B-24F0ED1618F0}_58.png&quot;/&gt;&lt;left val=&quot;11&quot;/&gt;&lt;top val=&quot;11&quot;/&gt;&lt;width val=&quot;672&quot;/&gt;&lt;height val=&quot;84&quot;/&gt;&lt;hasText val=&quot;1&quot;/&gt;&lt;/Image&gt;&lt;/ThreeDShapeInfo&gt;"/>
</p:tagLst>
</file>

<file path=ppt/tags/tag58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DD9EF437-AF14-4EF6-AD70-62B71624E38F}&quot;/&gt;&lt;isInvalidForFieldText val=&quot;0&quot;/&gt;&lt;Image&gt;&lt;filename val=&quot;C:\Users\Kevin\AppData\Local\Temp\PR\data\asimages\{DD9EF437-AF14-4EF6-AD70-62B71624E38F}_58.png&quot;/&gt;&lt;left val=&quot;66&quot;/&gt;&lt;top val=&quot;256&quot;/&gt;&lt;width val=&quot;271&quot;/&gt;&lt;height val=&quot;70&quot;/&gt;&lt;hasText val=&quot;1&quot;/&gt;&lt;/Image&gt;&lt;/ThreeDShape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15399166-B124-466E-AF6A-6D567D5ED4DD}&quot;/&gt;&lt;isInvalidForFieldText val=&quot;0&quot;/&gt;&lt;Image&gt;&lt;filename val=&quot;C:\Users\Kevin\AppData\Local\Temp\PR\data\asimages\{15399166-B124-466E-AF6A-6D567D5ED4DD}_58.png&quot;/&gt;&lt;left val=&quot;390&quot;/&gt;&lt;top val=&quot;256&quot;/&gt;&lt;width val=&quot;271&quot;/&gt;&lt;height val=&quot;70&quot;/&gt;&lt;hasText val=&quot;1&quot;/&gt;&lt;/Image&gt;&lt;/ThreeDShapeInfo&gt;"/>
</p:tagLst>
</file>

<file path=ppt/tags/tag58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2A385F6-696F-4171-8700-FDD79C592D12}&quot;/&gt;&lt;isInvalidForFieldText val=&quot;0&quot;/&gt;&lt;Image&gt;&lt;filename val=&quot;C:\Users\Kevin\AppData\Local\Temp\PR\data\asimages\{22A385F6-696F-4171-8700-FDD79C592D12}_58.png&quot;/&gt;&lt;left val=&quot;195&quot;/&gt;&lt;top val=&quot;312&quot;/&gt;&lt;width val=&quot;271&quot;/&gt;&lt;height val=&quot;55&quot;/&gt;&lt;hasText val=&quot;1&quot;/&gt;&lt;/Image&gt;&lt;/ThreeDShapeInfo&gt;"/>
</p:tagLst>
</file>

<file path=ppt/tags/tag58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1326885-3825-44E8-A088-97B927C4D231}&quot;/&gt;&lt;isInvalidForFieldText val=&quot;0&quot;/&gt;&lt;Image&gt;&lt;filename val=&quot;C:\Users\Kevin\AppData\Local\Temp\PR\data\asimages\{71326885-3825-44E8-A088-97B927C4D231}_58.png&quot;/&gt;&lt;left val=&quot;185&quot;/&gt;&lt;top val=&quot;285&quot;/&gt;&lt;width val=&quot;540&quot;/&gt;&lt;height val=&quot;60&quot;/&gt;&lt;hasText val=&quot;1&quot;/&gt;&lt;/Image&gt;&lt;/ThreeDShape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B809A51-0852-4422-9A17-CEB16E3375E4}&quot;/&gt;&lt;isInvalidForFieldText val=&quot;0&quot;/&gt;&lt;Image&gt;&lt;filename val=&quot;C:\Users\Kevin\AppData\Local\Temp\PR\data\asimages\{FB809A51-0852-4422-9A17-CEB16E3375E4}_58.png&quot;/&gt;&lt;left val=&quot;185&quot;/&gt;&lt;top val=&quot;328&quot;/&gt;&lt;width val=&quot;540&quot;/&gt;&lt;height val=&quot;6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Kevin\AppData\Local\Temp\PR\data\asimages\{EAB9C38D-4385-424D-B02D-B46FB271C64D}_6.png&quot;/&gt;&lt;left val=&quot;18&quot;/&gt;&lt;top val=&quot;7&quot;/&gt;&lt;width val=&quot;665&quot;/&gt;&lt;height val=&quot;85&quot;/&gt;&lt;hasText val=&quot;1&quot;/&gt;&lt;/Image&gt;&lt;/ThreeDShapeInfo&gt;"/>
</p:tagLst>
</file>

<file path=ppt/tags/tag59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7F1C763-27D3-46C9-A36D-1BE87EC7EF0D}&quot;/&gt;&lt;isInvalidForFieldText val=&quot;0&quot;/&gt;&lt;Image&gt;&lt;filename val=&quot;C:\Users\Kevin\AppData\Local\Temp\PR\data\asimages\{37F1C763-27D3-46C9-A36D-1BE87EC7EF0D}_58.png&quot;/&gt;&lt;left val=&quot;190&quot;/&gt;&lt;top val=&quot;307&quot;/&gt;&lt;width val=&quot;286&quot;/&gt;&lt;height val=&quot;70&quot;/&gt;&lt;hasText val=&quot;1&quot;/&gt;&lt;/Image&gt;&lt;/ThreeDShapeInfo&gt;"/>
</p:tagLst>
</file>

<file path=ppt/tags/tag59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E19775E8-80C0-44FB-A456-B0B8785CA17D}&quot;/&gt;&lt;isInvalidForFieldText val=&quot;0&quot;/&gt;&lt;Image&gt;&lt;filename val=&quot;C:\Users\Kevin\AppData\Local\Temp\PR\data\asimages\{E19775E8-80C0-44FB-A456-B0B8785CA17D}_58.png&quot;/&gt;&lt;left val=&quot;209&quot;/&gt;&lt;top val=&quot;333&quot;/&gt;&lt;width val=&quot;272&quot;/&gt;&lt;height val=&quot;70&quot;/&gt;&lt;hasText val=&quot;1&quot;/&gt;&lt;/Image&gt;&lt;/ThreeDShape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6A73BF5C-1CC8-451E-9984-33708E1B90EE}_58.png&quot;/&gt;&lt;left val=&quot;496&quot;/&gt;&lt;top val=&quot;338&quot;/&gt;&lt;width val=&quot;91&quot;/&gt;&lt;height val=&quot;30&quot;/&gt;&lt;hasText val=&quot;1&quot;/&gt;&lt;/Image&gt;&lt;/ThreeDShapeInfo&gt;"/>
</p:tagLst>
</file>

<file path=ppt/tags/tag59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C9A26D8B-DC5A-4D73-B7C0-3227DC8E86AF}_58.png&quot;/&gt;&lt;left val=&quot;593&quot;/&gt;&lt;top val=&quot;338&quot;/&gt;&lt;width val=&quot;91&quot;/&gt;&lt;height val=&quot;30&quot;/&gt;&lt;hasText val=&quot;1&quot;/&gt;&lt;/Image&gt;&lt;/ThreeDShapeInfo&gt;"/>
</p:tagLst>
</file>

<file path=ppt/tags/tag59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E0C7BD9F-AB66-475B-9422-4B5B956646E8}&quot;/&gt;&lt;isInvalidForFieldText val=&quot;0&quot;/&gt;&lt;Image&gt;&lt;filename val=&quot;C:\Users\Kevin\AppData\Local\Temp\PR\data\asimages\{E0C7BD9F-AB66-475B-9422-4B5B956646E8}_58.png&quot;/&gt;&lt;left val=&quot;202&quot;/&gt;&lt;top val=&quot;324&quot;/&gt;&lt;width val=&quot;271&quot;/&gt;&lt;height val=&quot;55&quot;/&gt;&lt;hasText val=&quot;1&quot;/&gt;&lt;/Image&gt;&lt;/ThreeDShape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223"/>
  <p:tag name="MMPROD_TYPE" val="10018"/>
  <p:tag name="MMPROD_DATA" val="&lt;property id=&quot;10074&quot; value=&quot;0&quot;/&gt;&lt;property id=&quot;10193&quot; value=&quot;A&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20"/>
  <p:tag name="MMPROD_PARENTID" val="10474"/>
  <p:tag name="MMPROD_ANSWERLETTER" val="A) "/>
  <p:tag name="HTML_AUTOSHAPE_INFO" val="&lt;ThreeDShapeInfo&gt;&lt;uuid val=&quot;1001&quot;/&gt;&lt;isInvalidForFieldText val=&quot;0&quot;/&gt;&lt;hasMultipleQuizShape val=&quot;1&quot;/&gt;&lt;Image&gt;&lt;filename val=&quot;C:\Users\Kevin\AppData\Local\Temp\PR\data\asimages\{DB73735E-D218-4987-85E7-7B9C4E3A6797}_58.png&quot;/&gt;&lt;left val=&quot;65&quot;/&gt;&lt;top val=&quot;72&quot;/&gt;&lt;width val=&quot;57&quot;/&gt;&lt;height val=&quot;51&quot;/&gt;&lt;hasText val=&quot;1&quot;/&gt;&lt;/Image&gt;&lt;Image&gt;&lt;filename val=&quot;C:\Users\Kevin\AppData\Local\Temp\PR\data\asimages\{3307042C-B20A-4A0E-ACF4-2DDDEBAB1127}_58.png&quot;/&gt;&lt;left val=&quot;99&quot;/&gt;&lt;top val=&quot;72&quot;/&gt;&lt;width val=&quot;402&quot;/&gt;&lt;height val=&quot;51&quot;/&gt;&lt;hasText val=&quot;1&quot;/&gt;&lt;/Image&gt;&lt;/ThreeDShapeInfo&gt;"/>
</p:tagLst>
</file>

<file path=ppt/tags/tag59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225"/>
  <p:tag name="MMPROD_TYPE" val="10018"/>
  <p:tag name="MMPROD_DATA" val="&lt;property id=&quot;10074&quot; value=&quot;1&quot;/&gt;&lt;property id=&quot;10193&quot; value=&quot;B&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20"/>
  <p:tag name="MMPROD_PARENTID" val="10474"/>
  <p:tag name="MMPROD_ANSWERLETTER" val="B) "/>
  <p:tag name="HTML_AUTOSHAPE_INFO" val="&lt;ThreeDShapeInfo&gt;&lt;uuid val=&quot;1002&quot;/&gt;&lt;isInvalidForFieldText val=&quot;0&quot;/&gt;&lt;hasMultipleQuizShape val=&quot;1&quot;/&gt;&lt;Image&gt;&lt;filename val=&quot;C:\Users\Kevin\AppData\Local\Temp\PR\data\asimages\{99212840-18E5-4CBE-B346-9E4BC4D12D41}_58.png&quot;/&gt;&lt;left val=&quot;65&quot;/&gt;&lt;top val=&quot;112&quot;/&gt;&lt;width val=&quot;57&quot;/&gt;&lt;height val=&quot;51&quot;/&gt;&lt;hasText val=&quot;1&quot;/&gt;&lt;/Image&gt;&lt;Image&gt;&lt;filename val=&quot;C:\Users\Kevin\AppData\Local\Temp\PR\data\asimages\{AFB8BA86-1C9A-4CCC-A7BF-38156FD80E69}_58.png&quot;/&gt;&lt;left val=&quot;99&quot;/&gt;&lt;top val=&quot;112&quot;/&gt;&lt;width val=&quot;402&quot;/&gt;&lt;height val=&quot;80&quot;/&gt;&lt;hasText val=&quot;1&quot;/&gt;&lt;/Image&gt;&lt;/ThreeDShape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88.7]]&gt;&lt;/Top&gt;&lt;/ChangeData&gt;"/>
  <p:tag name="MMPROD_ID" val="10227"/>
  <p:tag name="MMPROD_TYPE" val="10018"/>
  <p:tag name="MMPROD_DATA" val="&lt;property id=&quot;10074&quot; value=&quot;0&quot;/&gt;&lt;property id=&quot;10193&quot; value=&quot;C&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20"/>
  <p:tag name="MMPROD_PARENTID" val="10474"/>
  <p:tag name="MMPROD_ANSWERLETTER" val="C) "/>
  <p:tag name="HTML_AUTOSHAPE_INFO" val="&lt;ThreeDShapeInfo&gt;&lt;uuid val=&quot;1003&quot;/&gt;&lt;isInvalidForFieldText val=&quot;0&quot;/&gt;&lt;hasMultipleQuizShape val=&quot;1&quot;/&gt;&lt;Image&gt;&lt;filename val=&quot;C:\Users\Kevin\AppData\Local\Temp\PR\data\asimages\{8DF6A223-DF47-4EC2-B5AD-D368443A9384}_58.png&quot;/&gt;&lt;left val=&quot;65&quot;/&gt;&lt;top val=&quot;180&quot;/&gt;&lt;width val=&quot;56&quot;/&gt;&lt;height val=&quot;51&quot;/&gt;&lt;hasText val=&quot;1&quot;/&gt;&lt;/Image&gt;&lt;Image&gt;&lt;filename val=&quot;C:\Users\Kevin\AppData\Local\Temp\PR\data\asimages\{8A712204-F76A-48E1-AF64-44CACB108A86}_58.png&quot;/&gt;&lt;left val=&quot;98&quot;/&gt;&lt;top val=&quot;180&quot;/&gt;&lt;width val=&quot;403&quot;/&gt;&lt;height val=&quot;51&quot;/&gt;&lt;hasText val=&quot;1&quot;/&gt;&lt;/Image&gt;&lt;/ThreeDShapeInfo&gt;"/>
</p:tagLst>
</file>

<file path=ppt/tags/tag59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28.6]]&gt;&lt;/Top&gt;&lt;/ChangeData&gt;"/>
  <p:tag name="MMPROD_ID" val="10229"/>
  <p:tag name="MMPROD_TYPE" val="10018"/>
  <p:tag name="MMPROD_DATA" val="&lt;property id=&quot;10074&quot; value=&quot;0&quot;/&gt;&lt;property id=&quot;10193&quot; value=&quot;D&quot;/&gt;&lt;property id=&quot;10199&quot; value=&quot;0&quot;/&gt;&lt;object type=&quot;10049&quot; unique_id=&quot;10230&quot;&gt;&lt;property id=&quot;10020&quot; value=&quot;9&quot;/&gt;&lt;property id=&quot;10102&quot; value=&quot;0&quot;/&gt;&lt;property id=&quot;10191&quot; value=&quot;-1&quot;/&gt;&lt;/object&gt;"/>
  <p:tag name="MMPROD_COLLECTIONCONTAINERID" val="10220"/>
  <p:tag name="MMPROD_PARENTID" val="10474"/>
  <p:tag name="MMPROD_ANSWERLETTER" val="D) "/>
  <p:tag name="HTML_AUTOSHAPE_INFO" val="&lt;ThreeDShapeInfo&gt;&lt;uuid val=&quot;1004&quot;/&gt;&lt;isInvalidForFieldText val=&quot;0&quot;/&gt;&lt;hasMultipleQuizShape val=&quot;1&quot;/&gt;&lt;Image&gt;&lt;filename val=&quot;C:\Users\Kevin\AppData\Local\Temp\PR\data\asimages\{459BE3DD-03AF-4418-8243-235642F1F805}_58.png&quot;/&gt;&lt;left val=&quot;65&quot;/&gt;&lt;top val=&quot;220&quot;/&gt;&lt;width val=&quot;58&quot;/&gt;&lt;height val=&quot;51&quot;/&gt;&lt;hasText val=&quot;1&quot;/&gt;&lt;/Image&gt;&lt;Image&gt;&lt;filename val=&quot;C:\Users\Kevin\AppData\Local\Temp\PR\data\asimages\{F4A1A260-CB01-43DE-B151-B773C39AF1C1}_58.png&quot;/&gt;&lt;left val=&quot;100&quot;/&gt;&lt;top val=&quot;220&quot;/&gt;&lt;width val=&quot;401&quot;/&gt;&lt;height val=&quot;51&quot;/&gt;&lt;hasText val=&quot;1&quot;/&gt;&lt;/Image&gt;&lt;/ThreeDShapeInfo&gt;"/>
</p:tagLst>
</file>

<file path=ppt/tags/tag59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228.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7&quot;/&gt;&lt;/TableIndex&gt;&lt;/ShapeTextInfo&gt;"/>
  <p:tag name="HTML_SHAPEINFO" val="&lt;ThreeDShapeInfo&gt;&lt;uuid val=&quot;&quot;/&gt;&lt;isInvalidForFieldText val=&quot;0&quot;/&gt;&lt;Image&gt;&lt;filename val=&quot;C:\Users\Kevin\AppData\Local\Temp\PR\data\asimages\{EDBE8379-2039-4E04-A1A2-58FCB2A94D0B}_6.png&quot;/&gt;&lt;left val=&quot;34&quot;/&gt;&lt;top val=&quot;75&quot;/&gt;&lt;width val=&quot;650&quot;/&gt;&lt;height val=&quot;289&quot;/&gt;&lt;hasText val=&quot;1&quot;/&gt;&lt;/Image&gt;&lt;/ThreeDShape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Text&gt;&lt;![CDATA[Gives supplier information.]]&gt;&lt;/Text&gt;&lt;FontSize&gt;&lt;![CDATA[24]]&gt;&lt;/FontSize&gt;&lt;Left&gt;&lt;![CDATA[115]]&gt;&lt;/Left&gt;&lt;Top&gt;&lt;![CDATA[228.6]]&gt;&lt;/Top&gt;&lt;/ChangeData&gt;"/>
  <p:tag name="MMPROD_ABSOLUTEPOSITIONID" val="1024"/>
  <p:tag name="PRESENTER_SHAPETEXTINFO" val="&lt;ShapeTextInfo&gt;&lt;TableIndex row=&quot;-1&quot; col=&quot;-1&quot;&gt;&lt;linesCount val=&quot;1&quot;/&gt;&lt;lineCharCount val=&quot;27&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0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88.7]]&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MMPROD_LASTVALUES" val="&lt;ChangeData&gt;&lt;Text&gt;&lt;![CDATA[Alerts to the severity of the hazard.]]&gt;&lt;/Text&gt;&lt;FontSize&gt;&lt;![CDATA[24]]&gt;&lt;/FontSize&gt;&lt;Left&gt;&lt;![CDATA[113]]&gt;&lt;/Left&gt;&lt;Top&gt;&lt;![CDATA[188.7]]&gt;&lt;/Top&gt;&lt;/ChangeData&gt;"/>
  <p:tag name="MMPROD_ABSOLUTEPOSITIONID" val="1023"/>
  <p:tag name="PRESENTER_SHAPETEXTINFO" val="&lt;ShapeTextInfo&gt;&lt;TableIndex row=&quot;-1&quot; col=&quot;-1&quot;&gt;&lt;linesCount val=&quot;1&quot;/&gt;&lt;lineCharCount val=&quot;37&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0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MMPROD_LASTVALUES" val="&lt;ChangeData&gt;&lt;Text&gt;&lt;![CDATA[Describes measures to prevent or minimize the adverse effects.]]&gt;&lt;/Text&gt;&lt;FontSize&gt;&lt;![CDATA[24]]&gt;&lt;/FontSize&gt;&lt;Left&gt;&lt;![CDATA[114]]&gt;&lt;/Left&gt;&lt;Top&gt;&lt;![CDATA[120]]&gt;&lt;/Top&gt;&lt;/ChangeData&gt;"/>
  <p:tag name="MMPROD_ABSOLUTEPOSITIONID" val="1022"/>
  <p:tag name="PRESENTER_SHAPETEXTINFO" val="&lt;ShapeTextInfo&gt;&lt;TableIndex row=&quot;-1&quot; col=&quot;-1&quot;&gt;&lt;linesCount val=&quot;2&quot;/&gt;&lt;lineCharCount val=&quot;33&quot;/&gt;&lt;lineCharCount val=&quot;29&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0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MMPROD_LASTVALUES" val="&lt;ChangeData&gt;&lt;Text&gt;&lt;![CDATA[Describes the nature of the hazard.]]&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TableIndex row=&quot;1&quot; col=&quot;2&quot;&gt;&lt;linesCount val=&quot;1&quot;/&gt;&lt;lineCharCount val=&quot;10&quot;/&gt;&lt;/TableIndex&gt;&lt;TableIndex row=&quot;2&quot; col=&quot;1&quot;&gt;&lt;linesCount val=&quot;1&quot;/&gt;&lt;lineCharCount val=&quot;31&quot;/&gt;&lt;/TableIndex&gt;&lt;TableIndex row=&quot;2&quot; col=&quot;2&quot;&gt;&lt;linesCount val=&quot;1&quot;/&gt;&lt;lineCharCount val=&quot;30&quot;/&gt;&lt;/TableIndex&gt;&lt;TableIndex row=&quot;3&quot; col=&quot;1&quot;&gt;&lt;linesCount val=&quot;1&quot;/&gt;&lt;lineCharCount val=&quot;19&quot;/&gt;&lt;/TableIndex&gt;&lt;TableIndex row=&quot;3&quot; col=&quot;2&quot;&gt;&lt;linesCount val=&quot;1&quot;/&gt;&lt;lineCharCount val=&quot;18&quot;/&gt;&lt;/TableIndex&gt;&lt;TableIndex row=&quot;4&quot; col=&quot;1&quot;&gt;&lt;linesCount val=&quot;1&quot;/&gt;&lt;lineCharCount val=&quot;29&quot;/&gt;&lt;/TableIndex&gt;&lt;TableIndex row=&quot;4&quot; col=&quot;2&quot;&gt;&lt;linesCount val=&quot;1&quot;/&gt;&lt;lineCharCount val=&quot;39&quot;/&gt;&lt;/TableIndex&gt;&lt;TableIndex row=&quot;5&quot; col=&quot;1&quot;&gt;&lt;linesCount val=&quot;3&quot;/&gt;&lt;lineCharCount val=&quot;7&quot;/&gt;&lt;lineCharCount val=&quot;15&quot;/&gt;&lt;lineCharCount val=&quot;23&quot;/&gt;&lt;/TableIndex&gt;&lt;TableIndex row=&quot;5&quot; col=&quot;2&quot;&gt;&lt;linesCount val=&quot;3&quot;/&gt;&lt;lineCharCount val=&quot;7&quot;/&gt;&lt;lineCharCount val=&quot;13&quot;/&gt;&lt;lineCharCount val=&quot;20&quot;/&gt;&lt;/TableIndex&gt;&lt;TableIndex row=&quot;6&quot; col=&quot;1&quot;&gt;&lt;linesCount val=&quot;1&quot;/&gt;&lt;lineCharCount val=&quot;24&quot;/&gt;&lt;/TableIndex&gt;&lt;TableIndex row=&quot;6&quot; col=&quot;2&quot;&gt;&lt;linesCount val=&quot;2&quot;/&gt;&lt;lineCharCount val=&quot;42&quot;/&gt;&lt;lineCharCount val=&quot;15&quot;/&gt;&lt;/TableIndex&gt;&lt;TableIndex row=&quot;7&quot; col=&quot;1&quot;&gt;&lt;linesCount val=&quot;3&quot;/&gt;&lt;lineCharCount val=&quot;35&quot;/&gt;&lt;lineCharCount val=&quot;30&quot;/&gt;&lt;lineCharCount val=&quot;10&quot;/&gt;&lt;/TableIndex&gt;&lt;TableIndex row=&quot;7&quot; col=&quot;2&quot;&gt;&lt;linesCount val=&quot;4&quot;/&gt;&lt;lineCharCount val=&quot;25&quot;/&gt;&lt;lineCharCount val=&quot;37&quot;/&gt;&lt;lineCharCount val=&quot;13&quot;/&gt;&lt;lineCharCount val=&quot;11&quot;/&gt;&lt;/TableIndex&gt;&lt;/ShapeTextInfo&gt;"/>
  <p:tag name="PRESENTER_SHAPEINFO" val="&lt;ThreeDShapeInfo&gt;&lt;uuid val=&quot;{81705330-E005-4817-9549-2B0647FAAD25}&quot;/&gt;&lt;isInvalidForFieldText val=&quot;0&quot;/&gt;&lt;Image&gt;&lt;filename val=&quot;C:\Users\Kevin\AppData\Local\Temp\PR\data\asimages\{81705330-E005-4817-9549-2B0647FAAD25}_6.png&quot;/&gt;&lt;left val=&quot;40&quot;/&gt;&lt;top val=&quot;102&quot;/&gt;&lt;width val=&quot;621&quot;/&gt;&lt;height val=&quot;288&quot;/&gt;&lt;hasText val=&quot;1&quot;/&gt;&lt;/Image&gt;&lt;/ThreeDShape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MMPROD_LASTVALUES" val="&lt;ChangeData&gt;&lt;SlideID&gt;&lt;![CDATA[378]]&gt;&lt;/SlideID&gt;&lt;/ChangeData&gt;"/>
  <p:tag name="HTML_SHAPEINFO" val="&lt;SlideThumbPath val=&quot;Slide59.PNG&quot;/&gt;"/>
  <p:tag name="MMPROD_PASSDATA" val="&lt;object type=&quot;10050&quot; unique_id=&quot;10233&quot;&gt;&lt;property id=&quot;10020&quot; value=&quot;2&quot;/&gt;&lt;property id=&quot;10102&quot; value=&quot;1&quot;/&gt;&lt;property id=&quot;10191&quot; value=&quot;-1&quot;/&gt;&lt;/object&gt;"/>
  <p:tag name="MMPROD_FAILDATA" val="&lt;object type=&quot;10051&quot; unique_id=&quot;10234&quot;&gt;&lt;property id=&quot;10020&quot; value=&quot;2&quot;/&gt;&lt;property id=&quot;10102&quot; value=&quot;1&quot;/&gt;&lt;property id=&quot;10191&quot; value=&quot;-1&quot;/&gt;&lt;/object&gt;"/>
  <p:tag name="MMPROD_ID" val="10475"/>
  <p:tag name="MMPROD_TYPE" val="10008"/>
  <p:tag name="MMPROD_DATA" val="&lt;property id=&quot;10026&quot; value=&quot;1&quot;/&gt;&lt;property id=&quot;10027&quot; value=&quot;Interaction10231&quot;/&gt;&lt;property id=&quot;10028&quot; value=&quot;0&quot;/&gt;&lt;property id=&quot;10063&quot; value=&quot;2&quot;/&gt;&lt;property id=&quot;10070&quot; value=&quot;This pictogram is used for which of the following classe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59,1872922001,F:\ESS Training Module Updates (2017-2018)\Modules\WHMIS+2015+-+Final_pptx\Media.ppcx"/>
  <p:tag name="MMPROD_ANSWERCOUNT" val="4"/>
</p:tagLst>
</file>

<file path=ppt/tags/tag616.xml><?xml version="1.0" encoding="utf-8"?>
<p:tagLst xmlns:a="http://schemas.openxmlformats.org/drawingml/2006/main" xmlns:r="http://schemas.openxmlformats.org/officeDocument/2006/relationships" xmlns:p="http://schemas.openxmlformats.org/presentationml/2006/main">
  <p:tag name="MMPROD_ID" val="10231"/>
  <p:tag name="MMPROD_ABSOLUTEPOSITIONID" val="100"/>
  <p:tag name="MMPROD_LASTVALUES" val="&lt;ChangeData&gt;&lt;Text&gt;&lt;![CDATA[This pictogram is used for which of the following classes:]]&gt;&lt;/Text&gt;&lt;FontSize&gt;&lt;![CDATA[26]]&gt;&lt;/FontSize&gt;&lt;Left&gt;&lt;![CDATA[0]]&gt;&lt;/Left&gt;&lt;Top&gt;&lt;![CDATA[0]]&gt;&lt;/Top&gt;&lt;/ChangeData&gt;"/>
  <p:tag name="PRESENTER_SHAPETEXTINFO" val="&lt;ShapeTextInfo&gt;&lt;TableIndex row=&quot;-1&quot; col=&quot;-1&quot;&gt;&lt;linesCount val=&quot;1&quot;/&gt;&lt;lineCharCount val=&quot;58&quot;/&gt;&lt;/TableIndex&gt;&lt;/ShapeTextInfo&gt;"/>
  <p:tag name="HTML_SHAPEINFO" val="&lt;ThreeDShapeInfo&gt;&lt;uuid val=&quot;100&quot;/&gt;&lt;isInvalidForFieldText val=&quot;0&quot;/&gt;&lt;Image&gt;&lt;filename val=&quot;C:\Users\Kevin\AppData\Local\Temp\PR\data\asimages\{30919F3B-70E8-4932-9194-426AD7C66330}_59.png&quot;/&gt;&lt;left val=&quot;19&quot;/&gt;&lt;top val=&quot;15&quot;/&gt;&lt;width val=&quot;664&quot;/&gt;&lt;height val=&quot;72&quot;/&gt;&lt;hasText val=&quot;1&quot;/&gt;&lt;/Image&gt;&lt;/ThreeDShapeInfo&gt;"/>
</p:tagLst>
</file>

<file path=ppt/tags/tag61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52FEBB6C-3D03-43D6-87C3-C6AC8A5A626C}&quot;/&gt;&lt;isInvalidForFieldText val=&quot;0&quot;/&gt;&lt;Image&gt;&lt;filename val=&quot;C:\Users\Kevin\AppData\Local\Temp\PR\data\asimages\{52FEBB6C-3D03-43D6-87C3-C6AC8A5A626C}_59.png&quot;/&gt;&lt;left val=&quot;66&quot;/&gt;&lt;top val=&quot;256&quot;/&gt;&lt;width val=&quot;271&quot;/&gt;&lt;height val=&quot;70&quot;/&gt;&lt;hasText val=&quot;1&quot;/&gt;&lt;/Image&gt;&lt;/ThreeDShape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4802F997-2AE2-4292-87DA-CA2D4D094517}&quot;/&gt;&lt;isInvalidForFieldText val=&quot;0&quot;/&gt;&lt;Image&gt;&lt;filename val=&quot;C:\Users\Kevin\AppData\Local\Temp\PR\data\asimages\{4802F997-2AE2-4292-87DA-CA2D4D094517}_59.png&quot;/&gt;&lt;left val=&quot;390&quot;/&gt;&lt;top val=&quot;256&quot;/&gt;&lt;width val=&quot;271&quot;/&gt;&lt;height val=&quot;70&quot;/&gt;&lt;hasText val=&quot;1&quot;/&gt;&lt;/Image&gt;&lt;/ThreeDShapeInfo&gt;"/>
</p:tagLst>
</file>

<file path=ppt/tags/tag61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33F0F4C-D46F-4035-8C98-A0BDB8AD2F3B}&quot;/&gt;&lt;isInvalidForFieldText val=&quot;0&quot;/&gt;&lt;Image&gt;&lt;filename val=&quot;C:\Users\Kevin\AppData\Local\Temp\PR\data\asimages\{533F0F4C-D46F-4035-8C98-A0BDB8AD2F3B}_59.png&quot;/&gt;&lt;left val=&quot;195&quot;/&gt;&lt;top val=&quot;312&quot;/&gt;&lt;width val=&quot;271&quot;/&gt;&lt;height val=&quot;5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7.mp3"/>
  <p:tag name="HTML_SHAPEINFO" val="&lt;SlideThumbPath val=&quot;Slide7.PNG&quot;/&gt;"/>
  <p:tag name="PPSNARRATION" val="7,1872922001,F:\ESS Training Module Updates (2017-2018)\Modules\WHMIS+2015+-+Final_pptx\Media.ppcx"/>
</p:tagLst>
</file>

<file path=ppt/tags/tag62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53B8480-0E38-46C1-A897-F5FDFAF094C3}&quot;/&gt;&lt;isInvalidForFieldText val=&quot;0&quot;/&gt;&lt;Image&gt;&lt;filename val=&quot;C:\Users\Kevin\AppData\Local\Temp\PR\data\asimages\{D53B8480-0E38-46C1-A897-F5FDFAF094C3}_59.png&quot;/&gt;&lt;left val=&quot;185&quot;/&gt;&lt;top val=&quot;285&quot;/&gt;&lt;width val=&quot;540&quot;/&gt;&lt;height val=&quot;60&quot;/&gt;&lt;hasText val=&quot;1&quot;/&gt;&lt;/Image&gt;&lt;/ThreeDShape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B51FEC0-6580-4277-B15E-FD340AD2F01F}&quot;/&gt;&lt;isInvalidForFieldText val=&quot;0&quot;/&gt;&lt;Image&gt;&lt;filename val=&quot;C:\Users\Kevin\AppData\Local\Temp\PR\data\asimages\{EB51FEC0-6580-4277-B15E-FD340AD2F01F}_59.png&quot;/&gt;&lt;left val=&quot;185&quot;/&gt;&lt;top val=&quot;328&quot;/&gt;&lt;width val=&quot;540&quot;/&gt;&lt;height val=&quot;60&quot;/&gt;&lt;hasText val=&quot;1&quot;/&gt;&lt;/Image&gt;&lt;/ThreeDShapeInfo&gt;"/>
</p:tagLst>
</file>

<file path=ppt/tags/tag62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1E00BEA-7026-41CC-BDA2-BAC03656D25D}&quot;/&gt;&lt;isInvalidForFieldText val=&quot;0&quot;/&gt;&lt;Image&gt;&lt;filename val=&quot;C:\Users\Kevin\AppData\Local\Temp\PR\data\asimages\{F1E00BEA-7026-41CC-BDA2-BAC03656D25D}_59.png&quot;/&gt;&lt;left val=&quot;190&quot;/&gt;&lt;top val=&quot;307&quot;/&gt;&lt;width val=&quot;286&quot;/&gt;&lt;height val=&quot;70&quot;/&gt;&lt;hasText val=&quot;1&quot;/&gt;&lt;/Image&gt;&lt;/ThreeDShapeInfo&gt;"/>
</p:tagLst>
</file>

<file path=ppt/tags/tag62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3044EA5D-C357-470A-A8A8-84AD8B771F02}&quot;/&gt;&lt;isInvalidForFieldText val=&quot;0&quot;/&gt;&lt;Image&gt;&lt;filename val=&quot;C:\Users\Kevin\AppData\Local\Temp\PR\data\asimages\{3044EA5D-C357-470A-A8A8-84AD8B771F02}_59.png&quot;/&gt;&lt;left val=&quot;209&quot;/&gt;&lt;top val=&quot;333&quot;/&gt;&lt;width val=&quot;272&quot;/&gt;&lt;height val=&quot;70&quot;/&gt;&lt;hasText val=&quot;1&quot;/&gt;&lt;/Image&gt;&lt;/ThreeDShape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DA350F50-CC8B-4C09-878C-131CA92EED14}_59.png&quot;/&gt;&lt;left val=&quot;496&quot;/&gt;&lt;top val=&quot;338&quot;/&gt;&lt;width val=&quot;91&quot;/&gt;&lt;height val=&quot;30&quot;/&gt;&lt;hasText val=&quot;1&quot;/&gt;&lt;/Image&gt;&lt;/ThreeDShapeInfo&gt;"/>
</p:tagLst>
</file>

<file path=ppt/tags/tag62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04415B76-C70A-4F98-B138-EC126724D930}_59.png&quot;/&gt;&lt;left val=&quot;593&quot;/&gt;&lt;top val=&quot;338&quot;/&gt;&lt;width val=&quot;91&quot;/&gt;&lt;height val=&quot;30&quot;/&gt;&lt;hasText val=&quot;1&quot;/&gt;&lt;/Image&gt;&lt;/ThreeDShapeInfo&gt;"/>
</p:tagLst>
</file>

<file path=ppt/tags/tag6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60B1B8-EE0C-4DBD-8B9A-7E59487E86B3}&quot;/&gt;&lt;isInvalidForFieldText val=&quot;0&quot;/&gt;&lt;Image&gt;&lt;filename val=&quot;C:\Users\Kevin\AppData\Local\Temp\PR\data\asimages\{FB60B1B8-EE0C-4DBD-8B9A-7E59487E86B3}_59.png&quot;/&gt;&lt;left val=&quot;556&quot;/&gt;&lt;top val=&quot;88&quot;/&gt;&lt;width val=&quot;116&quot;/&gt;&lt;height val=&quot;157&quot;/&gt;&lt;hasText val=&quot;1&quot;/&gt;&lt;/Image&gt;&lt;/ThreeDShape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502840F4-CD34-4AAF-8C99-03F45BF813DB}&quot;/&gt;&lt;isInvalidForFieldText val=&quot;0&quot;/&gt;&lt;Image&gt;&lt;filename val=&quot;C:\Users\Kevin\AppData\Local\Temp\PR\data\asimages\{502840F4-CD34-4AAF-8C99-03F45BF813DB}_59.png&quot;/&gt;&lt;left val=&quot;202&quot;/&gt;&lt;top val=&quot;324&quot;/&gt;&lt;width val=&quot;271&quot;/&gt;&lt;height val=&quot;55&quot;/&gt;&lt;hasText val=&quot;1&quot;/&gt;&lt;/Image&gt;&lt;/ThreeDShapeInfo&gt;"/>
</p:tagLst>
</file>

<file path=ppt/tags/tag6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235"/>
  <p:tag name="MMPROD_TYPE" val="10018"/>
  <p:tag name="MMPROD_DATA" val="&lt;property id=&quot;10074&quot; value=&quot;1&quot;/&gt;&lt;property id=&quot;10193&quot; value=&quot;A&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2"/>
  <p:tag name="MMPROD_PARENTID" val="10475"/>
  <p:tag name="MMPROD_ANSWERLETTER" val="A) "/>
  <p:tag name="HTML_AUTOSHAPE_INFO" val="&lt;ThreeDShapeInfo&gt;&lt;uuid val=&quot;1001&quot;/&gt;&lt;isInvalidForFieldText val=&quot;0&quot;/&gt;&lt;hasMultipleQuizShape val=&quot;1&quot;/&gt;&lt;Image&gt;&lt;filename val=&quot;C:\Users\Kevin\AppData\Local\Temp\PR\data\asimages\{150F629D-3969-42D0-A95A-5A664A6CF218}_59.png&quot;/&gt;&lt;left val=&quot;65&quot;/&gt;&lt;top val=&quot;72&quot;/&gt;&lt;width val=&quot;57&quot;/&gt;&lt;height val=&quot;51&quot;/&gt;&lt;hasText val=&quot;1&quot;/&gt;&lt;/Image&gt;&lt;Image&gt;&lt;filename val=&quot;C:\Users\Kevin\AppData\Local\Temp\PR\data\asimages\{676A6FC9-9929-49B9-BFD0-FD14BFF372C7}_59.png&quot;/&gt;&lt;left val=&quot;99&quot;/&gt;&lt;top val=&quot;72&quot;/&gt;&lt;width val=&quot;402&quot;/&gt;&lt;height val=&quot;51&quot;/&gt;&lt;hasText val=&quot;1&quot;/&gt;&lt;/Image&gt;&lt;/ThreeDShape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237"/>
  <p:tag name="MMPROD_TYPE" val="10018"/>
  <p:tag name="MMPROD_DATA" val="&lt;property id=&quot;10074&quot; value=&quot;0&quot;/&gt;&lt;property id=&quot;10193&quot; value=&quot;B&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2"/>
  <p:tag name="MMPROD_PARENTID" val="10475"/>
  <p:tag name="MMPROD_ANSWERLETTER" val="B) "/>
  <p:tag name="HTML_AUTOSHAPE_INFO" val="&lt;ThreeDShapeInfo&gt;&lt;uuid val=&quot;1002&quot;/&gt;&lt;isInvalidForFieldText val=&quot;0&quot;/&gt;&lt;hasMultipleQuizShape val=&quot;1&quot;/&gt;&lt;Image&gt;&lt;filename val=&quot;C:\Users\Kevin\AppData\Local\Temp\PR\data\asimages\{581E2FBA-39E2-4883-A9A2-06AD6CA6573B}_59.png&quot;/&gt;&lt;left val=&quot;65&quot;/&gt;&lt;top val=&quot;112&quot;/&gt;&lt;width val=&quot;57&quot;/&gt;&lt;height val=&quot;51&quot;/&gt;&lt;hasText val=&quot;1&quot;/&gt;&lt;/Image&gt;&lt;Image&gt;&lt;filename val=&quot;C:\Users\Kevin\AppData\Local\Temp\PR\data\asimages\{E428A409-903E-4C49-A99A-0F60D0276D57}_59.png&quot;/&gt;&lt;left val=&quot;99&quot;/&gt;&lt;top val=&quot;112&quot;/&gt;&lt;width val=&quot;402&quot;/&gt;&lt;height val=&quot;5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evin\AppData\Local\Temp\PR\data\asimages\{4D14EC55-D519-410B-86AA-E28F099A40C2}_7.png&quot;/&gt;&lt;left val=&quot;18&quot;/&gt;&lt;top val=&quot;7&quot;/&gt;&lt;width val=&quot;665&quot;/&gt;&lt;height val=&quot;85&quot;/&gt;&lt;hasText val=&quot;1&quot;/&gt;&lt;/Image&gt;&lt;/ThreeDShapeInfo&gt;"/>
</p:tagLst>
</file>

<file path=ppt/tags/tag6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239"/>
  <p:tag name="MMPROD_TYPE" val="10018"/>
  <p:tag name="MMPROD_DATA" val="&lt;property id=&quot;10074&quot; value=&quot;0&quot;/&gt;&lt;property id=&quot;10193&quot; value=&quot;C&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2"/>
  <p:tag name="MMPROD_PARENTID" val="10475"/>
  <p:tag name="MMPROD_ANSWERLETTER" val="C) "/>
  <p:tag name="HTML_AUTOSHAPE_INFO" val="&lt;ThreeDShapeInfo&gt;&lt;uuid val=&quot;1003&quot;/&gt;&lt;isInvalidForFieldText val=&quot;0&quot;/&gt;&lt;hasMultipleQuizShape val=&quot;1&quot;/&gt;&lt;Image&gt;&lt;filename val=&quot;C:\Users\Kevin\AppData\Local\Temp\PR\data\asimages\{CC67B148-E8A5-4E73-AFD1-D13B10222D98}_59.png&quot;/&gt;&lt;left val=&quot;65&quot;/&gt;&lt;top val=&quot;152&quot;/&gt;&lt;width val=&quot;56&quot;/&gt;&lt;height val=&quot;51&quot;/&gt;&lt;hasText val=&quot;1&quot;/&gt;&lt;/Image&gt;&lt;Image&gt;&lt;filename val=&quot;C:\Users\Kevin\AppData\Local\Temp\PR\data\asimages\{454276ED-8DC3-4CBB-8DAD-4B4A6BC8FBAD}_59.png&quot;/&gt;&lt;left val=&quot;98&quot;/&gt;&lt;top val=&quot;152&quot;/&gt;&lt;width val=&quot;403&quot;/&gt;&lt;height val=&quot;51&quot;/&gt;&lt;hasText val=&quot;1&quot;/&gt;&lt;/Image&gt;&lt;/ThreeDShape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241"/>
  <p:tag name="MMPROD_TYPE" val="10018"/>
  <p:tag name="MMPROD_DATA" val="&lt;property id=&quot;10074&quot; value=&quot;0&quot;/&gt;&lt;property id=&quot;10193&quot; value=&quot;D&quot;/&gt;&lt;property id=&quot;10199&quot; value=&quot;0&quot;/&gt;&lt;object type=&quot;10049&quot; unique_id=&quot;10242&quot;&gt;&lt;property id=&quot;10020&quot; value=&quot;9&quot;/&gt;&lt;property id=&quot;10102&quot; value=&quot;0&quot;/&gt;&lt;property id=&quot;10191&quot; value=&quot;-1&quot;/&gt;&lt;/object&gt;"/>
  <p:tag name="MMPROD_COLLECTIONCONTAINERID" val="10232"/>
  <p:tag name="MMPROD_PARENTID" val="10475"/>
  <p:tag name="MMPROD_ANSWERLETTER" val="D) "/>
  <p:tag name="HTML_AUTOSHAPE_INFO" val="&lt;ThreeDShapeInfo&gt;&lt;uuid val=&quot;1004&quot;/&gt;&lt;isInvalidForFieldText val=&quot;0&quot;/&gt;&lt;hasMultipleQuizShape val=&quot;1&quot;/&gt;&lt;Image&gt;&lt;filename val=&quot;C:\Users\Kevin\AppData\Local\Temp\PR\data\asimages\{E1848224-7344-41CF-8851-D02C783B58CA}_59.png&quot;/&gt;&lt;left val=&quot;65&quot;/&gt;&lt;top val=&quot;192&quot;/&gt;&lt;width val=&quot;58&quot;/&gt;&lt;height val=&quot;51&quot;/&gt;&lt;hasText val=&quot;1&quot;/&gt;&lt;/Image&gt;&lt;Image&gt;&lt;filename val=&quot;C:\Users\Kevin\AppData\Local\Temp\PR\data\asimages\{5A1BB90C-9149-44DA-91F5-E88A1F9E45D6}_59.png&quot;/&gt;&lt;left val=&quot;100&quot;/&gt;&lt;top val=&quot;192&quot;/&gt;&lt;width val=&quot;401&quot;/&gt;&lt;height val=&quot;51&quot;/&gt;&lt;hasText val=&quot;1&quot;/&gt;&lt;/Image&gt;&lt;/ThreeDShape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MMPROD_LASTVALUES" val="&lt;ChangeData&gt;&lt;Text&gt;&lt;![CDATA[Skin sensitization]]&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MMPROD_LASTVALUES" val="&lt;ChangeData&gt;&lt;Text&gt;&lt;![CDATA[Serious eye damage]]&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18&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MMPROD_LASTVALUES" val="&lt;ChangeData&gt;&lt;Text&gt;&lt;![CDATA[Carcinogenicity]]&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0&quot;/&gt;&lt;lineCharCount val=&quot;47&quot;/&gt;&lt;lineCharCount val=&quot;14&quot;/&gt;&lt;lineCharCount val=&quot;18&quot;/&gt;&lt;lineCharCount val=&quot;11&quot;/&gt;&lt;lineCharCount val=&quot;11&quot;/&gt;&lt;lineCharCount val=&quot;52&quot;/&gt;&lt;lineCharCount val=&quot;58&quot;/&gt;&lt;lineCharCount val=&quot;11&quot;/&gt;&lt;lineCharCount val=&quot;1&quot;/&gt;&lt;/TableIndex&gt;&lt;/ShapeTextInfo&gt;"/>
  <p:tag name="HTML_SHAPEINFO" val="&lt;ThreeDShapeInfo&gt;&lt;uuid val=&quot;&quot;/&gt;&lt;isInvalidForFieldText val=&quot;0&quot;/&gt;&lt;Image&gt;&lt;filename val=&quot;C:\Users\Kevin\AppData\Local\Temp\PR\data\asimages\{0AC0DD3E-3118-4C0E-8461-80D887FAFEB6}_7.png&quot;/&gt;&lt;left val=&quot;28&quot;/&gt;&lt;top val=&quot;69&quot;/&gt;&lt;width val=&quot;656&quot;/&gt;&lt;height val=&quot;295&quot;/&gt;&lt;hasText val=&quot;1&quot;/&gt;&lt;/Image&gt;&lt;/ThreeDShape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MMPROD_LASTVALUES" val="&lt;ChangeData&gt;&lt;Text&gt;&lt;![CDATA[Acute toxicity]]&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6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SlideID&gt;&lt;![CDATA[380]]&gt;&lt;/SlideID&gt;&lt;/ChangeData&gt;"/>
  <p:tag name="HTML_SHAPEINFO" val="&lt;SlideThumbPath val=&quot;Slide60.PNG&quot;/&gt;"/>
  <p:tag name="MMPROD_PASSDATA" val="&lt;object type=&quot;10050&quot; unique_id=&quot;10257&quot;&gt;&lt;property id=&quot;10020&quot; value=&quot;2&quot;/&gt;&lt;property id=&quot;10102&quot; value=&quot;1&quot;/&gt;&lt;property id=&quot;10191&quot; value=&quot;-1&quot;/&gt;&lt;/object&gt;"/>
  <p:tag name="MMPROD_FAILDATA" val="&lt;object type=&quot;10051&quot; unique_id=&quot;10258&quot;&gt;&lt;property id=&quot;10020&quot; value=&quot;2&quot;/&gt;&lt;property id=&quot;10102&quot; value=&quot;1&quot;/&gt;&lt;property id=&quot;10191&quot; value=&quot;-1&quot;/&gt;&lt;/object&gt;"/>
  <p:tag name="MMPROD_ID" val="10477"/>
  <p:tag name="MMPROD_TYPE" val="10008"/>
  <p:tag name="MMPROD_DATA" val="&lt;property id=&quot;10026&quot; value=&quot;1&quot;/&gt;&lt;property id=&quot;10027&quot; value=&quot;Interaction10255&quot;/&gt;&lt;property id=&quot;10028&quot; value=&quot;0&quot;/&gt;&lt;property id=&quot;10063&quot; value=&quot;2&quot;/&gt;&lt;property id=&quot;10070&quot; value=&quot;This pictogram is used for which of the following classe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0,1872922001,F:\ESS Training Module Updates (2017-2018)\Modules\WHMIS+2015+-+Final_pptx\Media.ppcx"/>
  <p:tag name="MMPROD_ANSWERCOUNT" val="4"/>
</p:tagLst>
</file>

<file path=ppt/tags/tag649.xml><?xml version="1.0" encoding="utf-8"?>
<p:tagLst xmlns:a="http://schemas.openxmlformats.org/drawingml/2006/main" xmlns:r="http://schemas.openxmlformats.org/officeDocument/2006/relationships" xmlns:p="http://schemas.openxmlformats.org/presentationml/2006/main">
  <p:tag name="MMPROD_ID" val="10255"/>
  <p:tag name="MMPROD_ABSOLUTEPOSITIONID" val="100"/>
  <p:tag name="MMPROD_LASTVALUES" val="&lt;ChangeData&gt;&lt;Text&gt;&lt;![CDATA[This pictogram is used for which of the following classes:]]&gt;&lt;/Text&gt;&lt;FontSize&gt;&lt;![CDATA[26]]&gt;&lt;/FontSize&gt;&lt;Left&gt;&lt;![CDATA[0]]&gt;&lt;/Left&gt;&lt;Top&gt;&lt;![CDATA[0]]&gt;&lt;/Top&gt;&lt;/ChangeData&gt;"/>
  <p:tag name="PRESENTER_SHAPETEXTINFO" val="&lt;ShapeTextInfo&gt;&lt;TableIndex row=&quot;-1&quot; col=&quot;-1&quot;&gt;&lt;linesCount val=&quot;1&quot;/&gt;&lt;lineCharCount val=&quot;58&quot;/&gt;&lt;/TableIndex&gt;&lt;/ShapeTextInfo&gt;"/>
  <p:tag name="HTML_SHAPEINFO" val="&lt;ThreeDShapeInfo&gt;&lt;uuid val=&quot;100&quot;/&gt;&lt;isInvalidForFieldText val=&quot;0&quot;/&gt;&lt;Image&gt;&lt;filename val=&quot;C:\Users\Kevin\AppData\Local\Temp\PR\data\asimages\{C4083B6A-A73D-48F5-9D0D-F7E84EBCA240}_60.png&quot;/&gt;&lt;left val=&quot;19&quot;/&gt;&lt;top val=&quot;15&quot;/&gt;&lt;width val=&quot;664&quot;/&gt;&lt;height val=&quot;7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8.mp3"/>
  <p:tag name="HTML_SHAPEINFO" val="&lt;SlideThumbPath val=&quot;Slide8.PNG&quot;/&gt;"/>
  <p:tag name="PPSNARRATION" val="8,1872922001,F:\ESS Training Module Updates (2017-2018)\Modules\WHMIS+2015+-+Final_pptx\Media.ppcx"/>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474E3401-6E63-4D7D-8826-27037ED02C50}&quot;/&gt;&lt;isInvalidForFieldText val=&quot;0&quot;/&gt;&lt;Image&gt;&lt;filename val=&quot;C:\Users\Kevin\AppData\Local\Temp\PR\data\asimages\{474E3401-6E63-4D7D-8826-27037ED02C50}_60.png&quot;/&gt;&lt;left val=&quot;66&quot;/&gt;&lt;top val=&quot;256&quot;/&gt;&lt;width val=&quot;271&quot;/&gt;&lt;height val=&quot;70&quot;/&gt;&lt;hasText val=&quot;1&quot;/&gt;&lt;/Image&gt;&lt;/ThreeDShape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7440BEA1-0035-46CA-9B47-AB43F915F075}&quot;/&gt;&lt;isInvalidForFieldText val=&quot;0&quot;/&gt;&lt;Image&gt;&lt;filename val=&quot;C:\Users\Kevin\AppData\Local\Temp\PR\data\asimages\{7440BEA1-0035-46CA-9B47-AB43F915F075}_60.png&quot;/&gt;&lt;left val=&quot;390&quot;/&gt;&lt;top val=&quot;256&quot;/&gt;&lt;width val=&quot;271&quot;/&gt;&lt;height val=&quot;70&quot;/&gt;&lt;hasText val=&quot;1&quot;/&gt;&lt;/Image&gt;&lt;/ThreeDShapeInfo&gt;"/>
</p:tagLst>
</file>

<file path=ppt/tags/tag6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5F5F327-41EA-4E12-A559-0C553409F8B3}&quot;/&gt;&lt;isInvalidForFieldText val=&quot;0&quot;/&gt;&lt;Image&gt;&lt;filename val=&quot;C:\Users\Kevin\AppData\Local\Temp\PR\data\asimages\{65F5F327-41EA-4E12-A559-0C553409F8B3}_60.png&quot;/&gt;&lt;left val=&quot;195&quot;/&gt;&lt;top val=&quot;312&quot;/&gt;&lt;width val=&quot;271&quot;/&gt;&lt;height val=&quot;55&quot;/&gt;&lt;hasText val=&quot;1&quot;/&gt;&lt;/Image&gt;&lt;/ThreeDShape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B6D9F06-5E43-42E8-8C4F-B3810B886F00}&quot;/&gt;&lt;isInvalidForFieldText val=&quot;0&quot;/&gt;&lt;Image&gt;&lt;filename val=&quot;C:\Users\Kevin\AppData\Local\Temp\PR\data\asimages\{DB6D9F06-5E43-42E8-8C4F-B3810B886F00}_60.png&quot;/&gt;&lt;left val=&quot;185&quot;/&gt;&lt;top val=&quot;285&quot;/&gt;&lt;width val=&quot;540&quot;/&gt;&lt;height val=&quot;60&quot;/&gt;&lt;hasText val=&quot;1&quot;/&gt;&lt;/Image&gt;&lt;/ThreeDShapeInfo&gt;"/>
</p:tagLst>
</file>

<file path=ppt/tags/tag6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4C808BB-D542-4947-84B5-7F95F688DBCD}&quot;/&gt;&lt;isInvalidForFieldText val=&quot;0&quot;/&gt;&lt;Image&gt;&lt;filename val=&quot;C:\Users\Kevin\AppData\Local\Temp\PR\data\asimages\{64C808BB-D542-4947-84B5-7F95F688DBCD}_60.png&quot;/&gt;&lt;left val=&quot;185&quot;/&gt;&lt;top val=&quot;328&quot;/&gt;&lt;width val=&quot;540&quot;/&gt;&lt;height val=&quot;60&quot;/&gt;&lt;hasText val=&quot;1&quot;/&gt;&lt;/Image&gt;&lt;/ThreeDShapeInfo&gt;"/>
</p:tagLst>
</file>

<file path=ppt/tags/tag6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DF7AA5C5-5504-4DBF-8CE2-2BD7E879A0C8}&quot;/&gt;&lt;isInvalidForFieldText val=&quot;0&quot;/&gt;&lt;Image&gt;&lt;filename val=&quot;C:\Users\Kevin\AppData\Local\Temp\PR\data\asimages\{DF7AA5C5-5504-4DBF-8CE2-2BD7E879A0C8}_60.png&quot;/&gt;&lt;left val=&quot;190&quot;/&gt;&lt;top val=&quot;307&quot;/&gt;&lt;width val=&quot;286&quot;/&gt;&lt;height val=&quot;70&quot;/&gt;&lt;hasText val=&quot;1&quot;/&gt;&lt;/Image&gt;&lt;/ThreeDShape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AE8D8160-432B-4A7E-B01D-20E2504B13E8}&quot;/&gt;&lt;isInvalidForFieldText val=&quot;0&quot;/&gt;&lt;Image&gt;&lt;filename val=&quot;C:\Users\Kevin\AppData\Local\Temp\PR\data\asimages\{AE8D8160-432B-4A7E-B01D-20E2504B13E8}_60.png&quot;/&gt;&lt;left val=&quot;209&quot;/&gt;&lt;top val=&quot;333&quot;/&gt;&lt;width val=&quot;272&quot;/&gt;&lt;height val=&quot;70&quot;/&gt;&lt;hasText val=&quot;1&quot;/&gt;&lt;/Image&gt;&lt;/ThreeDShapeInfo&gt;"/>
</p:tagLst>
</file>

<file path=ppt/tags/tag6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882D512E-2BDE-41DE-969D-839BB21476C4}_60.png&quot;/&gt;&lt;left val=&quot;496&quot;/&gt;&lt;top val=&quot;338&quot;/&gt;&lt;width val=&quot;91&quot;/&gt;&lt;height val=&quot;30&quot;/&gt;&lt;hasText val=&quot;1&quot;/&gt;&lt;/Image&gt;&lt;/ThreeDShapeInfo&gt;"/>
</p:tagLst>
</file>

<file path=ppt/tags/tag6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2BCE17CB-6B8C-496E-B543-B12011C90CA9}_60.png&quot;/&gt;&lt;left val=&quot;593&quot;/&gt;&lt;top val=&quot;338&quot;/&gt;&lt;width val=&quot;91&quot;/&gt;&lt;height val=&quot;30&quot;/&gt;&lt;hasText val=&quot;1&quot;/&gt;&lt;/Image&gt;&lt;/ThreeDShapeInfo&gt;"/>
</p:tagLst>
</file>

<file path=ppt/tags/tag6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E71B1C-991D-4A66-9B30-85FD64D72C2F}&quot;/&gt;&lt;isInvalidForFieldText val=&quot;0&quot;/&gt;&lt;Image&gt;&lt;filename val=&quot;C:\Users\Kevin\AppData\Local\Temp\PR\data\asimages\{A5E71B1C-991D-4A66-9B30-85FD64D72C2F}_60.png&quot;/&gt;&lt;left val=&quot;556&quot;/&gt;&lt;top val=&quot;88&quot;/&gt;&lt;width val=&quot;116&quot;/&gt;&lt;height val=&quot;15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Kevin\AppData\Local\Temp\PR\data\asimages\{D964CDAB-FC37-488D-BC60-75D570F5BE4D}_8.png&quot;/&gt;&lt;left val=&quot;101&quot;/&gt;&lt;top val=&quot;-8&quot;/&gt;&lt;width val=&quot;504&quot;/&gt;&lt;height val=&quot;85&quot;/&gt;&lt;hasText val=&quot;1&quot;/&gt;&lt;/Image&gt;&lt;/ThreeDShapeInfo&gt;"/>
</p:tagLst>
</file>

<file path=ppt/tags/tag66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48987201-AEFF-4633-834A-FC308F1D9F40}&quot;/&gt;&lt;isInvalidForFieldText val=&quot;0&quot;/&gt;&lt;Image&gt;&lt;filename val=&quot;C:\Users\Kevin\AppData\Local\Temp\PR\data\asimages\{48987201-AEFF-4633-834A-FC308F1D9F40}_60.png&quot;/&gt;&lt;left val=&quot;202&quot;/&gt;&lt;top val=&quot;324&quot;/&gt;&lt;width val=&quot;271&quot;/&gt;&lt;height val=&quot;55&quot;/&gt;&lt;hasText val=&quot;1&quot;/&gt;&lt;/Image&gt;&lt;/ThreeDShape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259"/>
  <p:tag name="MMPROD_TYPE" val="10018"/>
  <p:tag name="MMPROD_DATA" val="&lt;property id=&quot;10074&quot; value=&quot;0&quot;/&gt;&lt;property id=&quot;10193&quot; value=&quot;A&quot;/&gt;&lt;property id=&quot;10199&quot; value=&quot;0&quot;/&gt;&lt;object type=&quot;10049&quot; unique_id=&quot;10260&quot;&gt;&lt;property id=&quot;10020&quot; value=&quot;9&quot;/&gt;&lt;property id=&quot;10102&quot; value=&quot;0&quot;/&gt;&lt;property id=&quot;10191&quot; value=&quot;-1&quot;/&gt;&lt;/object&gt;"/>
  <p:tag name="MMPROD_COLLECTIONCONTAINERID" val="10256"/>
  <p:tag name="MMPROD_PARENTID" val="10477"/>
  <p:tag name="MMPROD_ANSWERLETTER" val="A) "/>
  <p:tag name="HTML_AUTOSHAPE_INFO" val="&lt;ThreeDShapeInfo&gt;&lt;uuid val=&quot;1001&quot;/&gt;&lt;isInvalidForFieldText val=&quot;0&quot;/&gt;&lt;hasMultipleQuizShape val=&quot;1&quot;/&gt;&lt;Image&gt;&lt;filename val=&quot;C:\Users\Kevin\AppData\Local\Temp\PR\data\asimages\{4040942D-F56E-4DA5-96A9-F88D49379602}_60.png&quot;/&gt;&lt;left val=&quot;65&quot;/&gt;&lt;top val=&quot;72&quot;/&gt;&lt;width val=&quot;57&quot;/&gt;&lt;height val=&quot;51&quot;/&gt;&lt;hasText val=&quot;1&quot;/&gt;&lt;/Image&gt;&lt;Image&gt;&lt;filename val=&quot;C:\Users\Kevin\AppData\Local\Temp\PR\data\asimages\{2654085B-68AF-4067-B4EC-3B48F5CA1F16}_60.png&quot;/&gt;&lt;left val=&quot;99&quot;/&gt;&lt;top val=&quot;72&quot;/&gt;&lt;width val=&quot;402&quot;/&gt;&lt;height val=&quot;51&quot;/&gt;&lt;hasText val=&quot;1&quot;/&gt;&lt;/Image&gt;&lt;/ThreeDShapeInfo&gt;"/>
</p:tagLst>
</file>

<file path=ppt/tags/tag66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261"/>
  <p:tag name="MMPROD_TYPE" val="10018"/>
  <p:tag name="MMPROD_DATA" val="&lt;property id=&quot;10074&quot; value=&quot;0&quot;/&gt;&lt;property id=&quot;10193&quot; value=&quot;B&quot;/&gt;&lt;property id=&quot;10199&quot; value=&quot;0&quot;/&gt;&lt;object type=&quot;10049&quot; unique_id=&quot;10262&quot;&gt;&lt;property id=&quot;10020&quot; value=&quot;9&quot;/&gt;&lt;property id=&quot;10102&quot; value=&quot;0&quot;/&gt;&lt;property id=&quot;10191&quot; value=&quot;-1&quot;/&gt;&lt;/object&gt;"/>
  <p:tag name="MMPROD_COLLECTIONCONTAINERID" val="10256"/>
  <p:tag name="MMPROD_PARENTID" val="10477"/>
  <p:tag name="MMPROD_ANSWERLETTER" val="B) "/>
  <p:tag name="HTML_AUTOSHAPE_INFO" val="&lt;ThreeDShapeInfo&gt;&lt;uuid val=&quot;1002&quot;/&gt;&lt;isInvalidForFieldText val=&quot;0&quot;/&gt;&lt;hasMultipleQuizShape val=&quot;1&quot;/&gt;&lt;Image&gt;&lt;filename val=&quot;C:\Users\Kevin\AppData\Local\Temp\PR\data\asimages\{12849F22-A435-4099-BC69-D5BD8DD1C86D}_60.png&quot;/&gt;&lt;left val=&quot;65&quot;/&gt;&lt;top val=&quot;112&quot;/&gt;&lt;width val=&quot;57&quot;/&gt;&lt;height val=&quot;51&quot;/&gt;&lt;hasText val=&quot;1&quot;/&gt;&lt;/Image&gt;&lt;Image&gt;&lt;filename val=&quot;C:\Users\Kevin\AppData\Local\Temp\PR\data\asimages\{02AD6C26-6381-4DE1-B5A1-E349B2C627AC}_60.png&quot;/&gt;&lt;left val=&quot;99&quot;/&gt;&lt;top val=&quot;112&quot;/&gt;&lt;width val=&quot;402&quot;/&gt;&lt;height val=&quot;51&quot;/&gt;&lt;hasText val=&quot;1&quot;/&gt;&lt;/Image&gt;&lt;/ThreeDShape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263"/>
  <p:tag name="MMPROD_TYPE" val="10018"/>
  <p:tag name="MMPROD_DATA" val="&lt;property id=&quot;10074&quot; value=&quot;1&quot;/&gt;&lt;property id=&quot;10193&quot; value=&quot;C&quot;/&gt;&lt;property id=&quot;10199&quot; value=&quot;0&quot;/&gt;&lt;object type=&quot;10049&quot; unique_id=&quot;10264&quot;&gt;&lt;property id=&quot;10020&quot; value=&quot;9&quot;/&gt;&lt;property id=&quot;10102&quot; value=&quot;0&quot;/&gt;&lt;property id=&quot;10191&quot; value=&quot;-1&quot;/&gt;&lt;/object&gt;"/>
  <p:tag name="MMPROD_COLLECTIONCONTAINERID" val="10256"/>
  <p:tag name="MMPROD_PARENTID" val="10477"/>
  <p:tag name="MMPROD_ANSWERLETTER" val="C) "/>
  <p:tag name="HTML_AUTOSHAPE_INFO" val="&lt;ThreeDShapeInfo&gt;&lt;uuid val=&quot;1003&quot;/&gt;&lt;isInvalidForFieldText val=&quot;0&quot;/&gt;&lt;hasMultipleQuizShape val=&quot;1&quot;/&gt;&lt;Image&gt;&lt;filename val=&quot;C:\Users\Kevin\AppData\Local\Temp\PR\data\asimages\{3E302F9D-3E03-4570-BF97-45243D02A2EE}_60.png&quot;/&gt;&lt;left val=&quot;65&quot;/&gt;&lt;top val=&quot;152&quot;/&gt;&lt;width val=&quot;56&quot;/&gt;&lt;height val=&quot;51&quot;/&gt;&lt;hasText val=&quot;1&quot;/&gt;&lt;/Image&gt;&lt;Image&gt;&lt;filename val=&quot;C:\Users\Kevin\AppData\Local\Temp\PR\data\asimages\{E007AC57-453D-44B6-B9EB-F081E7C1EF90}_60.png&quot;/&gt;&lt;left val=&quot;98&quot;/&gt;&lt;top val=&quot;152&quot;/&gt;&lt;width val=&quot;403&quot;/&gt;&lt;height val=&quot;51&quot;/&gt;&lt;hasText val=&quot;1&quot;/&gt;&lt;/Image&gt;&lt;/ThreeDShapeInfo&gt;"/>
</p:tagLst>
</file>

<file path=ppt/tags/tag66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265"/>
  <p:tag name="MMPROD_TYPE" val="10018"/>
  <p:tag name="MMPROD_DATA" val="&lt;property id=&quot;10074&quot; value=&quot;0&quot;/&gt;&lt;property id=&quot;10193&quot; value=&quot;D&quot;/&gt;&lt;property id=&quot;10199&quot; value=&quot;0&quot;/&gt;&lt;object type=&quot;10049&quot; unique_id=&quot;10266&quot;&gt;&lt;property id=&quot;10020&quot; value=&quot;9&quot;/&gt;&lt;property id=&quot;10102&quot; value=&quot;0&quot;/&gt;&lt;property id=&quot;10191&quot; value=&quot;-1&quot;/&gt;&lt;/object&gt;"/>
  <p:tag name="MMPROD_COLLECTIONCONTAINERID" val="10256"/>
  <p:tag name="MMPROD_PARENTID" val="10477"/>
  <p:tag name="MMPROD_ANSWERLETTER" val="D) "/>
  <p:tag name="HTML_AUTOSHAPE_INFO" val="&lt;ThreeDShapeInfo&gt;&lt;uuid val=&quot;1004&quot;/&gt;&lt;isInvalidForFieldText val=&quot;0&quot;/&gt;&lt;hasMultipleQuizShape val=&quot;1&quot;/&gt;&lt;Image&gt;&lt;filename val=&quot;C:\Users\Kevin\AppData\Local\Temp\PR\data\asimages\{7B82FFB3-EF1E-4C2E-9DE6-B01AD36C7535}_60.png&quot;/&gt;&lt;left val=&quot;65&quot;/&gt;&lt;top val=&quot;192&quot;/&gt;&lt;width val=&quot;58&quot;/&gt;&lt;height val=&quot;51&quot;/&gt;&lt;hasText val=&quot;1&quot;/&gt;&lt;/Image&gt;&lt;Image&gt;&lt;filename val=&quot;C:\Users\Kevin\AppData\Local\Temp\PR\data\asimages\{C02859D6-FE77-4AFA-A90D-1B7BDA9ABE38}_60.png&quot;/&gt;&lt;left val=&quot;100&quot;/&gt;&lt;top val=&quot;192&quot;/&gt;&lt;width val=&quot;401&quot;/&gt;&lt;height val=&quot;51&quot;/&gt;&lt;hasText val=&quot;1&quot;/&gt;&lt;/Image&gt;&lt;/ThreeDShapeInfo&gt;"/>
</p:tagLst>
</file>

<file path=ppt/tags/tag66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LASTVALUES" val="&lt;ChangeData&gt;&lt;Text&gt;&lt;![CDATA[Skin sensitization]]&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6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MMPROD_LASTVALUES" val="&lt;ChangeData&gt;&lt;Text&gt;&lt;![CDATA[Serious eye damage]]&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1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78365A-A063-4069-A2FD-1AD540B60C7A}&quot;/&gt;&lt;isInvalidForFieldText val=&quot;0&quot;/&gt;&lt;Image&gt;&lt;filename val=&quot;C:\Users\Kevin\AppData\Local\Temp\PR\data\asimages\{3078365A-A063-4069-A2FD-1AD540B60C7A}_8.png&quot;/&gt;&lt;left val=&quot;127&quot;/&gt;&lt;top val=&quot;63&quot;/&gt;&lt;width val=&quot;323&quot;/&gt;&lt;height val=&quot;297&quot;/&gt;&lt;hasText val=&quot;1&quot;/&gt;&lt;/Image&gt;&lt;/ThreeDShape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7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MMPROD_LASTVALUES" val="&lt;ChangeData&gt;&lt;Text&gt;&lt;![CDATA[Carcinogenicity]]&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7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MMPROD_LASTVALUES" val="&lt;ChangeData&gt;&lt;Text&gt;&lt;![CDATA[Acute toxicity]]&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9.mp3"/>
  <p:tag name="HTML_SHAPEINFO" val="&lt;SlideThumbPath val=&quot;Slide9.PNG&quot;/&gt;"/>
  <p:tag name="PPSNARRATION" val="9,1872922001,F:\ESS Training Module Updates (2017-2018)\Modules\WHMIS+2015+-+Final_pptx\Media.ppcx"/>
</p:tagLst>
</file>

<file path=ppt/tags/tag68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SlideID&gt;&lt;![CDATA[382]]&gt;&lt;/SlideID&gt;&lt;/ChangeData&gt;"/>
  <p:tag name="HTML_SHAPEINFO" val="&lt;SlideThumbPath val=&quot;Slide61.PNG&quot;/&gt;"/>
  <p:tag name="MMPROD_PASSDATA" val="&lt;object type=&quot;10050&quot; unique_id=&quot;10281&quot;&gt;&lt;property id=&quot;10020&quot; value=&quot;2&quot;/&gt;&lt;property id=&quot;10102&quot; value=&quot;1&quot;/&gt;&lt;property id=&quot;10191&quot; value=&quot;-1&quot;/&gt;&lt;/object&gt;"/>
  <p:tag name="MMPROD_FAILDATA" val="&lt;object type=&quot;10051&quot; unique_id=&quot;10282&quot;&gt;&lt;property id=&quot;10020&quot; value=&quot;2&quot;/&gt;&lt;property id=&quot;10102&quot; value=&quot;1&quot;/&gt;&lt;property id=&quot;10191&quot; value=&quot;-1&quot;/&gt;&lt;/object&gt;"/>
  <p:tag name="MMPROD_ID" val="10479"/>
  <p:tag name="MMPROD_TYPE" val="10008"/>
  <p:tag name="MMPROD_DATA" val="&lt;property id=&quot;10026&quot; value=&quot;1&quot;/&gt;&lt;property id=&quot;10027&quot; value=&quot;Interaction10279&quot;/&gt;&lt;property id=&quot;10028&quot; value=&quot;0&quot;/&gt;&lt;property id=&quot;10063&quot; value=&quot;2&quot;/&gt;&lt;property id=&quot;10070&quot; value=&quot;A workplace label is not necessary when: &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1,1872922001,F:\ESS Training Module Updates (2017-2018)\Modules\WHMIS+2015+-+Final_pptx\Media.ppcx"/>
  <p:tag name="MMPROD_ANSWERCOUNT" val="4"/>
</p:tagLst>
</file>

<file path=ppt/tags/tag682.xml><?xml version="1.0" encoding="utf-8"?>
<p:tagLst xmlns:a="http://schemas.openxmlformats.org/drawingml/2006/main" xmlns:r="http://schemas.openxmlformats.org/officeDocument/2006/relationships" xmlns:p="http://schemas.openxmlformats.org/presentationml/2006/main">
  <p:tag name="MMPROD_ID" val="10279"/>
  <p:tag name="MMPROD_ABSOLUTEPOSITIONID" val="100"/>
  <p:tag name="MMPROD_LASTVALUES" val="&lt;ChangeData&gt;&lt;Text&gt;&lt;![CDATA[A workplace label is not necessary when: ]]&gt;&lt;/Text&gt;&lt;FontSize&gt;&lt;![CDATA[35]]&gt;&lt;/FontSize&gt;&lt;Left&gt;&lt;![CDATA[0]]&gt;&lt;/Left&gt;&lt;Top&gt;&lt;![CDATA[0]]&gt;&lt;/Top&gt;&lt;/ChangeData&gt;"/>
  <p:tag name="PRESENTER_SHAPETEXTINFO" val="&lt;ShapeTextInfo&gt;&lt;TableIndex row=&quot;-1&quot; col=&quot;-1&quot;&gt;&lt;linesCount val=&quot;1&quot;/&gt;&lt;lineCharCount val=&quot;41&quot;/&gt;&lt;/TableIndex&gt;&lt;/ShapeTextInfo&gt;"/>
  <p:tag name="HTML_SHAPEINFO" val="&lt;ThreeDShapeInfo&gt;&lt;uuid val=&quot;100&quot;/&gt;&lt;isInvalidForFieldText val=&quot;0&quot;/&gt;&lt;Image&gt;&lt;filename val=&quot;C:\Users\Kevin\AppData\Local\Temp\PR\data\asimages\{18C7AD1C-2989-46A9-94F4-759E9981CFD2}_61.png&quot;/&gt;&lt;left val=&quot;14&quot;/&gt;&lt;top val=&quot;15&quot;/&gt;&lt;width val=&quot;669&quot;/&gt;&lt;height val=&quot;77&quot;/&gt;&lt;hasText val=&quot;1&quot;/&gt;&lt;/Image&gt;&lt;/ThreeDShapeInfo&gt;"/>
</p:tagLst>
</file>

<file path=ppt/tags/tag68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2EED2E0A-55AD-4EBF-8E15-555D909FF079}&quot;/&gt;&lt;isInvalidForFieldText val=&quot;0&quot;/&gt;&lt;Image&gt;&lt;filename val=&quot;C:\Users\Kevin\AppData\Local\Temp\PR\data\asimages\{2EED2E0A-55AD-4EBF-8E15-555D909FF079}_61.png&quot;/&gt;&lt;left val=&quot;66&quot;/&gt;&lt;top val=&quot;256&quot;/&gt;&lt;width val=&quot;271&quot;/&gt;&lt;height val=&quot;70&quot;/&gt;&lt;hasText val=&quot;1&quot;/&gt;&lt;/Image&gt;&lt;/ThreeDShapeInfo&gt;"/>
</p:tagLst>
</file>

<file path=ppt/tags/tag68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BB92C821-F1D6-41C6-89BD-101C6EFD16D0}&quot;/&gt;&lt;isInvalidForFieldText val=&quot;0&quot;/&gt;&lt;Image&gt;&lt;filename val=&quot;C:\Users\Kevin\AppData\Local\Temp\PR\data\asimages\{BB92C821-F1D6-41C6-89BD-101C6EFD16D0}_61.png&quot;/&gt;&lt;left val=&quot;390&quot;/&gt;&lt;top val=&quot;256&quot;/&gt;&lt;width val=&quot;271&quot;/&gt;&lt;height val=&quot;70&quot;/&gt;&lt;hasText val=&quot;1&quot;/&gt;&lt;/Image&gt;&lt;/ThreeDShape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5A552F5-692D-44B1-B901-430366A0D2B3}&quot;/&gt;&lt;isInvalidForFieldText val=&quot;0&quot;/&gt;&lt;Image&gt;&lt;filename val=&quot;C:\Users\Kevin\AppData\Local\Temp\PR\data\asimages\{95A552F5-692D-44B1-B901-430366A0D2B3}_61.png&quot;/&gt;&lt;left val=&quot;195&quot;/&gt;&lt;top val=&quot;312&quot;/&gt;&lt;width val=&quot;271&quot;/&gt;&lt;height val=&quot;55&quot;/&gt;&lt;hasText val=&quot;1&quot;/&gt;&lt;/Image&gt;&lt;/ThreeDShapeInfo&gt;"/>
</p:tagLst>
</file>

<file path=ppt/tags/tag68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3B65838-EA04-4162-A20F-AFC7BDCF3AD4}&quot;/&gt;&lt;isInvalidForFieldText val=&quot;0&quot;/&gt;&lt;Image&gt;&lt;filename val=&quot;C:\Users\Kevin\AppData\Local\Temp\PR\data\asimages\{83B65838-EA04-4162-A20F-AFC7BDCF3AD4}_61.png&quot;/&gt;&lt;left val=&quot;185&quot;/&gt;&lt;top val=&quot;285&quot;/&gt;&lt;width val=&quot;540&quot;/&gt;&lt;height val=&quot;60&quot;/&gt;&lt;hasText val=&quot;1&quot;/&gt;&lt;/Image&gt;&lt;/ThreeDShapeInfo&gt;"/>
</p:tagLst>
</file>

<file path=ppt/tags/tag68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E761A8C-7639-4B94-AF3F-5930F2D8AD77}&quot;/&gt;&lt;isInvalidForFieldText val=&quot;0&quot;/&gt;&lt;Image&gt;&lt;filename val=&quot;C:\Users\Kevin\AppData\Local\Temp\PR\data\asimages\{EE761A8C-7639-4B94-AF3F-5930F2D8AD77}_61.png&quot;/&gt;&lt;left val=&quot;185&quot;/&gt;&lt;top val=&quot;328&quot;/&gt;&lt;width val=&quot;540&quot;/&gt;&lt;height val=&quot;60&quot;/&gt;&lt;hasText val=&quot;1&quot;/&gt;&lt;/Image&gt;&lt;/ThreeDShape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C7F96E9-65A5-4177-A58F-3EC2AC087D4C}&quot;/&gt;&lt;isInvalidForFieldText val=&quot;0&quot;/&gt;&lt;Image&gt;&lt;filename val=&quot;C:\Users\Kevin\AppData\Local\Temp\PR\data\asimages\{0C7F96E9-65A5-4177-A58F-3EC2AC087D4C}_61.png&quot;/&gt;&lt;left val=&quot;190&quot;/&gt;&lt;top val=&quot;307&quot;/&gt;&lt;width val=&quot;286&quot;/&gt;&lt;height val=&quot;70&quot;/&gt;&lt;hasText val=&quot;1&quot;/&gt;&lt;/Image&gt;&lt;/ThreeDShapeInfo&gt;"/>
</p:tagLst>
</file>

<file path=ppt/tags/tag68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303AB1E9-A072-4424-85C7-85F403486AF3}&quot;/&gt;&lt;isInvalidForFieldText val=&quot;0&quot;/&gt;&lt;Image&gt;&lt;filename val=&quot;C:\Users\Kevin\AppData\Local\Temp\PR\data\asimages\{303AB1E9-A072-4424-85C7-85F403486AF3}_61.png&quot;/&gt;&lt;left val=&quot;209&quot;/&gt;&lt;top val=&quot;333&quot;/&gt;&lt;width val=&quot;272&quot;/&gt;&lt;height val=&quot;7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evin\AppData\Local\Temp\PR\data\asimages\{4DF28A1F-5636-431A-A988-EDD1F218780E}_9.png&quot;/&gt;&lt;left val=&quot;18&quot;/&gt;&lt;top val=&quot;7&quot;/&gt;&lt;width val=&quot;665&quot;/&gt;&lt;height val=&quot;85&quot;/&gt;&lt;hasText val=&quot;1&quot;/&gt;&lt;/Image&gt;&lt;/ThreeDShapeInfo&gt;"/>
</p:tagLst>
</file>

<file path=ppt/tags/tag69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0C86D86B-C8A8-4637-AEF0-3EEDEC362E74}_61.png&quot;/&gt;&lt;left val=&quot;496&quot;/&gt;&lt;top val=&quot;338&quot;/&gt;&lt;width val=&quot;91&quot;/&gt;&lt;height val=&quot;30&quot;/&gt;&lt;hasText val=&quot;1&quot;/&gt;&lt;/Image&gt;&lt;/ThreeDShape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167AB2B3-E63C-4DE5-931B-3766E093877F}_61.png&quot;/&gt;&lt;left val=&quot;593&quot;/&gt;&lt;top val=&quot;338&quot;/&gt;&lt;width val=&quot;91&quot;/&gt;&lt;height val=&quot;30&quot;/&gt;&lt;hasText val=&quot;1&quot;/&gt;&lt;/Image&gt;&lt;/ThreeDShapeInfo&gt;"/>
</p:tagLst>
</file>

<file path=ppt/tags/tag69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10AC6C03-3FB0-450B-832F-263B3FFDE3DE}&quot;/&gt;&lt;isInvalidForFieldText val=&quot;0&quot;/&gt;&lt;Image&gt;&lt;filename val=&quot;C:\Users\Kevin\AppData\Local\Temp\PR\data\asimages\{10AC6C03-3FB0-450B-832F-263B3FFDE3DE}_61.png&quot;/&gt;&lt;left val=&quot;202&quot;/&gt;&lt;top val=&quot;324&quot;/&gt;&lt;width val=&quot;271&quot;/&gt;&lt;height val=&quot;55&quot;/&gt;&lt;hasText val=&quot;1&quot;/&gt;&lt;/Image&gt;&lt;/ThreeDShape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7.4389]]&gt;&lt;/Left&gt;&lt;Top&gt;&lt;![CDATA[80.09992]]&gt;&lt;/Top&gt;&lt;/ChangeData&gt;"/>
  <p:tag name="MMPROD_ID" val="10283"/>
  <p:tag name="MMPROD_TYPE" val="10018"/>
  <p:tag name="MMPROD_DATA" val="&lt;property id=&quot;10074&quot; value=&quot;0&quot;/&gt;&lt;property id=&quot;10193&quot; value=&quot;A&quot;/&gt;&lt;property id=&quot;10199&quot; value=&quot;0&quot;/&gt;&lt;object type=&quot;10049&quot; unique_id=&quot;10284&quot;&gt;&lt;property id=&quot;10020&quot; value=&quot;9&quot;/&gt;&lt;property id=&quot;10102&quot; value=&quot;0&quot;/&gt;&lt;property id=&quot;10191&quot; value=&quot;-1&quot;/&gt;&lt;/object&gt;"/>
  <p:tag name="MMPROD_COLLECTIONCONTAINERID" val="10280"/>
  <p:tag name="MMPROD_PARENTID" val="10479"/>
  <p:tag name="MMPROD_ANSWERLETTER" val="A) "/>
  <p:tag name="HTML_AUTOSHAPE_INFO" val="&lt;ThreeDShapeInfo&gt;&lt;uuid val=&quot;1001&quot;/&gt;&lt;isInvalidForFieldText val=&quot;0&quot;/&gt;&lt;hasMultipleQuizShape val=&quot;1&quot;/&gt;&lt;Image&gt;&lt;filename val=&quot;C:\Users\Kevin\AppData\Local\Temp\PR\data\asimages\{5AD72A20-2ADC-408A-BAC6-A480BD9D8E56}_61.png&quot;/&gt;&lt;left val=&quot;70&quot;/&gt;&lt;top val=&quot;75&quot;/&gt;&lt;width val=&quot;43&quot;/&gt;&lt;height val=&quot;32&quot;/&gt;&lt;hasText val=&quot;1&quot;/&gt;&lt;/Image&gt;&lt;Image&gt;&lt;filename val=&quot;C:\Users\Kevin\AppData\Local\Temp\PR\data\asimages\{FEF35218-8242-4A66-8656-3FE7A8FF7CCC}_61.png&quot;/&gt;&lt;left val=&quot;108&quot;/&gt;&lt;top val=&quot;75&quot;/&gt;&lt;width val=&quot;393&quot;/&gt;&lt;height val=&quot;32&quot;/&gt;&lt;hasText val=&quot;1&quot;/&gt;&lt;/Image&gt;&lt;/ThreeDShapeInfo&gt;"/>
</p:tagLst>
</file>

<file path=ppt/tags/tag69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7.4389]]&gt;&lt;/Left&gt;&lt;Top&gt;&lt;![CDATA[100.7668]]&gt;&lt;/Top&gt;&lt;/ChangeData&gt;"/>
  <p:tag name="MMPROD_ID" val="10285"/>
  <p:tag name="MMPROD_TYPE" val="10018"/>
  <p:tag name="MMPROD_DATA" val="&lt;property id=&quot;10074&quot; value=&quot;0&quot;/&gt;&lt;property id=&quot;10193&quot; value=&quot;B&quot;/&gt;&lt;property id=&quot;10199&quot; value=&quot;0&quot;/&gt;&lt;object type=&quot;10049&quot; unique_id=&quot;10286&quot;&gt;&lt;property id=&quot;10020&quot; value=&quot;9&quot;/&gt;&lt;property id=&quot;10102&quot; value=&quot;0&quot;/&gt;&lt;property id=&quot;10191&quot; value=&quot;-1&quot;/&gt;&lt;/object&gt;"/>
  <p:tag name="MMPROD_COLLECTIONCONTAINERID" val="10280"/>
  <p:tag name="MMPROD_PARENTID" val="10479"/>
  <p:tag name="MMPROD_ANSWERLETTER" val="B) "/>
  <p:tag name="HTML_AUTOSHAPE_INFO" val="&lt;ThreeDShapeInfo&gt;&lt;uuid val=&quot;1002&quot;/&gt;&lt;isInvalidForFieldText val=&quot;0&quot;/&gt;&lt;hasMultipleQuizShape val=&quot;1&quot;/&gt;&lt;Image&gt;&lt;filename val=&quot;C:\Users\Kevin\AppData\Local\Temp\PR\data\asimages\{18E217EE-5E42-4BED-B2EC-866F784C56B4}_61.png&quot;/&gt;&lt;left val=&quot;70&quot;/&gt;&lt;top val=&quot;95&quot;/&gt;&lt;width val=&quot;43&quot;/&gt;&lt;height val=&quot;32&quot;/&gt;&lt;hasText val=&quot;1&quot;/&gt;&lt;/Image&gt;&lt;Image&gt;&lt;filename val=&quot;C:\Users\Kevin\AppData\Local\Temp\PR\data\asimages\{7E9DC6F4-A7B1-48FF-A0F7-47F2459CB973}_61.png&quot;/&gt;&lt;left val=&quot;104&quot;/&gt;&lt;top val=&quot;95&quot;/&gt;&lt;width val=&quot;397&quot;/&gt;&lt;height val=&quot;68&quot;/&gt;&lt;hasText val=&quot;1&quot;/&gt;&lt;/Image&gt;&lt;/ThreeDShape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7.4389]]&gt;&lt;/Left&gt;&lt;Top&gt;&lt;![CDATA[157.4335]]&gt;&lt;/Top&gt;&lt;/ChangeData&gt;"/>
  <p:tag name="MMPROD_ID" val="10287"/>
  <p:tag name="MMPROD_TYPE" val="10018"/>
  <p:tag name="MMPROD_DATA" val="&lt;property id=&quot;10074&quot; value=&quot;0&quot;/&gt;&lt;property id=&quot;10193&quot; value=&quot;C&quot;/&gt;&lt;property id=&quot;10199&quot; value=&quot;0&quot;/&gt;&lt;object type=&quot;10049&quot; unique_id=&quot;10288&quot;&gt;&lt;property id=&quot;10020&quot; value=&quot;9&quot;/&gt;&lt;property id=&quot;10102&quot; value=&quot;0&quot;/&gt;&lt;property id=&quot;10191&quot; value=&quot;-1&quot;/&gt;&lt;/object&gt;"/>
  <p:tag name="MMPROD_COLLECTIONCONTAINERID" val="10280"/>
  <p:tag name="MMPROD_PARENTID" val="10479"/>
  <p:tag name="MMPROD_ANSWERLETTER" val="C) "/>
  <p:tag name="HTML_AUTOSHAPE_INFO" val="&lt;ThreeDShapeInfo&gt;&lt;uuid val=&quot;1003&quot;/&gt;&lt;isInvalidForFieldText val=&quot;0&quot;/&gt;&lt;hasMultipleQuizShape val=&quot;1&quot;/&gt;&lt;Image&gt;&lt;filename val=&quot;C:\Users\Kevin\AppData\Local\Temp\PR\data\asimages\{7BBBAF73-D317-49C0-9BDB-8F95CA052AD5}_61.png&quot;/&gt;&lt;left val=&quot;70&quot;/&gt;&lt;top val=&quot;152&quot;/&gt;&lt;width val=&quot;42&quot;/&gt;&lt;height val=&quot;32&quot;/&gt;&lt;hasText val=&quot;1&quot;/&gt;&lt;/Image&gt;&lt;Image&gt;&lt;filename val=&quot;C:\Users\Kevin\AppData\Local\Temp\PR\data\asimages\{7CAC15F8-0669-4BA9-A8D7-D19FB685E19F}_61.png&quot;/&gt;&lt;left val=&quot;103&quot;/&gt;&lt;top val=&quot;152&quot;/&gt;&lt;width val=&quot;398&quot;/&gt;&lt;height val=&quot;32&quot;/&gt;&lt;hasText val=&quot;1&quot;/&gt;&lt;/Image&gt;&lt;/ThreeDShapeInfo&gt;"/>
</p:tagLst>
</file>

<file path=ppt/tags/tag69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7.4389]]&gt;&lt;/Left&gt;&lt;Top&gt;&lt;![CDATA[178.1002]]&gt;&lt;/Top&gt;&lt;/ChangeData&gt;"/>
  <p:tag name="MMPROD_ID" val="10289"/>
  <p:tag name="MMPROD_TYPE" val="10018"/>
  <p:tag name="MMPROD_DATA" val="&lt;property id=&quot;10074&quot; value=&quot;1&quot;/&gt;&lt;property id=&quot;10193&quot; value=&quot;D&quot;/&gt;&lt;property id=&quot;10199&quot; value=&quot;0&quot;/&gt;&lt;object type=&quot;10049&quot; unique_id=&quot;10290&quot;&gt;&lt;property id=&quot;10020&quot; value=&quot;9&quot;/&gt;&lt;property id=&quot;10102&quot; value=&quot;0&quot;/&gt;&lt;property id=&quot;10191&quot; value=&quot;-1&quot;/&gt;&lt;/object&gt;"/>
  <p:tag name="MMPROD_COLLECTIONCONTAINERID" val="10280"/>
  <p:tag name="MMPROD_PARENTID" val="10479"/>
  <p:tag name="MMPROD_ANSWERLETTER" val="D) "/>
  <p:tag name="HTML_AUTOSHAPE_INFO" val="&lt;ThreeDShapeInfo&gt;&lt;uuid val=&quot;1004&quot;/&gt;&lt;isInvalidForFieldText val=&quot;0&quot;/&gt;&lt;hasMultipleQuizShape val=&quot;1&quot;/&gt;&lt;Image&gt;&lt;filename val=&quot;C:\Users\Kevin\AppData\Local\Temp\PR\data\asimages\{495A2ABF-6468-471C-B6FC-08665FBC46C8}_61.png&quot;/&gt;&lt;left val=&quot;70&quot;/&gt;&lt;top val=&quot;173&quot;/&gt;&lt;width val=&quot;44&quot;/&gt;&lt;height val=&quot;32&quot;/&gt;&lt;hasText val=&quot;1&quot;/&gt;&lt;/Image&gt;&lt;Image&gt;&lt;filename val=&quot;C:\Users\Kevin\AppData\Local\Temp\PR\data\asimages\{01C4C25D-6C00-4078-9B75-72F40F031064}_61.png&quot;/&gt;&lt;left val=&quot;105&quot;/&gt;&lt;top val=&quot;173&quot;/&gt;&lt;width val=&quot;396&quot;/&gt;&lt;height val=&quot;32&quot;/&gt;&lt;hasText val=&quot;1&quot;/&gt;&lt;/Image&gt;&lt;/ThreeDShapeInfo&gt;"/>
</p:tagLst>
</file>

<file path=ppt/tags/tag69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5]]&gt;&lt;/FontSize&gt;&lt;Left&gt;&lt;![CDATA[80]]&gt;&lt;/Left&gt;&lt;Top&gt;&lt;![CDATA[343.800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MMPROD_LASTVALUES" val="&lt;ChangeData&gt;&lt;Text&gt;&lt;![CDATA[A &amp;amp; B]]&gt;&lt;/Text&gt;&lt;FontSize&gt;&lt;![CDATA[15]]&gt;&lt;/FontSize&gt;&lt;Left&gt;&lt;![CDATA[115]]&gt;&lt;/Left&gt;&lt;Top&gt;&lt;![CDATA[343.8002]]&gt;&lt;/Top&gt;&lt;/ChangeData&gt;"/>
  <p:tag name="MMPROD_ABSOLUTEPOSITIONID" val="1024"/>
  <p:tag name="PRESENTER_SHAPETEXTINFO" val="&lt;ShapeTextInfo&gt;&lt;TableIndex row=&quot;-1&quot; col=&quot;-1&quot;&gt;&lt;linesCount val=&quot;1&quot;/&gt;&lt;lineCharCount val=&quot;5&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5023BD75-3ACD-4769-9FB2-2D29EA88E306}&quot;/&gt;&lt;isInvalidForFieldText val=&quot;1&quot;/&gt;&lt;Image&gt;&lt;filename val=&quot;C:\Users\Kevin\AppData\Local\Temp\PR\data\asimages\{5023BD75-3ACD-4769-9FB2-2D29EA88E306}_LtOfSld1.png&quot;/&gt;&lt;left val=&quot;0&quot;/&gt;&lt;top val=&quot;305&quot;/&gt;&lt;width val=&quot;722&quot;/&gt;&lt;height val=&quot;100&quot;/&gt;&lt;hasText val=&quot;0&quot;/&gt;&lt;/Image&gt;&lt;Image&gt;&lt;filename val=&quot;C:\Users\Kevin\AppData\Local\Temp\PR\data\asimages\{5023BD75-3ACD-4769-9FB2-2D29EA88E306}_MtorLt_text.png&quot;/&gt;&lt;left val=&quot;0&quot;/&gt;&lt;top val=&quot;305&quot;/&gt;&lt;width val=&quot;722&quot;/&gt;&lt;height val=&quot;100&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4&quot;/&gt;&lt;lineCharCount val=&quot;58&quot;/&gt;&lt;lineCharCount val=&quot;55&quot;/&gt;&lt;lineCharCount val=&quot;54&quot;/&gt;&lt;lineCharCount val=&quot;24&quot;/&gt;&lt;lineCharCount val=&quot;55&quot;/&gt;&lt;lineCharCount val=&quot;54&quot;/&gt;&lt;lineCharCount val=&quot;51&quot;/&gt;&lt;/TableIndex&gt;&lt;/ShapeTextInfo&gt;"/>
  <p:tag name="HTML_SHAPEINFO" val="&lt;ThreeDShapeInfo&gt;&lt;uuid val=&quot;&quot;/&gt;&lt;isInvalidForFieldText val=&quot;0&quot;/&gt;&lt;Image&gt;&lt;filename val=&quot;C:\Users\Kevin\AppData\Local\Temp\PR\data\asimages\{3A60135F-569A-48D5-AA7A-37F39A5CC14F}_9.png&quot;/&gt;&lt;left val=&quot;28&quot;/&gt;&lt;top val=&quot;72&quot;/&gt;&lt;width val=&quot;656&quot;/&gt;&lt;height val=&quot;268&quot;/&gt;&lt;hasText val=&quot;1&quot;/&gt;&lt;/Image&gt;&lt;/ThreeDShapeInfo&gt;"/>
</p:tagLst>
</file>

<file path=ppt/tags/tag70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5]]&gt;&lt;/FontSize&gt;&lt;Left&gt;&lt;![CDATA[80]]&gt;&lt;/Left&gt;&lt;Top&gt;&lt;![CDATA[303.9001]]&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labels are never necessary]]&gt;&lt;/Text&gt;&lt;FontSize&gt;&lt;![CDATA[15]]&gt;&lt;/FontSize&gt;&lt;Left&gt;&lt;![CDATA[113]]&gt;&lt;/Left&gt;&lt;Top&gt;&lt;![CDATA[303.9001]]&gt;&lt;/Top&gt;&lt;/ChangeData&gt;"/>
  <p:tag name="MMPROD_ABSOLUTEPOSITIONID" val="1023"/>
  <p:tag name="PRESENTER_SHAPETEXTINFO" val="&lt;ShapeTextInfo&gt;&lt;TableIndex row=&quot;-1&quot; col=&quot;-1&quot;&gt;&lt;linesCount val=&quot;1&quot;/&gt;&lt;lineCharCount val=&quot;36&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0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5]]&gt;&lt;/FontSize&gt;&lt;Left&gt;&lt;![CDATA[80]]&gt;&lt;/Left&gt;&lt;Top&gt;&lt;![CDATA[148.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MMPROD_LASTVALUES" val="&lt;ChangeData&gt;&lt;Text&gt;&lt;![CDATA[The person who poured the product into another container will be the only person using it, and the chemical will be used during one shift.]]&gt;&lt;/Text&gt;&lt;FontSize&gt;&lt;![CDATA[15]]&gt;&lt;/FontSize&gt;&lt;Left&gt;&lt;![CDATA[114]]&gt;&lt;/Left&gt;&lt;Top&gt;&lt;![CDATA[148.8001]]&gt;&lt;/Top&gt;&lt;/ChangeData&gt;"/>
  <p:tag name="MMPROD_ABSOLUTEPOSITIONID" val="1022"/>
  <p:tag name="PRESENTER_SHAPETEXTINFO" val="&lt;ShapeTextInfo&gt;&lt;TableIndex row=&quot;-1&quot; col=&quot;-1&quot;&gt;&lt;linesCount val=&quot;3&quot;/&gt;&lt;lineCharCount val=&quot;57&quot;/&gt;&lt;lineCharCount val=&quot;59&quot;/&gt;&lt;lineCharCount val=&quot;22&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0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5]]&gt;&lt;/FontSize&gt;&lt;Left&gt;&lt;![CDATA[80]]&gt;&lt;/Left&gt;&lt;Top&gt;&lt;![CDATA[80.09992]]&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MMPROD_LASTVALUES" val="&lt;ChangeData&gt;&lt;Text&gt;&lt;![CDATA[ A chemical is poured  into a container for immediate use. ]]&gt;&lt;/Text&gt;&lt;FontSize&gt;&lt;![CDATA[15]]&gt;&lt;/FontSize&gt;&lt;Left&gt;&lt;![CDATA[114]]&gt;&lt;/Left&gt;&lt;Top&gt;&lt;![CDATA[80.1]]&gt;&lt;/Top&gt;&lt;/ChangeData&gt;"/>
  <p:tag name="MMPROD_ABSOLUTEPOSITIONID" val="1021"/>
  <p:tag name="PRESENTER_SHAPETEXTINFO" val="&lt;ShapeTextInfo&gt;&lt;TableIndex row=&quot;-1&quot; col=&quot;-1&quot;&gt;&lt;linesCount val=&quot;1&quot;/&gt;&lt;lineCharCount val=&quot;59&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0.mp3"/>
  <p:tag name="HTML_SHAPEINFO" val="&lt;SlideThumbPath val=&quot;Slide10.PNG&quot;/&gt;"/>
  <p:tag name="PPSNARRATION" val="10,1872922001,F:\ESS Training Module Updates (2017-2018)\Modules\WHMIS+2015+-+Final_pptx\Media.ppcx"/>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7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SlideID&gt;&lt;![CDATA[384]]&gt;&lt;/SlideID&gt;&lt;/ChangeData&gt;"/>
  <p:tag name="HTML_SHAPEINFO" val="&lt;SlideThumbPath val=&quot;Slide62.PNG&quot;/&gt;"/>
  <p:tag name="MMPROD_PASSDATA" val="&lt;object type=&quot;10050&quot; unique_id=&quot;10305&quot;&gt;&lt;property id=&quot;10020&quot; value=&quot;2&quot;/&gt;&lt;property id=&quot;10102&quot; value=&quot;1&quot;/&gt;&lt;property id=&quot;10191&quot; value=&quot;-1&quot;/&gt;&lt;/object&gt;"/>
  <p:tag name="MMPROD_FAILDATA" val="&lt;object type=&quot;10051&quot; unique_id=&quot;10306&quot;&gt;&lt;property id=&quot;10020&quot; value=&quot;2&quot;/&gt;&lt;property id=&quot;10102&quot; value=&quot;1&quot;/&gt;&lt;property id=&quot;10191&quot; value=&quot;-1&quot;/&gt;&lt;/object&gt;"/>
  <p:tag name="MMPROD_ID" val="10481"/>
  <p:tag name="MMPROD_TYPE" val="10008"/>
  <p:tag name="MMPROD_DATA" val="&lt;property id=&quot;10026&quot; value=&quot;1&quot;/&gt;&lt;property id=&quot;10027&quot; value=&quot;Interaction10303&quot;/&gt;&lt;property id=&quot;10028&quot; value=&quot;0&quot;/&gt;&lt;property id=&quot;10063&quot; value=&quot;2&quot;/&gt;&lt;property id=&quot;10070&quot; value=&quot;When a product is poured into a container, and a workplace label is not required, the container must still be identified/labelled with the product nam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2,1872922001,F:\ESS Training Module Updates (2017-2018)\Modules\WHMIS+2015+-+Final_pptx\Media.ppcx"/>
  <p:tag name="MMPROD_ANSWERCOUNT" val="2"/>
</p:tagLst>
</file>

<file path=ppt/tags/tag714.xml><?xml version="1.0" encoding="utf-8"?>
<p:tagLst xmlns:a="http://schemas.openxmlformats.org/drawingml/2006/main" xmlns:r="http://schemas.openxmlformats.org/officeDocument/2006/relationships" xmlns:p="http://schemas.openxmlformats.org/presentationml/2006/main">
  <p:tag name="MMPROD_ID" val="10303"/>
  <p:tag name="MMPROD_ABSOLUTEPOSITIONID" val="100"/>
  <p:tag name="MMPROD_LASTVALUES" val="&lt;ChangeData&gt;&lt;Text&gt;&lt;![CDATA[When a product is poured into a container, and a workplace label is not required, the container must still be identified/labelled with the product name.]]&gt;&lt;/Text&gt;&lt;FontSize&gt;&lt;![CDATA[19]]&gt;&lt;/FontSize&gt;&lt;Left&gt;&lt;![CDATA[0]]&gt;&lt;/Left&gt;&lt;Top&gt;&lt;![CDATA[0]]&gt;&lt;/Top&gt;&lt;/ChangeData&gt;"/>
  <p:tag name="PRESENTER_SHAPETEXTINFO" val="&lt;ShapeTextInfo&gt;&lt;TableIndex row=&quot;-1&quot; col=&quot;-1&quot;&gt;&lt;linesCount val=&quot;2&quot;/&gt;&lt;lineCharCount val=&quot;72&quot;/&gt;&lt;lineCharCount val=&quot;80&quot;/&gt;&lt;/TableIndex&gt;&lt;/ShapeTextInfo&gt;"/>
  <p:tag name="HTML_SHAPEINFO" val="&lt;ThreeDShapeInfo&gt;&lt;uuid val=&quot;100&quot;/&gt;&lt;isInvalidForFieldText val=&quot;0&quot;/&gt;&lt;Image&gt;&lt;filename val=&quot;C:\Users\Kevin\AppData\Local\Temp\PR\data\asimages\{EA53F84E-32BD-42B8-BE73-BBFD76D4C5F0}_62.png&quot;/&gt;&lt;left val=&quot;24&quot;/&gt;&lt;top val=&quot;15&quot;/&gt;&lt;width val=&quot;661&quot;/&gt;&lt;height val=&quot;68&quot;/&gt;&lt;hasText val=&quot;1&quot;/&gt;&lt;/Image&gt;&lt;/ThreeDShapeInfo&gt;"/>
</p:tagLst>
</file>

<file path=ppt/tags/tag71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52E97BEB-BBA0-4DAF-94AB-53D93641BC46}&quot;/&gt;&lt;isInvalidForFieldText val=&quot;0&quot;/&gt;&lt;Image&gt;&lt;filename val=&quot;C:\Users\Kevin\AppData\Local\Temp\PR\data\asimages\{52E97BEB-BBA0-4DAF-94AB-53D93641BC46}_62.png&quot;/&gt;&lt;left val=&quot;66&quot;/&gt;&lt;top val=&quot;256&quot;/&gt;&lt;width val=&quot;271&quot;/&gt;&lt;height val=&quot;70&quot;/&gt;&lt;hasText val=&quot;1&quot;/&gt;&lt;/Image&gt;&lt;/ThreeDShapeInfo&gt;"/>
</p:tagLst>
</file>

<file path=ppt/tags/tag71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977C548C-CF8C-4F14-A93A-73759D5400AD}&quot;/&gt;&lt;isInvalidForFieldText val=&quot;0&quot;/&gt;&lt;Image&gt;&lt;filename val=&quot;C:\Users\Kevin\AppData\Local\Temp\PR\data\asimages\{977C548C-CF8C-4F14-A93A-73759D5400AD}_62.png&quot;/&gt;&lt;left val=&quot;390&quot;/&gt;&lt;top val=&quot;256&quot;/&gt;&lt;width val=&quot;271&quot;/&gt;&lt;height val=&quot;70&quot;/&gt;&lt;hasText val=&quot;1&quot;/&gt;&lt;/Image&gt;&lt;/ThreeDShape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3F18A5E-0D3D-4038-A297-B6F802EEB115}&quot;/&gt;&lt;isInvalidForFieldText val=&quot;0&quot;/&gt;&lt;Image&gt;&lt;filename val=&quot;C:\Users\Kevin\AppData\Local\Temp\PR\data\asimages\{53F18A5E-0D3D-4038-A297-B6F802EEB115}_62.png&quot;/&gt;&lt;left val=&quot;195&quot;/&gt;&lt;top val=&quot;312&quot;/&gt;&lt;width val=&quot;271&quot;/&gt;&lt;height val=&quot;55&quot;/&gt;&lt;hasText val=&quot;1&quot;/&gt;&lt;/Image&gt;&lt;/ThreeDShapeInfo&gt;"/>
</p:tagLst>
</file>

<file path=ppt/tags/tag71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2981B76-F964-47AE-9D5F-3DF486D0521E}&quot;/&gt;&lt;isInvalidForFieldText val=&quot;0&quot;/&gt;&lt;Image&gt;&lt;filename val=&quot;C:\Users\Kevin\AppData\Local\Temp\PR\data\asimages\{C2981B76-F964-47AE-9D5F-3DF486D0521E}_62.png&quot;/&gt;&lt;left val=&quot;185&quot;/&gt;&lt;top val=&quot;285&quot;/&gt;&lt;width val=&quot;540&quot;/&gt;&lt;height val=&quot;60&quot;/&gt;&lt;hasText val=&quot;1&quot;/&gt;&lt;/Image&gt;&lt;/ThreeDShapeInfo&gt;"/>
</p:tagLst>
</file>

<file path=ppt/tags/tag71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4E2EB2D-DA52-40CE-94C0-B39AD2FDD8C1}&quot;/&gt;&lt;isInvalidForFieldText val=&quot;0&quot;/&gt;&lt;Image&gt;&lt;filename val=&quot;C:\Users\Kevin\AppData\Local\Temp\PR\data\asimages\{24E2EB2D-DA52-40CE-94C0-B39AD2FDD8C1}_62.png&quot;/&gt;&lt;left val=&quot;185&quot;/&gt;&lt;top val=&quot;328&quot;/&gt;&lt;width val=&quot;540&quot;/&gt;&lt;height val=&quot;60&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evin\AppData\Local\Temp\PR\data\asimages\{D27E488A-3165-4E34-B81F-8310A0B35C02}_10.png&quot;/&gt;&lt;left val=&quot;18&quot;/&gt;&lt;top val=&quot;7&quot;/&gt;&lt;width val=&quot;665&quot;/&gt;&lt;height val=&quot;85&quot;/&gt;&lt;hasText val=&quot;1&quot;/&gt;&lt;/Image&gt;&lt;/ThreeDShape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BF2A568-48CA-465F-B307-42ABC3F67E46}&quot;/&gt;&lt;isInvalidForFieldText val=&quot;0&quot;/&gt;&lt;Image&gt;&lt;filename val=&quot;C:\Users\Kevin\AppData\Local\Temp\PR\data\asimages\{3BF2A568-48CA-465F-B307-42ABC3F67E46}_62.png&quot;/&gt;&lt;left val=&quot;190&quot;/&gt;&lt;top val=&quot;307&quot;/&gt;&lt;width val=&quot;286&quot;/&gt;&lt;height val=&quot;70&quot;/&gt;&lt;hasText val=&quot;1&quot;/&gt;&lt;/Image&gt;&lt;/ThreeDShapeInfo&gt;"/>
</p:tagLst>
</file>

<file path=ppt/tags/tag72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72BF2572-1ECB-48E9-B8F5-C85255CE6951}&quot;/&gt;&lt;isInvalidForFieldText val=&quot;0&quot;/&gt;&lt;Image&gt;&lt;filename val=&quot;C:\Users\Kevin\AppData\Local\Temp\PR\data\asimages\{72BF2572-1ECB-48E9-B8F5-C85255CE6951}_62.png&quot;/&gt;&lt;left val=&quot;209&quot;/&gt;&lt;top val=&quot;333&quot;/&gt;&lt;width val=&quot;272&quot;/&gt;&lt;height val=&quot;70&quot;/&gt;&lt;hasText val=&quot;1&quot;/&gt;&lt;/Image&gt;&lt;/ThreeDShapeInfo&gt;"/>
</p:tagLst>
</file>

<file path=ppt/tags/tag72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D6A79234-D98B-4CF7-87E6-8CE06137C18B}_62.png&quot;/&gt;&lt;left val=&quot;496&quot;/&gt;&lt;top val=&quot;338&quot;/&gt;&lt;width val=&quot;91&quot;/&gt;&lt;height val=&quot;30&quot;/&gt;&lt;hasText val=&quot;1&quot;/&gt;&lt;/Image&gt;&lt;/ThreeDShape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26E285B6-7415-4528-B7A1-33CB3E616EF1}_62.png&quot;/&gt;&lt;left val=&quot;593&quot;/&gt;&lt;top val=&quot;338&quot;/&gt;&lt;width val=&quot;91&quot;/&gt;&lt;height val=&quot;30&quot;/&gt;&lt;hasText val=&quot;1&quot;/&gt;&lt;/Image&gt;&lt;/ThreeDShapeInfo&gt;"/>
</p:tagLst>
</file>

<file path=ppt/tags/tag72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3F130BD6-CB49-4958-A000-64D6E25153E5}&quot;/&gt;&lt;isInvalidForFieldText val=&quot;0&quot;/&gt;&lt;Image&gt;&lt;filename val=&quot;C:\Users\Kevin\AppData\Local\Temp\PR\data\asimages\{3F130BD6-CB49-4958-A000-64D6E25153E5}_62.png&quot;/&gt;&lt;left val=&quot;202&quot;/&gt;&lt;top val=&quot;324&quot;/&gt;&lt;width val=&quot;271&quot;/&gt;&lt;height val=&quot;55&quot;/&gt;&lt;hasText val=&quot;1&quot;/&gt;&lt;/Image&gt;&lt;/ThreeDShape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307"/>
  <p:tag name="MMPROD_TYPE" val="10018"/>
  <p:tag name="MMPROD_DATA" val="&lt;property id=&quot;10074&quot; value=&quot;1&quot;/&gt;&lt;property id=&quot;10193&quot; value=&quot;A&quot;/&gt;&lt;property id=&quot;10199&quot; value=&quot;0&quot;/&gt;&lt;object type=&quot;10049&quot; unique_id=&quot;10308&quot;&gt;&lt;property id=&quot;10020&quot; value=&quot;9&quot;/&gt;&lt;property id=&quot;10102&quot; value=&quot;0&quot;/&gt;&lt;property id=&quot;10191&quot; value=&quot;-1&quot;/&gt;&lt;/object&gt;"/>
  <p:tag name="MMPROD_COLLECTIONCONTAINERID" val="10304"/>
  <p:tag name="MMPROD_PARENTID" val="10481"/>
  <p:tag name="MMPROD_ANSWERLETTER" val="A) "/>
  <p:tag name="HTML_AUTOSHAPE_INFO" val="&lt;ThreeDShapeInfo&gt;&lt;uuid val=&quot;1001&quot;/&gt;&lt;isInvalidForFieldText val=&quot;0&quot;/&gt;&lt;hasMultipleQuizShape val=&quot;1&quot;/&gt;&lt;Image&gt;&lt;filename val=&quot;C:\Users\Kevin\AppData\Local\Temp\PR\data\asimages\{1B1449B8-E8A4-4D92-AC3E-6A34797DA772}_62.png&quot;/&gt;&lt;left val=&quot;65&quot;/&gt;&lt;top val=&quot;72&quot;/&gt;&lt;width val=&quot;57&quot;/&gt;&lt;height val=&quot;51&quot;/&gt;&lt;hasText val=&quot;1&quot;/&gt;&lt;/Image&gt;&lt;Image&gt;&lt;filename val=&quot;C:\Users\Kevin\AppData\Local\Temp\PR\data\asimages\{742EAF17-F03A-461A-BB8B-C22B155E76D1}_62.png&quot;/&gt;&lt;left val=&quot;99&quot;/&gt;&lt;top val=&quot;72&quot;/&gt;&lt;width val=&quot;402&quot;/&gt;&lt;height val=&quot;51&quot;/&gt;&lt;hasText val=&quot;1&quot;/&gt;&lt;/Image&gt;&lt;/ThreeDShapeInfo&gt;"/>
</p:tagLst>
</file>

<file path=ppt/tags/tag72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309"/>
  <p:tag name="MMPROD_TYPE" val="10018"/>
  <p:tag name="MMPROD_DATA" val="&lt;property id=&quot;10074&quot; value=&quot;0&quot;/&gt;&lt;property id=&quot;10193&quot; value=&quot;B&quot;/&gt;&lt;property id=&quot;10199&quot; value=&quot;0&quot;/&gt;&lt;object type=&quot;10049&quot; unique_id=&quot;10310&quot;&gt;&lt;property id=&quot;10020&quot; value=&quot;9&quot;/&gt;&lt;property id=&quot;10102&quot; value=&quot;0&quot;/&gt;&lt;property id=&quot;10191&quot; value=&quot;-1&quot;/&gt;&lt;/object&gt;"/>
  <p:tag name="MMPROD_COLLECTIONCONTAINERID" val="10304"/>
  <p:tag name="MMPROD_PARENTID" val="10481"/>
  <p:tag name="MMPROD_ANSWERLETTER" val="B) "/>
  <p:tag name="HTML_AUTOSHAPE_INFO" val="&lt;ThreeDShapeInfo&gt;&lt;uuid val=&quot;1002&quot;/&gt;&lt;isInvalidForFieldText val=&quot;0&quot;/&gt;&lt;hasMultipleQuizShape val=&quot;1&quot;/&gt;&lt;Image&gt;&lt;filename val=&quot;C:\Users\Kevin\AppData\Local\Temp\PR\data\asimages\{8B815874-C626-439F-94C4-BF631B3C647A}_62.png&quot;/&gt;&lt;left val=&quot;65&quot;/&gt;&lt;top val=&quot;112&quot;/&gt;&lt;width val=&quot;57&quot;/&gt;&lt;height val=&quot;51&quot;/&gt;&lt;hasText val=&quot;1&quot;/&gt;&lt;/Image&gt;&lt;Image&gt;&lt;filename val=&quot;C:\Users\Kevin\AppData\Local\Temp\PR\data\asimages\{FA227D88-7C02-442E-B076-6863DE83C400}_62.png&quot;/&gt;&lt;left val=&quot;99&quot;/&gt;&lt;top val=&quot;112&quot;/&gt;&lt;width val=&quot;402&quot;/&gt;&lt;height val=&quot;51&quot;/&gt;&lt;hasText val=&quot;1&quot;/&gt;&lt;/Image&gt;&lt;/ThreeDShapeInfo&gt;"/>
</p:tagLst>
</file>

<file path=ppt/tags/tag72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9&quot;/&gt;&lt;lineCharCount val=&quot;15&quot;/&gt;&lt;lineCharCount val=&quot;1&quot;/&gt;&lt;lineCharCount val=&quot;32&quot;/&gt;&lt;lineCharCount val=&quot;1&quot;/&gt;&lt;lineCharCount val=&quot;1&quot;/&gt;&lt;lineCharCount val=&quot;1&quot;/&gt;&lt;lineCharCount val=&quot;55&quot;/&gt;&lt;lineCharCount val=&quot;1&quot;/&gt;&lt;lineCharCount val=&quot;1&quot;/&gt;&lt;lineCharCount val=&quot;50&quot;/&gt;&lt;lineCharCount val=&quot;16&quot;/&gt;&lt;lineCharCount val=&quot;1&quot;/&gt;&lt;/TableIndex&gt;&lt;/ShapeTextInfo&gt;"/>
  <p:tag name="HTML_SHAPEINFO" val="&lt;ThreeDShapeInfo&gt;&lt;uuid val=&quot;&quot;/&gt;&lt;isInvalidForFieldText val=&quot;0&quot;/&gt;&lt;Image&gt;&lt;filename val=&quot;C:\Users\Kevin\AppData\Local\Temp\PR\data\asimages\{86983F0C-0718-440A-B19D-4A7DA0BF06F3}_10.png&quot;/&gt;&lt;left val=&quot;31&quot;/&gt;&lt;top val=&quot;69&quot;/&gt;&lt;width val=&quot;653&quot;/&gt;&lt;height val=&quot;277&quot;/&gt;&lt;hasText val=&quot;1&quot;/&gt;&lt;/Image&gt;&lt;/ThreeDShapeInfo&gt;"/>
</p:tagLst>
</file>

<file path=ppt/tags/tag730.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MMPROD_LASTVALUES" val="&lt;ChangeData&gt;&lt;SlideID&gt;&lt;![CDATA[385]]&gt;&lt;/SlideID&gt;&lt;/ChangeData&gt;"/>
  <p:tag name="HTML_SHAPEINFO" val="&lt;SlideThumbPath val=&quot;Slide63.PNG&quot;/&gt;"/>
  <p:tag name="MMPROD_PASSDATA" val="&lt;object type=&quot;10050&quot; unique_id=&quot;10313&quot;&gt;&lt;property id=&quot;10020&quot; value=&quot;2&quot;/&gt;&lt;property id=&quot;10102&quot; value=&quot;1&quot;/&gt;&lt;property id=&quot;10191&quot; value=&quot;-1&quot;/&gt;&lt;/object&gt;"/>
  <p:tag name="MMPROD_FAILDATA" val="&lt;object type=&quot;10051&quot; unique_id=&quot;10314&quot;&gt;&lt;property id=&quot;10020&quot; value=&quot;2&quot;/&gt;&lt;property id=&quot;10102&quot; value=&quot;1&quot;/&gt;&lt;property id=&quot;10191&quot; value=&quot;-1&quot;/&gt;&lt;/object&gt;"/>
  <p:tag name="MMPROD_ID" val="10482"/>
  <p:tag name="MMPROD_TYPE" val="10008"/>
  <p:tag name="MMPROD_DATA" val="&lt;property id=&quot;10026&quot; value=&quot;1&quot;/&gt;&lt;property id=&quot;10027&quot; value=&quot;Interaction10311&quot;/&gt;&lt;property id=&quot;10028&quot; value=&quot;0&quot;/&gt;&lt;property id=&quot;10063&quot; value=&quot;2&quot;/&gt;&lt;property id=&quot;10070&quot; value=&quot;This pictogram is used for which of the following classe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3,1872922001,F:\ESS Training Module Updates (2017-2018)\Modules\WHMIS+2015+-+Final_pptx\Media.ppcx"/>
  <p:tag name="MMPROD_ANSWERCOUNT" val="4"/>
</p:tagLst>
</file>

<file path=ppt/tags/tag738.xml><?xml version="1.0" encoding="utf-8"?>
<p:tagLst xmlns:a="http://schemas.openxmlformats.org/drawingml/2006/main" xmlns:r="http://schemas.openxmlformats.org/officeDocument/2006/relationships" xmlns:p="http://schemas.openxmlformats.org/presentationml/2006/main">
  <p:tag name="MMPROD_ID" val="10311"/>
  <p:tag name="MMPROD_ABSOLUTEPOSITIONID" val="100"/>
  <p:tag name="MMPROD_LASTVALUES" val="&lt;ChangeData&gt;&lt;Text&gt;&lt;![CDATA[This pictogram is used for which of the following classes:]]&gt;&lt;/Text&gt;&lt;FontSize&gt;&lt;![CDATA[26]]&gt;&lt;/FontSize&gt;&lt;Left&gt;&lt;![CDATA[0]]&gt;&lt;/Left&gt;&lt;Top&gt;&lt;![CDATA[0]]&gt;&lt;/Top&gt;&lt;/ChangeData&gt;"/>
  <p:tag name="PRESENTER_SHAPETEXTINFO" val="&lt;ShapeTextInfo&gt;&lt;TableIndex row=&quot;-1&quot; col=&quot;-1&quot;&gt;&lt;linesCount val=&quot;1&quot;/&gt;&lt;lineCharCount val=&quot;58&quot;/&gt;&lt;/TableIndex&gt;&lt;/ShapeTextInfo&gt;"/>
  <p:tag name="HTML_SHAPEINFO" val="&lt;ThreeDShapeInfo&gt;&lt;uuid val=&quot;100&quot;/&gt;&lt;isInvalidForFieldText val=&quot;0&quot;/&gt;&lt;Image&gt;&lt;filename val=&quot;C:\Users\Kevin\AppData\Local\Temp\PR\data\asimages\{246AADF7-51B5-4B6C-A81A-064D90DEE7AD}_63.png&quot;/&gt;&lt;left val=&quot;19&quot;/&gt;&lt;top val=&quot;15&quot;/&gt;&lt;width val=&quot;664&quot;/&gt;&lt;height val=&quot;72&quot;/&gt;&lt;hasText val=&quot;1&quot;/&gt;&lt;/Image&gt;&lt;/ThreeDShapeInfo&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C6A360AE-DAED-4B58-ACBA-E12F6C2EA977}&quot;/&gt;&lt;isInvalidForFieldText val=&quot;0&quot;/&gt;&lt;Image&gt;&lt;filename val=&quot;C:\Users\Kevin\AppData\Local\Temp\PR\data\asimages\{C6A360AE-DAED-4B58-ACBA-E12F6C2EA977}_63.png&quot;/&gt;&lt;left val=&quot;66&quot;/&gt;&lt;top val=&quot;256&quot;/&gt;&lt;width val=&quot;271&quot;/&gt;&lt;height val=&quot;70&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F85162-DDA2-4204-A320-E8C4BF743ACA}&quot;/&gt;&lt;isInvalidForFieldText val=&quot;0&quot;/&gt;&lt;Image&gt;&lt;filename val=&quot;C:\Users\Kevin\AppData\Local\Temp\PR\data\asimages\{9DF85162-DDA2-4204-A320-E8C4BF743ACA}_10.png&quot;/&gt;&lt;left val=&quot;287&quot;/&gt;&lt;top val=&quot;117&quot;/&gt;&lt;width val=&quot;104&quot;/&gt;&lt;height val=&quot;138&quot;/&gt;&lt;hasText val=&quot;1&quot;/&gt;&lt;/Image&gt;&lt;/ThreeDShape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AA945A73-7E26-411D-909F-27C06968CDDE}&quot;/&gt;&lt;isInvalidForFieldText val=&quot;0&quot;/&gt;&lt;Image&gt;&lt;filename val=&quot;C:\Users\Kevin\AppData\Local\Temp\PR\data\asimages\{AA945A73-7E26-411D-909F-27C06968CDDE}_63.png&quot;/&gt;&lt;left val=&quot;390&quot;/&gt;&lt;top val=&quot;256&quot;/&gt;&lt;width val=&quot;271&quot;/&gt;&lt;height val=&quot;70&quot;/&gt;&lt;hasText val=&quot;1&quot;/&gt;&lt;/Image&gt;&lt;/ThreeDShape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118234C-C4DF-4F8E-914B-73A81FF94F83}&quot;/&gt;&lt;isInvalidForFieldText val=&quot;0&quot;/&gt;&lt;Image&gt;&lt;filename val=&quot;C:\Users\Kevin\AppData\Local\Temp\PR\data\asimages\{9118234C-C4DF-4F8E-914B-73A81FF94F83}_63.png&quot;/&gt;&lt;left val=&quot;195&quot;/&gt;&lt;top val=&quot;312&quot;/&gt;&lt;width val=&quot;271&quot;/&gt;&lt;height val=&quot;55&quot;/&gt;&lt;hasText val=&quot;1&quot;/&gt;&lt;/Image&gt;&lt;/ThreeDShapeInfo&gt;"/>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E6C1E23-C3DF-415B-8EBE-1CA7A629163C}&quot;/&gt;&lt;isInvalidForFieldText val=&quot;0&quot;/&gt;&lt;Image&gt;&lt;filename val=&quot;C:\Users\Kevin\AppData\Local\Temp\PR\data\asimages\{1E6C1E23-C3DF-415B-8EBE-1CA7A629163C}_63.png&quot;/&gt;&lt;left val=&quot;185&quot;/&gt;&lt;top val=&quot;285&quot;/&gt;&lt;width val=&quot;540&quot;/&gt;&lt;height val=&quot;60&quot;/&gt;&lt;hasText val=&quot;1&quot;/&gt;&lt;/Image&gt;&lt;/ThreeDShapeInfo&gt;"/>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81C612D-D313-441D-A761-5783A513E176}&quot;/&gt;&lt;isInvalidForFieldText val=&quot;0&quot;/&gt;&lt;Image&gt;&lt;filename val=&quot;C:\Users\Kevin\AppData\Local\Temp\PR\data\asimages\{781C612D-D313-441D-A761-5783A513E176}_63.png&quot;/&gt;&lt;left val=&quot;185&quot;/&gt;&lt;top val=&quot;328&quot;/&gt;&lt;width val=&quot;540&quot;/&gt;&lt;height val=&quot;60&quot;/&gt;&lt;hasText val=&quot;1&quot;/&gt;&lt;/Image&gt;&lt;/ThreeDShapeInfo&gt;"/>
</p:tagLst>
</file>

<file path=ppt/tags/tag74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7B3AD4B-C558-4AD0-999F-28A0D6971310}&quot;/&gt;&lt;isInvalidForFieldText val=&quot;0&quot;/&gt;&lt;Image&gt;&lt;filename val=&quot;C:\Users\Kevin\AppData\Local\Temp\PR\data\asimages\{37B3AD4B-C558-4AD0-999F-28A0D6971310}_63.png&quot;/&gt;&lt;left val=&quot;190&quot;/&gt;&lt;top val=&quot;307&quot;/&gt;&lt;width val=&quot;286&quot;/&gt;&lt;height val=&quot;70&quot;/&gt;&lt;hasText val=&quot;1&quot;/&gt;&lt;/Image&gt;&lt;/ThreeDShapeInfo&gt;"/>
</p:tagLst>
</file>

<file path=ppt/tags/tag74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1B6541CB-F060-4033-811C-C812D5EEB20C}&quot;/&gt;&lt;isInvalidForFieldText val=&quot;0&quot;/&gt;&lt;Image&gt;&lt;filename val=&quot;C:\Users\Kevin\AppData\Local\Temp\PR\data\asimages\{1B6541CB-F060-4033-811C-C812D5EEB20C}_63.png&quot;/&gt;&lt;left val=&quot;209&quot;/&gt;&lt;top val=&quot;333&quot;/&gt;&lt;width val=&quot;272&quot;/&gt;&lt;height val=&quot;70&quot;/&gt;&lt;hasText val=&quot;1&quot;/&gt;&lt;/Image&gt;&lt;/ThreeDShape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FD601814-0ADD-4AFB-BBA2-C035539044D6}_63.png&quot;/&gt;&lt;left val=&quot;496&quot;/&gt;&lt;top val=&quot;338&quot;/&gt;&lt;width val=&quot;91&quot;/&gt;&lt;height val=&quot;30&quot;/&gt;&lt;hasText val=&quot;1&quot;/&gt;&lt;/Image&gt;&lt;/ThreeDShapeInfo&gt;"/>
</p:tagLst>
</file>

<file path=ppt/tags/tag74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4F805DD2-9B54-4D74-8C17-51DFB7A36ABA}_63.png&quot;/&gt;&lt;left val=&quot;593&quot;/&gt;&lt;top val=&quot;338&quot;/&gt;&lt;width val=&quot;91&quot;/&gt;&lt;height val=&quot;30&quot;/&gt;&lt;hasText val=&quot;1&quot;/&gt;&lt;/Image&gt;&lt;/ThreeDShapeInfo&gt;"/>
</p:tagLst>
</file>

<file path=ppt/tags/tag7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C11AA7-8452-4343-B4C2-4E80F62FAF19}&quot;/&gt;&lt;isInvalidForFieldText val=&quot;0&quot;/&gt;&lt;Image&gt;&lt;filename val=&quot;C:\Users\Kevin\AppData\Local\Temp\PR\data\asimages\{A0C11AA7-8452-4343-B4C2-4E80F62FAF19}_63.png&quot;/&gt;&lt;left val=&quot;556&quot;/&gt;&lt;top val=&quot;88&quot;/&gt;&lt;width val=&quot;116&quot;/&gt;&lt;height val=&quot;157&quot;/&gt;&lt;hasText val=&quot;1&quot;/&gt;&lt;/Image&gt;&lt;/ThreeDShape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8A8DF75F-C42B-4DEF-B4CA-EF03FB7A54C9}&quot;/&gt;&lt;isInvalidForFieldText val=&quot;0&quot;/&gt;&lt;Image&gt;&lt;filename val=&quot;C:\Users\Kevin\AppData\Local\Temp\PR\data\asimages\{8A8DF75F-C42B-4DEF-B4CA-EF03FB7A54C9}_63.png&quot;/&gt;&lt;left val=&quot;202&quot;/&gt;&lt;top val=&quot;324&quot;/&gt;&lt;width val=&quot;271&quot;/&gt;&lt;height val=&quot;5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C1700C-0896-4EB9-975E-C53DBC647A5C}&quot;/&gt;&lt;isInvalidForFieldText val=&quot;0&quot;/&gt;&lt;Image&gt;&lt;filename val=&quot;C:\Users\Kevin\AppData\Local\Temp\PR\data\asimages\{EEC1700C-0896-4EB9-975E-C53DBC647A5C}_10.png&quot;/&gt;&lt;left val=&quot;371&quot;/&gt;&lt;top val=&quot;117&quot;/&gt;&lt;width val=&quot;104&quot;/&gt;&lt;height val=&quot;138&quot;/&gt;&lt;hasText val=&quot;1&quot;/&gt;&lt;/Image&gt;&lt;/ThreeDShapeInfo&gt;"/>
</p:tagLst>
</file>

<file path=ppt/tags/tag75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315"/>
  <p:tag name="MMPROD_TYPE" val="10018"/>
  <p:tag name="MMPROD_DATA" val="&lt;property id=&quot;10074&quot; value=&quot;0&quot;/&gt;&lt;property id=&quot;10193&quot; value=&quot;A&quot;/&gt;&lt;property id=&quot;10199&quot; value=&quot;0&quot;/&gt;&lt;object type=&quot;10049&quot; unique_id=&quot;10316&quot;&gt;&lt;property id=&quot;10020&quot; value=&quot;9&quot;/&gt;&lt;property id=&quot;10102&quot; value=&quot;0&quot;/&gt;&lt;property id=&quot;10191&quot; value=&quot;-1&quot;/&gt;&lt;/object&gt;"/>
  <p:tag name="MMPROD_COLLECTIONCONTAINERID" val="10312"/>
  <p:tag name="MMPROD_PARENTID" val="10482"/>
  <p:tag name="MMPROD_ANSWERLETTER" val="A) "/>
  <p:tag name="HTML_AUTOSHAPE_INFO" val="&lt;ThreeDShapeInfo&gt;&lt;uuid val=&quot;1001&quot;/&gt;&lt;isInvalidForFieldText val=&quot;0&quot;/&gt;&lt;hasMultipleQuizShape val=&quot;1&quot;/&gt;&lt;Image&gt;&lt;filename val=&quot;C:\Users\Kevin\AppData\Local\Temp\PR\data\asimages\{35D2BB6F-8F72-44AF-9C1F-C8828169E1AF}_63.png&quot;/&gt;&lt;left val=&quot;65&quot;/&gt;&lt;top val=&quot;72&quot;/&gt;&lt;width val=&quot;57&quot;/&gt;&lt;height val=&quot;51&quot;/&gt;&lt;hasText val=&quot;1&quot;/&gt;&lt;/Image&gt;&lt;Image&gt;&lt;filename val=&quot;C:\Users\Kevin\AppData\Local\Temp\PR\data\asimages\{FB7C7DA1-FCBD-44BE-9118-FFED15B7F28C}_63.png&quot;/&gt;&lt;left val=&quot;99&quot;/&gt;&lt;top val=&quot;72&quot;/&gt;&lt;width val=&quot;402&quot;/&gt;&lt;height val=&quot;51&quot;/&gt;&lt;hasText val=&quot;1&quot;/&gt;&lt;/Image&gt;&lt;/ThreeDShapeInfo&gt;"/>
</p:tagLst>
</file>

<file path=ppt/tags/tag75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317"/>
  <p:tag name="MMPROD_TYPE" val="10018"/>
  <p:tag name="MMPROD_DATA" val="&lt;property id=&quot;10074&quot; value=&quot;0&quot;/&gt;&lt;property id=&quot;10193&quot; value=&quot;B&quot;/&gt;&lt;property id=&quot;10199&quot; value=&quot;0&quot;/&gt;&lt;object type=&quot;10049&quot; unique_id=&quot;10318&quot;&gt;&lt;property id=&quot;10020&quot; value=&quot;9&quot;/&gt;&lt;property id=&quot;10102&quot; value=&quot;0&quot;/&gt;&lt;property id=&quot;10191&quot; value=&quot;-1&quot;/&gt;&lt;/object&gt;"/>
  <p:tag name="MMPROD_COLLECTIONCONTAINERID" val="10312"/>
  <p:tag name="MMPROD_PARENTID" val="10482"/>
  <p:tag name="MMPROD_ANSWERLETTER" val="B) "/>
  <p:tag name="HTML_AUTOSHAPE_INFO" val="&lt;ThreeDShapeInfo&gt;&lt;uuid val=&quot;1002&quot;/&gt;&lt;isInvalidForFieldText val=&quot;0&quot;/&gt;&lt;hasMultipleQuizShape val=&quot;1&quot;/&gt;&lt;Image&gt;&lt;filename val=&quot;C:\Users\Kevin\AppData\Local\Temp\PR\data\asimages\{D586BC7D-3879-4399-A3CD-BF9CC0C13D98}_63.png&quot;/&gt;&lt;left val=&quot;65&quot;/&gt;&lt;top val=&quot;112&quot;/&gt;&lt;width val=&quot;57&quot;/&gt;&lt;height val=&quot;51&quot;/&gt;&lt;hasText val=&quot;1&quot;/&gt;&lt;/Image&gt;&lt;Image&gt;&lt;filename val=&quot;C:\Users\Kevin\AppData\Local\Temp\PR\data\asimages\{C2B028EF-8A63-4CE7-B28D-E5CF2CA44652}_63.png&quot;/&gt;&lt;left val=&quot;99&quot;/&gt;&lt;top val=&quot;112&quot;/&gt;&lt;width val=&quot;402&quot;/&gt;&lt;height val=&quot;51&quot;/&gt;&lt;hasText val=&quot;1&quot;/&gt;&lt;/Image&gt;&lt;/ThreeDShape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319"/>
  <p:tag name="MMPROD_TYPE" val="10018"/>
  <p:tag name="MMPROD_DATA" val="&lt;property id=&quot;10074&quot; value=&quot;0&quot;/&gt;&lt;property id=&quot;10193&quot; value=&quot;C&quot;/&gt;&lt;property id=&quot;10199&quot; value=&quot;0&quot;/&gt;&lt;object type=&quot;10049&quot; unique_id=&quot;10320&quot;&gt;&lt;property id=&quot;10020&quot; value=&quot;9&quot;/&gt;&lt;property id=&quot;10102&quot; value=&quot;0&quot;/&gt;&lt;property id=&quot;10191&quot; value=&quot;-1&quot;/&gt;&lt;/object&gt;"/>
  <p:tag name="MMPROD_COLLECTIONCONTAINERID" val="10312"/>
  <p:tag name="MMPROD_PARENTID" val="10482"/>
  <p:tag name="MMPROD_ANSWERLETTER" val="C) "/>
  <p:tag name="HTML_AUTOSHAPE_INFO" val="&lt;ThreeDShapeInfo&gt;&lt;uuid val=&quot;1003&quot;/&gt;&lt;isInvalidForFieldText val=&quot;0&quot;/&gt;&lt;hasMultipleQuizShape val=&quot;1&quot;/&gt;&lt;Image&gt;&lt;filename val=&quot;C:\Users\Kevin\AppData\Local\Temp\PR\data\asimages\{43212D12-668F-45B8-BF84-B566A46C108E}_63.png&quot;/&gt;&lt;left val=&quot;65&quot;/&gt;&lt;top val=&quot;152&quot;/&gt;&lt;width val=&quot;56&quot;/&gt;&lt;height val=&quot;51&quot;/&gt;&lt;hasText val=&quot;1&quot;/&gt;&lt;/Image&gt;&lt;Image&gt;&lt;filename val=&quot;C:\Users\Kevin\AppData\Local\Temp\PR\data\asimages\{E83A2FF7-A042-4DAD-BD0F-C16B65621950}_63.png&quot;/&gt;&lt;left val=&quot;98&quot;/&gt;&lt;top val=&quot;152&quot;/&gt;&lt;width val=&quot;403&quot;/&gt;&lt;height val=&quot;51&quot;/&gt;&lt;hasText val=&quot;1&quot;/&gt;&lt;/Image&gt;&lt;/ThreeDShapeInfo&gt;"/>
</p:tagLst>
</file>

<file path=ppt/tags/tag75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321"/>
  <p:tag name="MMPROD_TYPE" val="10018"/>
  <p:tag name="MMPROD_DATA" val="&lt;property id=&quot;10074&quot; value=&quot;1&quot;/&gt;&lt;property id=&quot;10193&quot; value=&quot;D&quot;/&gt;&lt;property id=&quot;10199&quot; value=&quot;0&quot;/&gt;&lt;object type=&quot;10049&quot; unique_id=&quot;10322&quot;&gt;&lt;property id=&quot;10020&quot; value=&quot;9&quot;/&gt;&lt;property id=&quot;10102&quot; value=&quot;0&quot;/&gt;&lt;property id=&quot;10191&quot; value=&quot;-1&quot;/&gt;&lt;/object&gt;"/>
  <p:tag name="MMPROD_COLLECTIONCONTAINERID" val="10312"/>
  <p:tag name="MMPROD_PARENTID" val="10482"/>
  <p:tag name="MMPROD_ANSWERLETTER" val="D) "/>
  <p:tag name="HTML_AUTOSHAPE_INFO" val="&lt;ThreeDShapeInfo&gt;&lt;uuid val=&quot;1004&quot;/&gt;&lt;isInvalidForFieldText val=&quot;0&quot;/&gt;&lt;hasMultipleQuizShape val=&quot;1&quot;/&gt;&lt;Image&gt;&lt;filename val=&quot;C:\Users\Kevin\AppData\Local\Temp\PR\data\asimages\{7EB31DFD-CAC9-488A-B226-543693F93274}_63.png&quot;/&gt;&lt;left val=&quot;65&quot;/&gt;&lt;top val=&quot;192&quot;/&gt;&lt;width val=&quot;58&quot;/&gt;&lt;height val=&quot;51&quot;/&gt;&lt;hasText val=&quot;1&quot;/&gt;&lt;/Image&gt;&lt;Image&gt;&lt;filename val=&quot;C:\Users\Kevin\AppData\Local\Temp\PR\data\asimages\{5389A7A6-9014-48F5-BB12-903F86406298}_63.png&quot;/&gt;&lt;left val=&quot;100&quot;/&gt;&lt;top val=&quot;192&quot;/&gt;&lt;width val=&quot;401&quot;/&gt;&lt;height val=&quot;51&quot;/&gt;&lt;hasText val=&quot;1&quot;/&gt;&lt;/Image&gt;&lt;/ThreeDShapeInfo&gt;"/>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LASTVALUES" val="&lt;ChangeData&gt;&lt;Text&gt;&lt;![CDATA[Gases under pressure]]&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20&quot;/&gt;&lt;/TableIndex&gt;&lt;/ShapeTextInfo&gt;"/>
</p:tagLst>
</file>

<file path=ppt/tags/tag75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5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 liquids]]&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17&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A327B8-7C9E-4889-9F32-D097456F641D}&quot;/&gt;&lt;isInvalidForFieldText val=&quot;0&quot;/&gt;&lt;Image&gt;&lt;filename val=&quot;C:\Users\Kevin\AppData\Local\Temp\PR\data\asimages\{93A327B8-7C9E-4889-9F32-D097456F641D}_10.png&quot;/&gt;&lt;left val=&quot;456&quot;/&gt;&lt;top val=&quot;116&quot;/&gt;&lt;width val=&quot;106&quot;/&gt;&lt;height val=&quot;141&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to metals]]&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6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solids]]&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6&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A5F117-99EC-4BB6-B0A2-3D3028E52F8A}&quot;/&gt;&lt;isInvalidForFieldText val=&quot;0&quot;/&gt;&lt;Image&gt;&lt;filename val=&quot;C:\Users\Kevin\AppData\Local\Temp\PR\data\asimages\{9EA5F117-99EC-4BB6-B0A2-3D3028E52F8A}_10.png&quot;/&gt;&lt;left val=&quot;453&quot;/&gt;&lt;top val=&quot;219&quot;/&gt;&lt;width val=&quot;164&quot;/&gt;&lt;height val=&quot;230&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LASTVALUES" val="&lt;ChangeData&gt;&lt;SlideID&gt;&lt;![CDATA[387]]&gt;&lt;/SlideID&gt;&lt;/ChangeData&gt;"/>
  <p:tag name="HTML_SHAPEINFO" val="&lt;SlideThumbPath val=&quot;Slide64.PNG&quot;/&gt;"/>
  <p:tag name="MMPROD_PASSDATA" val="&lt;object type=&quot;10050&quot; unique_id=&quot;10345&quot;&gt;&lt;property id=&quot;10020&quot; value=&quot;2&quot;/&gt;&lt;property id=&quot;10102&quot; value=&quot;1&quot;/&gt;&lt;property id=&quot;10191&quot; value=&quot;-1&quot;/&gt;&lt;/object&gt;"/>
  <p:tag name="MMPROD_FAILDATA" val="&lt;object type=&quot;10051&quot; unique_id=&quot;10346&quot;&gt;&lt;property id=&quot;10020&quot; value=&quot;2&quot;/&gt;&lt;property id=&quot;10102&quot; value=&quot;1&quot;/&gt;&lt;property id=&quot;10191&quot; value=&quot;-1&quot;/&gt;&lt;/object&gt;"/>
  <p:tag name="MMPROD_ID" val="10484"/>
  <p:tag name="MMPROD_TYPE" val="10008"/>
  <p:tag name="MMPROD_DATA" val="&lt;property id=&quot;10026&quot; value=&quot;1&quot;/&gt;&lt;property id=&quot;10027&quot; value=&quot;Interaction10343&quot;/&gt;&lt;property id=&quot;10028&quot; value=&quot;0&quot;/&gt;&lt;property id=&quot;10063&quot; value=&quot;2&quot;/&gt;&lt;property id=&quot;10070&quot; value=&quot;The 3 legislated components of WHMIS are: labels, safety data sheets and training.&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4,1872922001,F:\ESS Training Module Updates (2017-2018)\Modules\WHMIS+2015+-+Final_pptx\Media.ppcx"/>
  <p:tag name="MMPROD_ANSWERCOUNT" val="2"/>
</p:tagLst>
</file>

<file path=ppt/tags/tag771.xml><?xml version="1.0" encoding="utf-8"?>
<p:tagLst xmlns:a="http://schemas.openxmlformats.org/drawingml/2006/main" xmlns:r="http://schemas.openxmlformats.org/officeDocument/2006/relationships" xmlns:p="http://schemas.openxmlformats.org/presentationml/2006/main">
  <p:tag name="MMPROD_ID" val="10343"/>
  <p:tag name="MMPROD_ABSOLUTEPOSITIONID" val="100"/>
  <p:tag name="MMPROD_LASTVALUES" val="&lt;ChangeData&gt;&lt;Text&gt;&lt;![CDATA[The 3 legislated components of WHMIS are: labels, safety data sheets and training.]]&gt;&lt;/Text&gt;&lt;FontSize&gt;&lt;![CDATA[23]]&gt;&lt;/FontSize&gt;&lt;Left&gt;&lt;![CDATA[0]]&gt;&lt;/Left&gt;&lt;Top&gt;&lt;![CDATA[0]]&gt;&lt;/Top&gt;&lt;/ChangeData&gt;"/>
  <p:tag name="PRESENTER_SHAPETEXTINFO" val="&lt;ShapeTextInfo&gt;&lt;TableIndex row=&quot;-1&quot; col=&quot;-1&quot;&gt;&lt;linesCount val=&quot;2&quot;/&gt;&lt;lineCharCount val=&quot;62&quot;/&gt;&lt;lineCharCount val=&quot;20&quot;/&gt;&lt;/TableIndex&gt;&lt;/ShapeTextInfo&gt;"/>
  <p:tag name="HTML_SHAPEINFO" val="&lt;ThreeDShapeInfo&gt;&lt;uuid val=&quot;100&quot;/&gt;&lt;isInvalidForFieldText val=&quot;0&quot;/&gt;&lt;Image&gt;&lt;filename val=&quot;C:\Users\Kevin\AppData\Local\Temp\PR\data\asimages\{B6C2C0F3-F7CB-46A9-8BE7-6B95ACF6042E}_64.png&quot;/&gt;&lt;left val=&quot;21&quot;/&gt;&lt;top val=&quot;9&quot;/&gt;&lt;width val=&quot;662&quot;/&gt;&lt;height val=&quot;77&quot;/&gt;&lt;hasText val=&quot;1&quot;/&gt;&lt;/Image&gt;&lt;/ThreeDShape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4225CB40-F856-45A8-834E-015E74AF41A6}&quot;/&gt;&lt;isInvalidForFieldText val=&quot;0&quot;/&gt;&lt;Image&gt;&lt;filename val=&quot;C:\Users\Kevin\AppData\Local\Temp\PR\data\asimages\{4225CB40-F856-45A8-834E-015E74AF41A6}_64.png&quot;/&gt;&lt;left val=&quot;66&quot;/&gt;&lt;top val=&quot;256&quot;/&gt;&lt;width val=&quot;271&quot;/&gt;&lt;height val=&quot;70&quot;/&gt;&lt;hasText val=&quot;1&quot;/&gt;&lt;/Image&gt;&lt;/ThreeDShapeInfo&gt;"/>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548C6B91-E86A-4138-8CFF-12A1B04A32DD}&quot;/&gt;&lt;isInvalidForFieldText val=&quot;0&quot;/&gt;&lt;Image&gt;&lt;filename val=&quot;C:\Users\Kevin\AppData\Local\Temp\PR\data\asimages\{548C6B91-E86A-4138-8CFF-12A1B04A32DD}_64.png&quot;/&gt;&lt;left val=&quot;390&quot;/&gt;&lt;top val=&quot;256&quot;/&gt;&lt;width val=&quot;271&quot;/&gt;&lt;height val=&quot;70&quot;/&gt;&lt;hasText val=&quot;1&quot;/&gt;&lt;/Image&gt;&lt;/ThreeDShapeInfo&gt;"/>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C23D2EB-0613-4542-9788-5845953880A7}&quot;/&gt;&lt;isInvalidForFieldText val=&quot;0&quot;/&gt;&lt;Image&gt;&lt;filename val=&quot;C:\Users\Kevin\AppData\Local\Temp\PR\data\asimages\{AC23D2EB-0613-4542-9788-5845953880A7}_64.png&quot;/&gt;&lt;left val=&quot;195&quot;/&gt;&lt;top val=&quot;312&quot;/&gt;&lt;width val=&quot;271&quot;/&gt;&lt;height val=&quot;55&quot;/&gt;&lt;hasText val=&quot;1&quot;/&gt;&lt;/Image&gt;&lt;/ThreeDShapeInfo&gt;"/>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C29C486-7359-475F-87BB-E09FEC56CD89}&quot;/&gt;&lt;isInvalidForFieldText val=&quot;0&quot;/&gt;&lt;Image&gt;&lt;filename val=&quot;C:\Users\Kevin\AppData\Local\Temp\PR\data\asimages\{3C29C486-7359-475F-87BB-E09FEC56CD89}_64.png&quot;/&gt;&lt;left val=&quot;185&quot;/&gt;&lt;top val=&quot;285&quot;/&gt;&lt;width val=&quot;540&quot;/&gt;&lt;height val=&quot;60&quot;/&gt;&lt;hasText val=&quot;1&quot;/&gt;&lt;/Image&gt;&lt;/ThreeDShapeInfo&gt;"/>
</p:tagLst>
</file>

<file path=ppt/tags/tag77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999FEB7-D4A5-4E5B-8989-9B502F67E996}&quot;/&gt;&lt;isInvalidForFieldText val=&quot;0&quot;/&gt;&lt;Image&gt;&lt;filename val=&quot;C:\Users\Kevin\AppData\Local\Temp\PR\data\asimages\{C999FEB7-D4A5-4E5B-8989-9B502F67E996}_64.png&quot;/&gt;&lt;left val=&quot;185&quot;/&gt;&lt;top val=&quot;328&quot;/&gt;&lt;width val=&quot;540&quot;/&gt;&lt;height val=&quot;60&quot;/&gt;&lt;hasText val=&quot;1&quot;/&gt;&lt;/Image&gt;&lt;/ThreeDShapeInfo&gt;"/>
</p:tagLst>
</file>

<file path=ppt/tags/tag77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B418B9C-7C9E-411B-8FBA-E8388F123B58}&quot;/&gt;&lt;isInvalidForFieldText val=&quot;0&quot;/&gt;&lt;Image&gt;&lt;filename val=&quot;C:\Users\Kevin\AppData\Local\Temp\PR\data\asimages\{2B418B9C-7C9E-411B-8FBA-E8388F123B58}_64.png&quot;/&gt;&lt;left val=&quot;190&quot;/&gt;&lt;top val=&quot;307&quot;/&gt;&lt;width val=&quot;286&quot;/&gt;&lt;height val=&quot;70&quot;/&gt;&lt;hasText val=&quot;1&quot;/&gt;&lt;/Image&gt;&lt;/ThreeDShape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66A53663-68BC-4172-A6FE-C4808F8BF280}&quot;/&gt;&lt;isInvalidForFieldText val=&quot;0&quot;/&gt;&lt;Image&gt;&lt;filename val=&quot;C:\Users\Kevin\AppData\Local\Temp\PR\data\asimages\{66A53663-68BC-4172-A6FE-C4808F8BF280}_64.png&quot;/&gt;&lt;left val=&quot;209&quot;/&gt;&lt;top val=&quot;333&quot;/&gt;&lt;width val=&quot;272&quot;/&gt;&lt;height val=&quot;70&quot;/&gt;&lt;hasText val=&quot;1&quot;/&gt;&lt;/Image&gt;&lt;/ThreeDShape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2FBBA0F3-19E7-4CBA-87D8-DBF3B6F776FD}_64.png&quot;/&gt;&lt;left val=&quot;496&quot;/&gt;&lt;top val=&quot;338&quot;/&gt;&lt;width val=&quot;91&quot;/&gt;&lt;height val=&quot;3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1.mp3"/>
  <p:tag name="HTML_SHAPEINFO" val="&lt;SlideThumbPath val=&quot;Slide11.PNG&quot;/&gt;"/>
  <p:tag name="PPSNARRATION" val="11,1872922001,F:\ESS Training Module Updates (2017-2018)\Modules\WHMIS+2015+-+Final_pptx\Media.ppcx"/>
</p:tagLst>
</file>

<file path=ppt/tags/tag78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1D507C08-5D2C-4EB2-AA86-23F1BFD5F6E5}_64.png&quot;/&gt;&lt;left val=&quot;593&quot;/&gt;&lt;top val=&quot;338&quot;/&gt;&lt;width val=&quot;91&quot;/&gt;&lt;height val=&quot;30&quot;/&gt;&lt;hasText val=&quot;1&quot;/&gt;&lt;/Image&gt;&lt;/ThreeDShape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4032E78A-8844-44A5-8920-737E6FD6FDD0}&quot;/&gt;&lt;isInvalidForFieldText val=&quot;0&quot;/&gt;&lt;Image&gt;&lt;filename val=&quot;C:\Users\Kevin\AppData\Local\Temp\PR\data\asimages\{4032E78A-8844-44A5-8920-737E6FD6FDD0}_64.png&quot;/&gt;&lt;left val=&quot;202&quot;/&gt;&lt;top val=&quot;324&quot;/&gt;&lt;width val=&quot;271&quot;/&gt;&lt;height val=&quot;55&quot;/&gt;&lt;hasText val=&quot;1&quot;/&gt;&lt;/Image&gt;&lt;/ThreeDShapeInfo&gt;"/>
</p:tagLst>
</file>

<file path=ppt/tags/tag78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347"/>
  <p:tag name="MMPROD_TYPE" val="10018"/>
  <p:tag name="MMPROD_DATA" val="&lt;property id=&quot;10074&quot; value=&quot;1&quot;/&gt;&lt;property id=&quot;10193&quot; value=&quot;A&quot;/&gt;&lt;property id=&quot;10199&quot; value=&quot;0&quot;/&gt;&lt;object type=&quot;10049&quot; unique_id=&quot;10348&quot;&gt;&lt;property id=&quot;10020&quot; value=&quot;9&quot;/&gt;&lt;property id=&quot;10102&quot; value=&quot;0&quot;/&gt;&lt;property id=&quot;10191&quot; value=&quot;-1&quot;/&gt;&lt;/object&gt;"/>
  <p:tag name="MMPROD_COLLECTIONCONTAINERID" val="10344"/>
  <p:tag name="MMPROD_PARENTID" val="10484"/>
  <p:tag name="MMPROD_ANSWERLETTER" val="A) "/>
  <p:tag name="HTML_AUTOSHAPE_INFO" val="&lt;ThreeDShapeInfo&gt;&lt;uuid val=&quot;1001&quot;/&gt;&lt;isInvalidForFieldText val=&quot;0&quot;/&gt;&lt;hasMultipleQuizShape val=&quot;1&quot;/&gt;&lt;Image&gt;&lt;filename val=&quot;C:\Users\Kevin\AppData\Local\Temp\PR\data\asimages\{E22CCB2B-E541-45A5-A8B6-8E7A8F73EE70}_64.png&quot;/&gt;&lt;left val=&quot;65&quot;/&gt;&lt;top val=&quot;72&quot;/&gt;&lt;width val=&quot;57&quot;/&gt;&lt;height val=&quot;51&quot;/&gt;&lt;hasText val=&quot;1&quot;/&gt;&lt;/Image&gt;&lt;Image&gt;&lt;filename val=&quot;C:\Users\Kevin\AppData\Local\Temp\PR\data\asimages\{84AECB19-8126-49AC-9A2F-C4A3DF2D1F85}_64.png&quot;/&gt;&lt;left val=&quot;99&quot;/&gt;&lt;top val=&quot;72&quot;/&gt;&lt;width val=&quot;402&quot;/&gt;&lt;height val=&quot;51&quot;/&gt;&lt;hasText val=&quot;1&quot;/&gt;&lt;/Image&gt;&lt;/ThreeDShapeInfo&gt;"/>
</p:tagLst>
</file>

<file path=ppt/tags/tag78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349"/>
  <p:tag name="MMPROD_TYPE" val="10018"/>
  <p:tag name="MMPROD_DATA" val="&lt;property id=&quot;10074&quot; value=&quot;0&quot;/&gt;&lt;property id=&quot;10193&quot; value=&quot;B&quot;/&gt;&lt;property id=&quot;10199&quot; value=&quot;0&quot;/&gt;&lt;object type=&quot;10049&quot; unique_id=&quot;10350&quot;&gt;&lt;property id=&quot;10020&quot; value=&quot;9&quot;/&gt;&lt;property id=&quot;10102&quot; value=&quot;0&quot;/&gt;&lt;property id=&quot;10191&quot; value=&quot;-1&quot;/&gt;&lt;/object&gt;"/>
  <p:tag name="MMPROD_COLLECTIONCONTAINERID" val="10344"/>
  <p:tag name="MMPROD_PARENTID" val="10484"/>
  <p:tag name="MMPROD_ANSWERLETTER" val="B) "/>
  <p:tag name="HTML_AUTOSHAPE_INFO" val="&lt;ThreeDShapeInfo&gt;&lt;uuid val=&quot;1002&quot;/&gt;&lt;isInvalidForFieldText val=&quot;0&quot;/&gt;&lt;hasMultipleQuizShape val=&quot;1&quot;/&gt;&lt;Image&gt;&lt;filename val=&quot;C:\Users\Kevin\AppData\Local\Temp\PR\data\asimages\{14B886B8-64F2-4B64-87EF-5A9BD8540C36}_64.png&quot;/&gt;&lt;left val=&quot;65&quot;/&gt;&lt;top val=&quot;112&quot;/&gt;&lt;width val=&quot;57&quot;/&gt;&lt;height val=&quot;51&quot;/&gt;&lt;hasText val=&quot;1&quot;/&gt;&lt;/Image&gt;&lt;Image&gt;&lt;filename val=&quot;C:\Users\Kevin\AppData\Local\Temp\PR\data\asimages\{E9F545E2-10AA-40F7-B0F4-F75CA5D2B6C1}_64.png&quot;/&gt;&lt;left val=&quot;99&quot;/&gt;&lt;top val=&quot;112&quot;/&gt;&lt;width val=&quot;402&quot;/&gt;&lt;height val=&quot;51&quot;/&gt;&lt;hasText val=&quot;1&quot;/&gt;&lt;/Image&gt;&lt;/ThreeDShapeInfo&gt;"/>
</p:tagLst>
</file>

<file path=ppt/tags/tag78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5.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8.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Kevin\AppData\Local\Temp\PR\data\asimages\{6CC6CEFA-E06B-4A57-940C-E6714B8F9AA4}_11.png&quot;/&gt;&lt;left val=&quot;18&quot;/&gt;&lt;top val=&quot;7&quot;/&gt;&lt;width val=&quot;665&quot;/&gt;&lt;height val=&quot;85&quot;/&gt;&lt;hasText val=&quot;1&quot;/&gt;&lt;/Image&gt;&lt;/ThreeDShape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MMPROD_LASTVALUES" val="&lt;ChangeData&gt;&lt;SlideID&gt;&lt;![CDATA[388]]&gt;&lt;/SlideID&gt;&lt;/ChangeData&gt;"/>
  <p:tag name="HTML_SHAPEINFO" val="&lt;SlideThumbPath val=&quot;Slide65.PNG&quot;/&gt;"/>
  <p:tag name="MMPROD_PASSDATA" val="&lt;object type=&quot;10050&quot; unique_id=&quot;10355&quot;&gt;&lt;property id=&quot;10020&quot; value=&quot;2&quot;/&gt;&lt;property id=&quot;10102&quot; value=&quot;1&quot;/&gt;&lt;property id=&quot;10191&quot; value=&quot;-1&quot;/&gt;&lt;/object&gt;"/>
  <p:tag name="MMPROD_FAILDATA" val="&lt;object type=&quot;10051&quot; unique_id=&quot;10356&quot;&gt;&lt;property id=&quot;10020&quot; value=&quot;2&quot;/&gt;&lt;property id=&quot;10102&quot; value=&quot;1&quot;/&gt;&lt;property id=&quot;10191&quot; value=&quot;-1&quot;/&gt;&lt;/object&gt;"/>
  <p:tag name="MMPROD_ID" val="10485"/>
  <p:tag name="MMPROD_TYPE" val="10008"/>
  <p:tag name="MMPROD_DATA" val="&lt;property id=&quot;10026&quot; value=&quot;1&quot;/&gt;&lt;property id=&quot;10027&quot; value=&quot;Interaction10353&quot;/&gt;&lt;property id=&quot;10028&quot; value=&quot;0&quot;/&gt;&lt;property id=&quot;10063&quot; value=&quot;2&quot;/&gt;&lt;property id=&quot;10070&quot; value=&quot;Under WHMIS 2015, the following types of products continue to be excluded from labelling and SDS requirement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5,1872922001,F:\ESS Training Module Updates (2017-2018)\Modules\WHMIS+2015+-+Final_pptx\Media.ppcx"/>
  <p:tag name="MMPROD_ANSWERCOUNT" val="4"/>
</p:tagLst>
</file>

<file path=ppt/tags/tag795.xml><?xml version="1.0" encoding="utf-8"?>
<p:tagLst xmlns:a="http://schemas.openxmlformats.org/drawingml/2006/main" xmlns:r="http://schemas.openxmlformats.org/officeDocument/2006/relationships" xmlns:p="http://schemas.openxmlformats.org/presentationml/2006/main">
  <p:tag name="MMPROD_ID" val="10353"/>
  <p:tag name="MMPROD_ABSOLUTEPOSITIONID" val="100"/>
  <p:tag name="MMPROD_LASTVALUES" val="&lt;ChangeData&gt;&lt;Text&gt;&lt;![CDATA[Under WHMIS 2015, the following types of products continue to be excluded from labelling and SDS requirements:]]&gt;&lt;/Text&gt;&lt;FontSize&gt;&lt;![CDATA[23]]&gt;&lt;/FontSize&gt;&lt;Left&gt;&lt;![CDATA[0]]&gt;&lt;/Left&gt;&lt;Top&gt;&lt;![CDATA[0]]&gt;&lt;/Top&gt;&lt;/ChangeData&gt;"/>
  <p:tag name="PRESENTER_SHAPETEXTINFO" val="&lt;ShapeTextInfo&gt;&lt;TableIndex row=&quot;-1&quot; col=&quot;-1&quot;&gt;&lt;linesCount val=&quot;2&quot;/&gt;&lt;lineCharCount val=&quot;62&quot;/&gt;&lt;lineCharCount val=&quot;48&quot;/&gt;&lt;/TableIndex&gt;&lt;/ShapeTextInfo&gt;"/>
  <p:tag name="HTML_SHAPEINFO" val="&lt;ThreeDShapeInfo&gt;&lt;uuid val=&quot;100&quot;/&gt;&lt;isInvalidForFieldText val=&quot;0&quot;/&gt;&lt;Image&gt;&lt;filename val=&quot;C:\Users\Kevin\AppData\Local\Temp\PR\data\asimages\{C82A5C29-C376-495E-AD00-9092DACF9A8F}_65.png&quot;/&gt;&lt;left val=&quot;21&quot;/&gt;&lt;top val=&quot;9&quot;/&gt;&lt;width val=&quot;662&quot;/&gt;&lt;height val=&quot;77&quot;/&gt;&lt;hasText val=&quot;1&quot;/&gt;&lt;/Image&gt;&lt;/ThreeDShape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F94DADB6-DDE0-4E87-97CA-333F2204E367}&quot;/&gt;&lt;isInvalidForFieldText val=&quot;0&quot;/&gt;&lt;Image&gt;&lt;filename val=&quot;C:\Users\Kevin\AppData\Local\Temp\PR\data\asimages\{F94DADB6-DDE0-4E87-97CA-333F2204E367}_65.png&quot;/&gt;&lt;left val=&quot;66&quot;/&gt;&lt;top val=&quot;256&quot;/&gt;&lt;width val=&quot;271&quot;/&gt;&lt;height val=&quot;70&quot;/&gt;&lt;hasText val=&quot;1&quot;/&gt;&lt;/Image&gt;&lt;/ThreeDShape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83198873-13C9-4381-9C6B-F87F79F67D48}&quot;/&gt;&lt;isInvalidForFieldText val=&quot;0&quot;/&gt;&lt;Image&gt;&lt;filename val=&quot;C:\Users\Kevin\AppData\Local\Temp\PR\data\asimages\{83198873-13C9-4381-9C6B-F87F79F67D48}_65.png&quot;/&gt;&lt;left val=&quot;390&quot;/&gt;&lt;top val=&quot;256&quot;/&gt;&lt;width val=&quot;271&quot;/&gt;&lt;height val=&quot;70&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FE64D30-536E-43D6-8698-506D3CD149F1}&quot;/&gt;&lt;isInvalidForFieldText val=&quot;0&quot;/&gt;&lt;Image&gt;&lt;filename val=&quot;C:\Users\Kevin\AppData\Local\Temp\PR\data\asimages\{9FE64D30-536E-43D6-8698-506D3CD149F1}_65.png&quot;/&gt;&lt;left val=&quot;195&quot;/&gt;&lt;top val=&quot;312&quot;/&gt;&lt;width val=&quot;271&quot;/&gt;&lt;height val=&quot;55&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A70FFE5-9411-493F-B68D-3336113B22A3}&quot;/&gt;&lt;isInvalidForFieldText val=&quot;0&quot;/&gt;&lt;Image&gt;&lt;filename val=&quot;C:\Users\Kevin\AppData\Local\Temp\PR\data\asimages\{1A70FFE5-9411-493F-B68D-3336113B22A3}_65.png&quot;/&gt;&lt;left val=&quot;185&quot;/&gt;&lt;top val=&quot;285&quot;/&gt;&lt;width val=&quot;540&quot;/&gt;&lt;height val=&quot;6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2ED74238-77A1-4608-91DD-9C4E5312DF84}&quot;/&gt;&lt;isInvalidForFieldText val=&quot;1&quot;/&gt;&lt;Image&gt;&lt;filename val=&quot;C:\Users\Kevin\AppData\Local\Temp\PR\data\asimages\{2ED74238-77A1-4608-91DD-9C4E5312DF84}_LtOfSld1.png&quot;/&gt;&lt;left val=&quot;-1&quot;/&gt;&lt;top val=&quot;327&quot;/&gt;&lt;width val=&quot;723&quot;/&gt;&lt;height val=&quot;77&quot;/&gt;&lt;hasText val=&quot;0&quot;/&gt;&lt;/Image&gt;&lt;Image&gt;&lt;filename val=&quot;C:\Users\Kevin\AppData\Local\Temp\PR\data\asimages\{2ED74238-77A1-4608-91DD-9C4E5312DF84}_MtorLt_text.png&quot;/&gt;&lt;left val=&quot;-1&quot;/&gt;&lt;top val=&quot;327&quot;/&gt;&lt;width val=&quot;723&quot;/&gt;&lt;height val=&quot;77&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51&quot;/&gt;&lt;lineCharCount val=&quot;9&quot;/&gt;&lt;lineCharCount val=&quot;1&quot;/&gt;&lt;lineCharCount val=&quot;55&quot;/&gt;&lt;lineCharCount val=&quot;37&quot;/&gt;&lt;lineCharCount val=&quot;1&quot;/&gt;&lt;lineCharCount val=&quot;54&quot;/&gt;&lt;lineCharCount val=&quot;7&quot;/&gt;&lt;/TableIndex&gt;&lt;/ShapeTextInfo&gt;"/>
  <p:tag name="HTML_SHAPEINFO" val="&lt;ThreeDShapeInfo&gt;&lt;uuid val=&quot;&quot;/&gt;&lt;isInvalidForFieldText val=&quot;0&quot;/&gt;&lt;Image&gt;&lt;filename val=&quot;C:\Users\Kevin\AppData\Local\Temp\PR\data\asimages\{A5099F2E-9C3D-49E0-94E7-313185EA8A76}_11.png&quot;/&gt;&lt;left val=&quot;28&quot;/&gt;&lt;top val=&quot;69&quot;/&gt;&lt;width val=&quot;656&quot;/&gt;&lt;height val=&quot;295&quot;/&gt;&lt;hasText val=&quot;1&quot;/&gt;&lt;/Image&gt;&lt;/ThreeDShape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BFAE867-4548-4C6A-956F-9A4A21F55630}&quot;/&gt;&lt;isInvalidForFieldText val=&quot;0&quot;/&gt;&lt;Image&gt;&lt;filename val=&quot;C:\Users\Kevin\AppData\Local\Temp\PR\data\asimages\{4BFAE867-4548-4C6A-956F-9A4A21F55630}_65.png&quot;/&gt;&lt;left val=&quot;185&quot;/&gt;&lt;top val=&quot;328&quot;/&gt;&lt;width val=&quot;540&quot;/&gt;&lt;height val=&quot;60&quot;/&gt;&lt;hasText val=&quot;1&quot;/&gt;&lt;/Image&gt;&lt;/ThreeDShape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A6936FC-FC87-4F00-9849-42AD39C26AA2}&quot;/&gt;&lt;isInvalidForFieldText val=&quot;0&quot;/&gt;&lt;Image&gt;&lt;filename val=&quot;C:\Users\Kevin\AppData\Local\Temp\PR\data\asimages\{9A6936FC-FC87-4F00-9849-42AD39C26AA2}_65.png&quot;/&gt;&lt;left val=&quot;190&quot;/&gt;&lt;top val=&quot;307&quot;/&gt;&lt;width val=&quot;286&quot;/&gt;&lt;height val=&quot;70&quot;/&gt;&lt;hasText val=&quot;1&quot;/&gt;&lt;/Image&gt;&lt;/ThreeDShapeInfo&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F5E97D2C-5809-4165-8780-A837DB45A2C8}&quot;/&gt;&lt;isInvalidForFieldText val=&quot;0&quot;/&gt;&lt;Image&gt;&lt;filename val=&quot;C:\Users\Kevin\AppData\Local\Temp\PR\data\asimages\{F5E97D2C-5809-4165-8780-A837DB45A2C8}_65.png&quot;/&gt;&lt;left val=&quot;209&quot;/&gt;&lt;top val=&quot;333&quot;/&gt;&lt;width val=&quot;272&quot;/&gt;&lt;height val=&quot;70&quot;/&gt;&lt;hasText val=&quot;1&quot;/&gt;&lt;/Image&gt;&lt;/ThreeDShape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2CD32819-9373-4BE2-95F4-EEB5A50F598B}_65.png&quot;/&gt;&lt;left val=&quot;496&quot;/&gt;&lt;top val=&quot;338&quot;/&gt;&lt;width val=&quot;91&quot;/&gt;&lt;height val=&quot;30&quot;/&gt;&lt;hasText val=&quot;1&quot;/&gt;&lt;/Image&gt;&lt;/ThreeDShape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EC3F222E-E5F6-4433-AE64-49294D1BA7B3}_65.png&quot;/&gt;&lt;left val=&quot;593&quot;/&gt;&lt;top val=&quot;338&quot;/&gt;&lt;width val=&quot;91&quot;/&gt;&lt;height val=&quot;30&quot;/&gt;&lt;hasText val=&quot;1&quot;/&gt;&lt;/Image&gt;&lt;/ThreeDShapeInfo&gt;"/>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CDDCAFA9-17D8-4A72-A0B3-FB505DC2BF9A}&quot;/&gt;&lt;isInvalidForFieldText val=&quot;0&quot;/&gt;&lt;Image&gt;&lt;filename val=&quot;C:\Users\Kevin\AppData\Local\Temp\PR\data\asimages\{CDDCAFA9-17D8-4A72-A0B3-FB505DC2BF9A}_65.png&quot;/&gt;&lt;left val=&quot;202&quot;/&gt;&lt;top val=&quot;324&quot;/&gt;&lt;width val=&quot;271&quot;/&gt;&lt;height val=&quot;55&quot;/&gt;&lt;hasText val=&quot;1&quot;/&gt;&lt;/Image&gt;&lt;/ThreeDShapeInfo&gt;"/>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357"/>
  <p:tag name="MMPROD_TYPE" val="10018"/>
  <p:tag name="MMPROD_DATA" val="&lt;property id=&quot;10074&quot; value=&quot;0&quot;/&gt;&lt;property id=&quot;10193&quot; value=&quot;A&quot;/&gt;&lt;property id=&quot;10199&quot; value=&quot;0&quot;/&gt;&lt;object type=&quot;10049&quot; unique_id=&quot;10358&quot;&gt;&lt;property id=&quot;10020&quot; value=&quot;9&quot;/&gt;&lt;property id=&quot;10102&quot; value=&quot;0&quot;/&gt;&lt;property id=&quot;10191&quot; value=&quot;-1&quot;/&gt;&lt;/object&gt;"/>
  <p:tag name="MMPROD_COLLECTIONCONTAINERID" val="10354"/>
  <p:tag name="MMPROD_PARENTID" val="10485"/>
  <p:tag name="MMPROD_ANSWERLETTER" val="A) "/>
  <p:tag name="HTML_AUTOSHAPE_INFO" val="&lt;ThreeDShapeInfo&gt;&lt;uuid val=&quot;1001&quot;/&gt;&lt;isInvalidForFieldText val=&quot;0&quot;/&gt;&lt;hasMultipleQuizShape val=&quot;1&quot;/&gt;&lt;Image&gt;&lt;filename val=&quot;C:\Users\Kevin\AppData\Local\Temp\PR\data\asimages\{780AC0AF-5036-45D5-BE48-327A183F1F3E}_65.png&quot;/&gt;&lt;left val=&quot;65&quot;/&gt;&lt;top val=&quot;72&quot;/&gt;&lt;width val=&quot;57&quot;/&gt;&lt;height val=&quot;51&quot;/&gt;&lt;hasText val=&quot;1&quot;/&gt;&lt;/Image&gt;&lt;Image&gt;&lt;filename val=&quot;C:\Users\Kevin\AppData\Local\Temp\PR\data\asimages\{67F0423F-4AFC-42DE-8CE3-F4B9FCA3AC8F}_65.png&quot;/&gt;&lt;left val=&quot;99&quot;/&gt;&lt;top val=&quot;72&quot;/&gt;&lt;width val=&quot;402&quot;/&gt;&lt;height val=&quot;51&quot;/&gt;&lt;hasText val=&quot;1&quot;/&gt;&lt;/Image&gt;&lt;/ThreeDShapeInfo&gt;"/>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359"/>
  <p:tag name="MMPROD_TYPE" val="10018"/>
  <p:tag name="MMPROD_DATA" val="&lt;property id=&quot;10074&quot; value=&quot;0&quot;/&gt;&lt;property id=&quot;10193&quot; value=&quot;B&quot;/&gt;&lt;property id=&quot;10199&quot; value=&quot;0&quot;/&gt;&lt;object type=&quot;10049&quot; unique_id=&quot;10360&quot;&gt;&lt;property id=&quot;10020&quot; value=&quot;9&quot;/&gt;&lt;property id=&quot;10102&quot; value=&quot;0&quot;/&gt;&lt;property id=&quot;10191&quot; value=&quot;-1&quot;/&gt;&lt;/object&gt;"/>
  <p:tag name="MMPROD_COLLECTIONCONTAINERID" val="10354"/>
  <p:tag name="MMPROD_PARENTID" val="10485"/>
  <p:tag name="MMPROD_ANSWERLETTER" val="B) "/>
  <p:tag name="HTML_AUTOSHAPE_INFO" val="&lt;ThreeDShapeInfo&gt;&lt;uuid val=&quot;1002&quot;/&gt;&lt;isInvalidForFieldText val=&quot;0&quot;/&gt;&lt;hasMultipleQuizShape val=&quot;1&quot;/&gt;&lt;Image&gt;&lt;filename val=&quot;C:\Users\Kevin\AppData\Local\Temp\PR\data\asimages\{9E5152AF-6487-4EAA-B6B9-3FA20C900CCD}_65.png&quot;/&gt;&lt;left val=&quot;65&quot;/&gt;&lt;top val=&quot;112&quot;/&gt;&lt;width val=&quot;57&quot;/&gt;&lt;height val=&quot;51&quot;/&gt;&lt;hasText val=&quot;1&quot;/&gt;&lt;/Image&gt;&lt;Image&gt;&lt;filename val=&quot;C:\Users\Kevin\AppData\Local\Temp\PR\data\asimages\{C3C1966F-6D48-41DD-955E-5DFB7EF10CFD}_65.png&quot;/&gt;&lt;left val=&quot;99&quot;/&gt;&lt;top val=&quot;112&quot;/&gt;&lt;width val=&quot;402&quot;/&gt;&lt;height val=&quot;51&quot;/&gt;&lt;hasText val=&quot;1&quot;/&gt;&lt;/Image&gt;&lt;/ThreeDShapeInfo&gt;"/>
</p:tagLst>
</file>

<file path=ppt/tags/tag80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361"/>
  <p:tag name="MMPROD_TYPE" val="10018"/>
  <p:tag name="MMPROD_DATA" val="&lt;property id=&quot;10074&quot; value=&quot;0&quot;/&gt;&lt;property id=&quot;10193&quot; value=&quot;C&quot;/&gt;&lt;property id=&quot;10199&quot; value=&quot;0&quot;/&gt;&lt;object type=&quot;10049&quot; unique_id=&quot;10362&quot;&gt;&lt;property id=&quot;10020&quot; value=&quot;9&quot;/&gt;&lt;property id=&quot;10102&quot; value=&quot;0&quot;/&gt;&lt;property id=&quot;10191&quot; value=&quot;-1&quot;/&gt;&lt;/object&gt;"/>
  <p:tag name="MMPROD_COLLECTIONCONTAINERID" val="10354"/>
  <p:tag name="MMPROD_PARENTID" val="10485"/>
  <p:tag name="MMPROD_ANSWERLETTER" val="C) "/>
  <p:tag name="HTML_AUTOSHAPE_INFO" val="&lt;ThreeDShapeInfo&gt;&lt;uuid val=&quot;1003&quot;/&gt;&lt;isInvalidForFieldText val=&quot;0&quot;/&gt;&lt;hasMultipleQuizShape val=&quot;1&quot;/&gt;&lt;Image&gt;&lt;filename val=&quot;C:\Users\Kevin\AppData\Local\Temp\PR\data\asimages\{CD407CFB-38F9-486D-915C-BCBBB975704E}_65.png&quot;/&gt;&lt;left val=&quot;65&quot;/&gt;&lt;top val=&quot;152&quot;/&gt;&lt;width val=&quot;56&quot;/&gt;&lt;height val=&quot;51&quot;/&gt;&lt;hasText val=&quot;1&quot;/&gt;&lt;/Image&gt;&lt;Image&gt;&lt;filename val=&quot;C:\Users\Kevin\AppData\Local\Temp\PR\data\asimages\{E8B494B8-78F2-4DA0-94CD-CDE2800B1C22}_65.png&quot;/&gt;&lt;left val=&quot;98&quot;/&gt;&lt;top val=&quot;152&quot;/&gt;&lt;width val=&quot;403&quot;/&gt;&lt;height val=&quot;51&quot;/&gt;&lt;hasText val=&quot;1&quot;/&gt;&lt;/Image&gt;&lt;/ThreeDShapeInfo&gt;"/>
</p:tagLst>
</file>

<file path=ppt/tags/tag80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363"/>
  <p:tag name="MMPROD_TYPE" val="10018"/>
  <p:tag name="MMPROD_DATA" val="&lt;property id=&quot;10074&quot; value=&quot;1&quot;/&gt;&lt;property id=&quot;10193&quot; value=&quot;D&quot;/&gt;&lt;property id=&quot;10199&quot; value=&quot;0&quot;/&gt;&lt;object type=&quot;10049&quot; unique_id=&quot;10364&quot;&gt;&lt;property id=&quot;10020&quot; value=&quot;9&quot;/&gt;&lt;property id=&quot;10102&quot; value=&quot;0&quot;/&gt;&lt;property id=&quot;10191&quot; value=&quot;-1&quot;/&gt;&lt;/object&gt;"/>
  <p:tag name="MMPROD_COLLECTIONCONTAINERID" val="10354"/>
  <p:tag name="MMPROD_PARENTID" val="10485"/>
  <p:tag name="MMPROD_ANSWERLETTER" val="D) "/>
  <p:tag name="HTML_AUTOSHAPE_INFO" val="&lt;ThreeDShapeInfo&gt;&lt;uuid val=&quot;1004&quot;/&gt;&lt;isInvalidForFieldText val=&quot;0&quot;/&gt;&lt;hasMultipleQuizShape val=&quot;1&quot;/&gt;&lt;Image&gt;&lt;filename val=&quot;C:\Users\Kevin\AppData\Local\Temp\PR\data\asimages\{E32A4786-974F-4FD8-8C71-4A51A7BD506E}_65.png&quot;/&gt;&lt;left val=&quot;65&quot;/&gt;&lt;top val=&quot;192&quot;/&gt;&lt;width val=&quot;58&quot;/&gt;&lt;height val=&quot;51&quot;/&gt;&lt;hasText val=&quot;1&quot;/&gt;&lt;/Image&gt;&lt;Image&gt;&lt;filename val=&quot;C:\Users\Kevin\AppData\Local\Temp\PR\data\asimages\{5D6161B0-B36C-425A-BD84-27B0D1B24C6A}_65.png&quot;/&gt;&lt;left val=&quot;100&quot;/&gt;&lt;top val=&quot;192&quot;/&gt;&lt;width val=&quot;401&quot;/&gt;&lt;height val=&quot;5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2.mp3"/>
  <p:tag name="HTML_SHAPEINFO" val="&lt;SlideThumbPath val=&quot;Slide12.PNG&quot;/&gt;"/>
  <p:tag name="PPSNARRATION" val="12,1872922001,F:\ESS Training Module Updates (2017-2018)\Modules\WHMIS+2015+-+Final_pptx\Media.ppcx"/>
</p:tagLst>
</file>

<file path=ppt/tags/tag81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MMPROD_LASTVALUES" val="&lt;ChangeData&gt;&lt;Text&gt;&lt;![CDATA[All the above]]&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13&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Pesticides]]&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10&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s]]&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10&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Kevin\AppData\Local\Temp\PR\data\asimages\{FBD824F3-24F8-461D-AE12-02506736395C}_12.png&quot;/&gt;&lt;left val=&quot;18&quot;/&gt;&lt;top val=&quot;7&quot;/&gt;&lt;width val=&quot;665&quot;/&gt;&lt;height val=&quot;85&quot;/&gt;&lt;hasText val=&quot;1&quot;/&gt;&lt;/Image&gt;&lt;/ThreeDShapeInfo&gt;"/>
</p:tagLst>
</file>

<file path=ppt/tags/tag820.xml><?xml version="1.0" encoding="utf-8"?>
<p:tagLst xmlns:a="http://schemas.openxmlformats.org/drawingml/2006/main" xmlns:r="http://schemas.openxmlformats.org/officeDocument/2006/relationships" xmlns:p="http://schemas.openxmlformats.org/presentationml/2006/main">
  <p:tag name="MMPROD_LASTVALUES" val="&lt;ChangeData&gt;&lt;Text&gt;&lt;![CDATA[Consumer Products]]&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17&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MMPROD_LASTVALUES" val="&lt;ChangeData&gt;&lt;SlideID&gt;&lt;![CDATA[389]]&gt;&lt;/SlideID&gt;&lt;/ChangeData&gt;"/>
  <p:tag name="HTML_SHAPEINFO" val="&lt;SlideThumbPath val=&quot;Slide66.PNG&quot;/&gt;"/>
  <p:tag name="MMPROD_PASSDATA" val="&lt;object type=&quot;10050&quot; unique_id=&quot;10367&quot;&gt;&lt;property id=&quot;10020&quot; value=&quot;2&quot;/&gt;&lt;property id=&quot;10102&quot; value=&quot;1&quot;/&gt;&lt;property id=&quot;10191&quot; value=&quot;-1&quot;/&gt;&lt;/object&gt;"/>
  <p:tag name="MMPROD_FAILDATA" val="&lt;object type=&quot;10051&quot; unique_id=&quot;10368&quot;&gt;&lt;property id=&quot;10020&quot; value=&quot;2&quot;/&gt;&lt;property id=&quot;10102&quot; value=&quot;1&quot;/&gt;&lt;property id=&quot;10191&quot; value=&quot;-1&quot;/&gt;&lt;/object&gt;"/>
  <p:tag name="MMPROD_ID" val="10486"/>
  <p:tag name="MMPROD_TYPE" val="10008"/>
  <p:tag name="MMPROD_DATA" val="&lt;property id=&quot;10026&quot; value=&quot;1&quot;/&gt;&lt;property id=&quot;10027&quot; value=&quot;Interaction10365&quot;/&gt;&lt;property id=&quot;10028&quot; value=&quot;0&quot;/&gt;&lt;property id=&quot;10063&quot; value=&quot;2&quot;/&gt;&lt;property id=&quot;10070&quot; value=&quot;WHMIS 2015 supplier labels will hav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6,1872922001,F:\ESS Training Module Updates (2017-2018)\Modules\WHMIS+2015+-+Final_pptx\Media.ppcx"/>
  <p:tag name="MMPROD_ANSWERCOUNT" val="4"/>
</p:tagLst>
</file>

<file path=ppt/tags/tag827.xml><?xml version="1.0" encoding="utf-8"?>
<p:tagLst xmlns:a="http://schemas.openxmlformats.org/drawingml/2006/main" xmlns:r="http://schemas.openxmlformats.org/officeDocument/2006/relationships" xmlns:p="http://schemas.openxmlformats.org/presentationml/2006/main">
  <p:tag name="MMPROD_ID" val="10365"/>
  <p:tag name="MMPROD_ABSOLUTEPOSITIONID" val="100"/>
  <p:tag name="MMPROD_LASTVALUES" val="&lt;ChangeData&gt;&lt;Text&gt;&lt;![CDATA[WHMIS 2015 supplier labels will have:]]&gt;&lt;/Text&gt;&lt;FontSize&gt;&lt;![CDATA[34]]&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Kevin\AppData\Local\Temp\PR\data\asimages\{F6DE12BC-DD9F-4CA5-AC4D-8FF69EAF4368}_66.png&quot;/&gt;&lt;left val=&quot;15&quot;/&gt;&lt;top val=&quot;15&quot;/&gt;&lt;width val=&quot;669&quot;/&gt;&lt;height val=&quot;77&quot;/&gt;&lt;hasText val=&quot;1&quot;/&gt;&lt;/Image&gt;&lt;/ThreeDShape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9C39DC8F-03F9-4F0F-9D52-43F7A4998C8C}&quot;/&gt;&lt;isInvalidForFieldText val=&quot;0&quot;/&gt;&lt;Image&gt;&lt;filename val=&quot;C:\Users\Kevin\AppData\Local\Temp\PR\data\asimages\{9C39DC8F-03F9-4F0F-9D52-43F7A4998C8C}_66.png&quot;/&gt;&lt;left val=&quot;66&quot;/&gt;&lt;top val=&quot;256&quot;/&gt;&lt;width val=&quot;271&quot;/&gt;&lt;height val=&quot;70&quot;/&gt;&lt;hasText val=&quot;1&quot;/&gt;&lt;/Image&gt;&lt;/ThreeDShapeInfo&gt;"/>
</p:tagLst>
</file>

<file path=ppt/tags/tag82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13879C49-09B1-42DE-8C09-E86B59C270B5}&quot;/&gt;&lt;isInvalidForFieldText val=&quot;0&quot;/&gt;&lt;Image&gt;&lt;filename val=&quot;C:\Users\Kevin\AppData\Local\Temp\PR\data\asimages\{13879C49-09B1-42DE-8C09-E86B59C270B5}_66.png&quot;/&gt;&lt;left val=&quot;390&quot;/&gt;&lt;top val=&quot;256&quot;/&gt;&lt;width val=&quot;271&quot;/&gt;&lt;height val=&quot;7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9&quot;/&gt;&lt;lineCharCount val=&quot;61&quot;/&gt;&lt;lineCharCount val=&quot;37&quot;/&gt;&lt;lineCharCount val=&quot;20&quot;/&gt;&lt;lineCharCount val=&quot;12&quot;/&gt;&lt;lineCharCount val=&quot;18&quot;/&gt;&lt;lineCharCount val=&quot;25&quot;/&gt;&lt;lineCharCount val=&quot;25&quot;/&gt;&lt;lineCharCount val=&quot;1&quot;/&gt;&lt;lineCharCount val=&quot;57&quot;/&gt;&lt;lineCharCount val=&quot;59&quot;/&gt;&lt;lineCharCount val=&quot;1&quot;/&gt;&lt;lineCharCount val=&quot;60&quot;/&gt;&lt;lineCharCount val=&quot;1&quot;/&gt;&lt;/TableIndex&gt;&lt;/ShapeTextInfo&gt;"/>
  <p:tag name="HTML_SHAPEINFO" val="&lt;ThreeDShapeInfo&gt;&lt;uuid val=&quot;&quot;/&gt;&lt;isInvalidForFieldText val=&quot;0&quot;/&gt;&lt;Image&gt;&lt;filename val=&quot;C:\Users\Kevin\AppData\Local\Temp\PR\data\asimages\{FC50D775-5266-4760-B4A5-DC7CCD0A36E3}_12.png&quot;/&gt;&lt;left val=&quot;32&quot;/&gt;&lt;top val=&quot;70&quot;/&gt;&lt;width val=&quot;519&quot;/&gt;&lt;height val=&quot;294&quot;/&gt;&lt;hasText val=&quot;1&quot;/&gt;&lt;/Image&gt;&lt;/ThreeDShapeInfo&gt;"/>
</p:tagLst>
</file>

<file path=ppt/tags/tag83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1DAF88B-6132-4CDE-8D3F-A07322062E62}&quot;/&gt;&lt;isInvalidForFieldText val=&quot;0&quot;/&gt;&lt;Image&gt;&lt;filename val=&quot;C:\Users\Kevin\AppData\Local\Temp\PR\data\asimages\{F1DAF88B-6132-4CDE-8D3F-A07322062E62}_66.png&quot;/&gt;&lt;left val=&quot;195&quot;/&gt;&lt;top val=&quot;312&quot;/&gt;&lt;width val=&quot;271&quot;/&gt;&lt;height val=&quot;55&quot;/&gt;&lt;hasText val=&quot;1&quot;/&gt;&lt;/Image&gt;&lt;/ThreeDShapeInfo&gt;"/>
</p:tagLst>
</file>

<file path=ppt/tags/tag83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7339710-F8A4-4643-BFA2-2F860D829FA9}&quot;/&gt;&lt;isInvalidForFieldText val=&quot;0&quot;/&gt;&lt;Image&gt;&lt;filename val=&quot;C:\Users\Kevin\AppData\Local\Temp\PR\data\asimages\{77339710-F8A4-4643-BFA2-2F860D829FA9}_66.png&quot;/&gt;&lt;left val=&quot;185&quot;/&gt;&lt;top val=&quot;285&quot;/&gt;&lt;width val=&quot;540&quot;/&gt;&lt;height val=&quot;60&quot;/&gt;&lt;hasText val=&quot;1&quot;/&gt;&lt;/Image&gt;&lt;/ThreeDShapeInfo&gt;"/>
</p:tagLst>
</file>

<file path=ppt/tags/tag83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E6F6E65-9B9E-411A-906B-0286F25A7264}&quot;/&gt;&lt;isInvalidForFieldText val=&quot;0&quot;/&gt;&lt;Image&gt;&lt;filename val=&quot;C:\Users\Kevin\AppData\Local\Temp\PR\data\asimages\{0E6F6E65-9B9E-411A-906B-0286F25A7264}_66.png&quot;/&gt;&lt;left val=&quot;185&quot;/&gt;&lt;top val=&quot;328&quot;/&gt;&lt;width val=&quot;540&quot;/&gt;&lt;height val=&quot;60&quot;/&gt;&lt;hasText val=&quot;1&quot;/&gt;&lt;/Image&gt;&lt;/ThreeDShapeInfo&gt;"/>
</p:tagLst>
</file>

<file path=ppt/tags/tag83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439D59F-3433-45FF-B12E-474130EE27BA}&quot;/&gt;&lt;isInvalidForFieldText val=&quot;0&quot;/&gt;&lt;Image&gt;&lt;filename val=&quot;C:\Users\Kevin\AppData\Local\Temp\PR\data\asimages\{0439D59F-3433-45FF-B12E-474130EE27BA}_66.png&quot;/&gt;&lt;left val=&quot;190&quot;/&gt;&lt;top val=&quot;307&quot;/&gt;&lt;width val=&quot;286&quot;/&gt;&lt;height val=&quot;70&quot;/&gt;&lt;hasText val=&quot;1&quot;/&gt;&lt;/Image&gt;&lt;/ThreeDShapeInfo&gt;"/>
</p:tagLst>
</file>

<file path=ppt/tags/tag83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4F5EA68F-0D07-4B53-AD05-869AD4DEC956}&quot;/&gt;&lt;isInvalidForFieldText val=&quot;0&quot;/&gt;&lt;Image&gt;&lt;filename val=&quot;C:\Users\Kevin\AppData\Local\Temp\PR\data\asimages\{4F5EA68F-0D07-4B53-AD05-869AD4DEC956}_66.png&quot;/&gt;&lt;left val=&quot;209&quot;/&gt;&lt;top val=&quot;333&quot;/&gt;&lt;width val=&quot;272&quot;/&gt;&lt;height val=&quot;70&quot;/&gt;&lt;hasText val=&quot;1&quot;/&gt;&lt;/Image&gt;&lt;/ThreeDShapeInfo&gt;"/>
</p:tagLst>
</file>

<file path=ppt/tags/tag83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B88DCF2A-EFBB-4268-BAD7-867D7FAA1EE3}_66.png&quot;/&gt;&lt;left val=&quot;496&quot;/&gt;&lt;top val=&quot;338&quot;/&gt;&lt;width val=&quot;91&quot;/&gt;&lt;height val=&quot;30&quot;/&gt;&lt;hasText val=&quot;1&quot;/&gt;&lt;/Image&gt;&lt;/ThreeDShapeInfo&gt;"/>
</p:tagLst>
</file>

<file path=ppt/tags/tag83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B9248190-AA77-46CD-B37A-A73668676A4E}_66.png&quot;/&gt;&lt;left val=&quot;593&quot;/&gt;&lt;top val=&quot;338&quot;/&gt;&lt;width val=&quot;91&quot;/&gt;&lt;height val=&quot;30&quot;/&gt;&lt;hasText val=&quot;1&quot;/&gt;&lt;/Image&gt;&lt;/ThreeDShapeInfo&gt;"/>
</p:tagLst>
</file>

<file path=ppt/tags/tag83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BE9614C7-CA50-4593-B72B-3C5402178FC9}&quot;/&gt;&lt;isInvalidForFieldText val=&quot;0&quot;/&gt;&lt;Image&gt;&lt;filename val=&quot;C:\Users\Kevin\AppData\Local\Temp\PR\data\asimages\{BE9614C7-CA50-4593-B72B-3C5402178FC9}_66.png&quot;/&gt;&lt;left val=&quot;202&quot;/&gt;&lt;top val=&quot;324&quot;/&gt;&lt;width val=&quot;271&quot;/&gt;&lt;height val=&quot;55&quot;/&gt;&lt;hasText val=&quot;1&quot;/&gt;&lt;/Image&gt;&lt;/ThreeDShapeInfo&gt;"/>
</p:tagLst>
</file>

<file path=ppt/tags/tag83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06835]]&gt;&lt;/Left&gt;&lt;Top&gt;&lt;![CDATA[80.1]]&gt;&lt;/Top&gt;&lt;/ChangeData&gt;"/>
  <p:tag name="MMPROD_ID" val="10369"/>
  <p:tag name="MMPROD_TYPE" val="10018"/>
  <p:tag name="MMPROD_DATA" val="&lt;property id=&quot;10074&quot; value=&quot;0&quot;/&gt;&lt;property id=&quot;10193&quot; value=&quot;A&quot;/&gt;&lt;property id=&quot;10199&quot; value=&quot;0&quot;/&gt;&lt;object type=&quot;10049&quot; unique_id=&quot;10370&quot;&gt;&lt;property id=&quot;10020&quot; value=&quot;9&quot;/&gt;&lt;property id=&quot;10102&quot; value=&quot;0&quot;/&gt;&lt;property id=&quot;10191&quot; value=&quot;-1&quot;/&gt;&lt;/object&gt;"/>
  <p:tag name="MMPROD_COLLECTIONCONTAINERID" val="10366"/>
  <p:tag name="MMPROD_PARENTID" val="10486"/>
  <p:tag name="MMPROD_ANSWERLETTER" val="A) "/>
  <p:tag name="HTML_AUTOSHAPE_INFO" val="&lt;ThreeDShapeInfo&gt;&lt;uuid val=&quot;1001&quot;/&gt;&lt;isInvalidForFieldText val=&quot;0&quot;/&gt;&lt;hasMultipleQuizShape val=&quot;1&quot;/&gt;&lt;Image&gt;&lt;filename val=&quot;C:\Users\Kevin\AppData\Local\Temp\PR\data\asimages\{FC8FC07D-B30A-48C7-8392-7B548A1136B7}_66.png&quot;/&gt;&lt;left val=&quot;69&quot;/&gt;&lt;top val=&quot;74&quot;/&gt;&lt;width val=&quot;44&quot;/&gt;&lt;height val=&quot;36&quot;/&gt;&lt;hasText val=&quot;1&quot;/&gt;&lt;/Image&gt;&lt;Image&gt;&lt;filename val=&quot;C:\Users\Kevin\AppData\Local\Temp\PR\data\asimages\{C4F590DD-F7F0-41BB-BDAF-4D621D58D7B1}_66.png&quot;/&gt;&lt;left val=&quot;103&quot;/&gt;&lt;top val=&quot;74&quot;/&gt;&lt;width val=&quot;398&quot;/&gt;&lt;height val=&quot;57&quot;/&gt;&lt;hasText val=&quot;1&quot;/&gt;&lt;/Image&gt;&lt;/ThreeDShapeInfo&gt;"/>
</p:tagLst>
</file>

<file path=ppt/tags/tag83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06835]]&gt;&lt;/Left&gt;&lt;Top&gt;&lt;![CDATA[123.5667]]&gt;&lt;/Top&gt;&lt;/ChangeData&gt;"/>
  <p:tag name="MMPROD_ID" val="10371"/>
  <p:tag name="MMPROD_TYPE" val="10018"/>
  <p:tag name="MMPROD_DATA" val="&lt;property id=&quot;10074&quot; value=&quot;0&quot;/&gt;&lt;property id=&quot;10193&quot; value=&quot;B&quot;/&gt;&lt;property id=&quot;10199&quot; value=&quot;0&quot;/&gt;&lt;object type=&quot;10049&quot; unique_id=&quot;10372&quot;&gt;&lt;property id=&quot;10020&quot; value=&quot;9&quot;/&gt;&lt;property id=&quot;10102&quot; value=&quot;0&quot;/&gt;&lt;property id=&quot;10191&quot; value=&quot;-1&quot;/&gt;&lt;/object&gt;"/>
  <p:tag name="MMPROD_COLLECTIONCONTAINERID" val="10366"/>
  <p:tag name="MMPROD_PARENTID" val="10486"/>
  <p:tag name="MMPROD_ANSWERLETTER" val="B) "/>
  <p:tag name="HTML_AUTOSHAPE_INFO" val="&lt;ThreeDShapeInfo&gt;&lt;uuid val=&quot;1002&quot;/&gt;&lt;isInvalidForFieldText val=&quot;0&quot;/&gt;&lt;hasMultipleQuizShape val=&quot;1&quot;/&gt;&lt;Image&gt;&lt;filename val=&quot;C:\Users\Kevin\AppData\Local\Temp\PR\data\asimages\{750DD193-966F-45FA-A501-68F7314F6D9E}_66.png&quot;/&gt;&lt;left val=&quot;69&quot;/&gt;&lt;top val=&quot;117&quot;/&gt;&lt;width val=&quot;44&quot;/&gt;&lt;height val=&quot;36&quot;/&gt;&lt;hasText val=&quot;1&quot;/&gt;&lt;/Image&gt;&lt;Image&gt;&lt;filename val=&quot;C:\Users\Kevin\AppData\Local\Temp\PR\data\asimages\{04AD56E0-8610-4696-9235-1778060AB5FF}_66.png&quot;/&gt;&lt;left val=&quot;103&quot;/&gt;&lt;top val=&quot;117&quot;/&gt;&lt;width val=&quot;400&quot;/&gt;&lt;height val=&quot;5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3.mp3"/>
  <p:tag name="HTML_SHAPEINFO" val="&lt;SlideThumbPath val=&quot;Slide13.PNG&quot;/&gt;"/>
  <p:tag name="PPSNARRATION" val="13,1872922001,F:\ESS Training Module Updates (2017-2018)\Modules\WHMIS+2015+-+Final_pptx\Media.ppcx"/>
</p:tagLst>
</file>

<file path=ppt/tags/tag84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06835]]&gt;&lt;/Left&gt;&lt;Top&gt;&lt;![CDATA[167.0335]]&gt;&lt;/Top&gt;&lt;/ChangeData&gt;"/>
  <p:tag name="MMPROD_ID" val="10373"/>
  <p:tag name="MMPROD_TYPE" val="10018"/>
  <p:tag name="MMPROD_DATA" val="&lt;property id=&quot;10074&quot; value=&quot;1&quot;/&gt;&lt;property id=&quot;10193&quot; value=&quot;C&quot;/&gt;&lt;property id=&quot;10199&quot; value=&quot;0&quot;/&gt;&lt;object type=&quot;10049&quot; unique_id=&quot;10374&quot;&gt;&lt;property id=&quot;10020&quot; value=&quot;9&quot;/&gt;&lt;property id=&quot;10102&quot; value=&quot;0&quot;/&gt;&lt;property id=&quot;10191&quot; value=&quot;-1&quot;/&gt;&lt;/object&gt;"/>
  <p:tag name="MMPROD_COLLECTIONCONTAINERID" val="10366"/>
  <p:tag name="MMPROD_PARENTID" val="10486"/>
  <p:tag name="MMPROD_ANSWERLETTER" val="C) "/>
  <p:tag name="HTML_AUTOSHAPE_INFO" val="&lt;ThreeDShapeInfo&gt;&lt;uuid val=&quot;1003&quot;/&gt;&lt;isInvalidForFieldText val=&quot;0&quot;/&gt;&lt;hasMultipleQuizShape val=&quot;1&quot;/&gt;&lt;Image&gt;&lt;filename val=&quot;C:\Users\Kevin\AppData\Local\Temp\PR\data\asimages\{590840F4-279D-4158-A527-3B2ECAD1CAA5}_66.png&quot;/&gt;&lt;left val=&quot;69&quot;/&gt;&lt;top val=&quot;161&quot;/&gt;&lt;width val=&quot;44&quot;/&gt;&lt;height val=&quot;36&quot;/&gt;&lt;hasText val=&quot;1&quot;/&gt;&lt;/Image&gt;&lt;Image&gt;&lt;filename val=&quot;C:\Users\Kevin\AppData\Local\Temp\PR\data\asimages\{DE0048FD-8497-46F0-A645-31BA4495038D}_66.png&quot;/&gt;&lt;left val=&quot;102&quot;/&gt;&lt;top val=&quot;161&quot;/&gt;&lt;width val=&quot;399&quot;/&gt;&lt;height val=&quot;57&quot;/&gt;&lt;hasText val=&quot;1&quot;/&gt;&lt;/Image&gt;&lt;/ThreeDShapeInfo&gt;"/>
</p:tagLst>
</file>

<file path=ppt/tags/tag84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06835]]&gt;&lt;/Left&gt;&lt;Top&gt;&lt;![CDATA[210.5002]]&gt;&lt;/Top&gt;&lt;/ChangeData&gt;"/>
  <p:tag name="MMPROD_ID" val="10375"/>
  <p:tag name="MMPROD_TYPE" val="10018"/>
  <p:tag name="MMPROD_DATA" val="&lt;property id=&quot;10074&quot; value=&quot;0&quot;/&gt;&lt;property id=&quot;10193&quot; value=&quot;D&quot;/&gt;&lt;property id=&quot;10199&quot; value=&quot;0&quot;/&gt;&lt;object type=&quot;10049&quot; unique_id=&quot;10376&quot;&gt;&lt;property id=&quot;10020&quot; value=&quot;9&quot;/&gt;&lt;property id=&quot;10102&quot; value=&quot;0&quot;/&gt;&lt;property id=&quot;10191&quot; value=&quot;-1&quot;/&gt;&lt;/object&gt;"/>
  <p:tag name="MMPROD_COLLECTIONCONTAINERID" val="10366"/>
  <p:tag name="MMPROD_PARENTID" val="10486"/>
  <p:tag name="MMPROD_ANSWERLETTER" val="D) "/>
  <p:tag name="HTML_AUTOSHAPE_INFO" val="&lt;ThreeDShapeInfo&gt;&lt;uuid val=&quot;1004&quot;/&gt;&lt;isInvalidForFieldText val=&quot;0&quot;/&gt;&lt;hasMultipleQuizShape val=&quot;1&quot;/&gt;&lt;Image&gt;&lt;filename val=&quot;C:\Users\Kevin\AppData\Local\Temp\PR\data\asimages\{B5A8FEB3-8480-4FBE-B942-A2CA7F006BA0}_66.png&quot;/&gt;&lt;left val=&quot;69&quot;/&gt;&lt;top val=&quot;204&quot;/&gt;&lt;width val=&quot;45&quot;/&gt;&lt;height val=&quot;36&quot;/&gt;&lt;hasText val=&quot;1&quot;/&gt;&lt;/Image&gt;&lt;Image&gt;&lt;filename val=&quot;C:\Users\Kevin\AppData\Local\Temp\PR\data\asimages\{14B3BD0B-0193-4FE9-8BF9-4FE5310C69A3}_66.png&quot;/&gt;&lt;left val=&quot;104&quot;/&gt;&lt;top val=&quot;204&quot;/&gt;&lt;width val=&quot;397&quot;/&gt;&lt;height val=&quot;36&quot;/&gt;&lt;hasText val=&quot;1&quot;/&gt;&lt;/Image&gt;&lt;/ThreeDShapeInfo&gt;"/>
</p:tagLst>
</file>

<file path=ppt/tags/tag84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7]]&gt;&lt;/FontSize&gt;&lt;Left&gt;&lt;![CDATA[80]]&gt;&lt;/Left&gt;&lt;Top&gt;&lt;![CDATA[31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43.xml><?xml version="1.0" encoding="utf-8"?>
<p:tagLst xmlns:a="http://schemas.openxmlformats.org/drawingml/2006/main" xmlns:r="http://schemas.openxmlformats.org/officeDocument/2006/relationships" xmlns:p="http://schemas.openxmlformats.org/presentationml/2006/main">
  <p:tag name="MMPROD_LASTVALUES" val="&lt;ChangeData&gt;&lt;Text&gt;&lt;![CDATA[None of the above]]&gt;&lt;/Text&gt;&lt;FontSize&gt;&lt;![CDATA[17]]&gt;&lt;/FontSize&gt;&lt;Left&gt;&lt;![CDATA[115]]&gt;&lt;/Left&gt;&lt;Top&gt;&lt;![CDATA[315]]&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84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4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7]]&gt;&lt;/FontSize&gt;&lt;Left&gt;&lt;![CDATA[80]]&gt;&lt;/Left&gt;&lt;Top&gt;&lt;![CDATA[246.3]]&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46.xml><?xml version="1.0" encoding="utf-8"?>
<p:tagLst xmlns:a="http://schemas.openxmlformats.org/drawingml/2006/main" xmlns:r="http://schemas.openxmlformats.org/officeDocument/2006/relationships" xmlns:p="http://schemas.openxmlformats.org/presentationml/2006/main">
  <p:tag name="MMPROD_LASTVALUES" val="&lt;ChangeData&gt;&lt;Text&gt;&lt;![CDATA[Solid border, symbol in a red square on its point, standardized phrases.]]&gt;&lt;/Text&gt;&lt;FontSize&gt;&lt;![CDATA[17]]&gt;&lt;/FontSize&gt;&lt;Left&gt;&lt;![CDATA[113]]&gt;&lt;/Left&gt;&lt;Top&gt;&lt;![CDATA[246.3001]]&gt;&lt;/Top&gt;&lt;/ChangeData&gt;"/>
  <p:tag name="MMPROD_ABSOLUTEPOSITIONID" val="1023"/>
  <p:tag name="PRESENTER_SHAPETEXTINFO" val="&lt;ShapeTextInfo&gt;&lt;TableIndex row=&quot;-1&quot; col=&quot;-1&quot;&gt;&lt;linesCount val=&quot;2&quot;/&gt;&lt;lineCharCount val=&quot;51&quot;/&gt;&lt;lineCharCount val=&quot;21&quot;/&gt;&lt;/TableIndex&gt;&lt;/ShapeTextInfo&gt;"/>
</p:tagLst>
</file>

<file path=ppt/tags/tag84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4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7]]&gt;&lt;/FontSize&gt;&lt;Left&gt;&lt;![CDATA[80]]&gt;&lt;/Left&gt;&lt;Top&gt;&lt;![CDATA[148.8001]]&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49.xml><?xml version="1.0" encoding="utf-8"?>
<p:tagLst xmlns:a="http://schemas.openxmlformats.org/drawingml/2006/main" xmlns:r="http://schemas.openxmlformats.org/officeDocument/2006/relationships" xmlns:p="http://schemas.openxmlformats.org/presentationml/2006/main">
  <p:tag name="MMPROD_LASTVALUES" val="&lt;ChangeData&gt;&lt;Text&gt;&lt;![CDATA[Hatched border, symbol in a red square on its point, no standardized phrases.]]&gt;&lt;/Text&gt;&lt;FontSize&gt;&lt;![CDATA[17]]&gt;&lt;/FontSize&gt;&lt;Left&gt;&lt;![CDATA[114]]&gt;&lt;/Left&gt;&lt;Top&gt;&lt;![CDATA[148.8002]]&gt;&lt;/Top&gt;&lt;/ChangeData&gt;"/>
  <p:tag name="MMPROD_ABSOLUTEPOSITIONID" val="1022"/>
  <p:tag name="PRESENTER_SHAPETEXTINFO" val="&lt;ShapeTextInfo&gt;&lt;TableIndex row=&quot;-1&quot; col=&quot;-1&quot;&gt;&lt;linesCount val=&quot;2&quot;/&gt;&lt;lineCharCount val=&quot;53&quot;/&gt;&lt;lineCharCount val=&quot;24&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Kevin\AppData\Local\Temp\PR\data\asimages\{92F2FBC9-E587-464F-A01D-045B154A44CB}_13.png&quot;/&gt;&lt;left val=&quot;18&quot;/&gt;&lt;top val=&quot;7&quot;/&gt;&lt;width val=&quot;665&quot;/&gt;&lt;height val=&quot;85&quot;/&gt;&lt;hasText val=&quot;1&quot;/&gt;&lt;/Image&gt;&lt;/ThreeDShapeInfo&gt;"/>
</p:tagLst>
</file>

<file path=ppt/tags/tag85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5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7]]&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52.xml><?xml version="1.0" encoding="utf-8"?>
<p:tagLst xmlns:a="http://schemas.openxmlformats.org/drawingml/2006/main" xmlns:r="http://schemas.openxmlformats.org/officeDocument/2006/relationships" xmlns:p="http://schemas.openxmlformats.org/presentationml/2006/main">
  <p:tag name="MMPROD_LASTVALUES" val="&lt;ChangeData&gt;&lt;Text&gt;&lt;![CDATA[Hatched border, symbol in a black circle, no standardized phrases.]]&gt;&lt;/Text&gt;&lt;FontSize&gt;&lt;![CDATA[17]]&gt;&lt;/FontSize&gt;&lt;Left&gt;&lt;![CDATA[114]]&gt;&lt;/Left&gt;&lt;Top&gt;&lt;![CDATA[80.10008]]&gt;&lt;/Top&gt;&lt;/ChangeData&gt;"/>
  <p:tag name="MMPROD_ABSOLUTEPOSITIONID" val="1021"/>
  <p:tag name="PRESENTER_SHAPETEXTINFO" val="&lt;ShapeTextInfo&gt;&lt;TableIndex row=&quot;-1&quot; col=&quot;-1&quot;&gt;&lt;linesCount val=&quot;2&quot;/&gt;&lt;lineCharCount val=&quot;45&quot;/&gt;&lt;lineCharCount val=&quot;21&quot;/&gt;&lt;/TableIndex&gt;&lt;/ShapeTextInfo&gt;"/>
</p:tagLst>
</file>

<file path=ppt/tags/tag85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8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MMPROD_LASTVALUES" val="&lt;ChangeData&gt;&lt;SlideID&gt;&lt;![CDATA[390]]&gt;&lt;/SlideID&gt;&lt;/ChangeData&gt;"/>
  <p:tag name="HTML_SHAPEINFO" val="&lt;SlideThumbPath val=&quot;Slide67.PNG&quot;/&gt;"/>
  <p:tag name="MMPROD_PASSDATA" val="&lt;object type=&quot;10050&quot; unique_id=&quot;10379&quot;&gt;&lt;property id=&quot;10020&quot; value=&quot;2&quot;/&gt;&lt;property id=&quot;10102&quot; value=&quot;1&quot;/&gt;&lt;property id=&quot;10191&quot; value=&quot;-1&quot;/&gt;&lt;/object&gt;"/>
  <p:tag name="MMPROD_FAILDATA" val="&lt;object type=&quot;10051&quot; unique_id=&quot;10380&quot;&gt;&lt;property id=&quot;10020&quot; value=&quot;2&quot;/&gt;&lt;property id=&quot;10102&quot; value=&quot;1&quot;/&gt;&lt;property id=&quot;10191&quot; value=&quot;-1&quot;/&gt;&lt;/object&gt;"/>
  <p:tag name="MMPROD_ID" val="10487"/>
  <p:tag name="MMPROD_TYPE" val="10008"/>
  <p:tag name="MMPROD_DATA" val="&lt;property id=&quot;10026&quot; value=&quot;1&quot;/&gt;&lt;property id=&quot;10027&quot; value=&quot;Interaction10377&quot;/&gt;&lt;property id=&quot;10028&quot; value=&quot;0&quot;/&gt;&lt;property id=&quot;10063&quot; value=&quot;2&quot;/&gt;&lt;property id=&quot;10070&quot; value=&quot;A workplace label is required when a chemical is poured into a new container. The label must includ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7,1872922001,F:\ESS Training Module Updates (2017-2018)\Modules\WHMIS+2015+-+Final_pptx\Media.ppcx"/>
  <p:tag name="MMPROD_ANSWERCOUNT" val="4"/>
</p:tagLst>
</file>

<file path=ppt/tags/tag859.xml><?xml version="1.0" encoding="utf-8"?>
<p:tagLst xmlns:a="http://schemas.openxmlformats.org/drawingml/2006/main" xmlns:r="http://schemas.openxmlformats.org/officeDocument/2006/relationships" xmlns:p="http://schemas.openxmlformats.org/presentationml/2006/main">
  <p:tag name="MMPROD_ID" val="10377"/>
  <p:tag name="MMPROD_ABSOLUTEPOSITIONID" val="100"/>
  <p:tag name="MMPROD_LASTVALUES" val="&lt;ChangeData&gt;&lt;Text&gt;&lt;![CDATA[A workplace label is required when a chemical is poured into a new container. The label must include:]]&gt;&lt;/Text&gt;&lt;FontSize&gt;&lt;![CDATA[23]]&gt;&lt;/FontSize&gt;&lt;Left&gt;&lt;![CDATA[0]]&gt;&lt;/Left&gt;&lt;Top&gt;&lt;![CDATA[0]]&gt;&lt;/Top&gt;&lt;/ChangeData&gt;"/>
  <p:tag name="PRESENTER_SHAPETEXTINFO" val="&lt;ShapeTextInfo&gt;&lt;TableIndex row=&quot;-1&quot; col=&quot;-1&quot;&gt;&lt;linesCount val=&quot;2&quot;/&gt;&lt;lineCharCount val=&quot;63&quot;/&gt;&lt;lineCharCount val=&quot;38&quot;/&gt;&lt;/TableIndex&gt;&lt;/ShapeTextInfo&gt;"/>
  <p:tag name="HTML_SHAPEINFO" val="&lt;ThreeDShapeInfo&gt;&lt;uuid val=&quot;100&quot;/&gt;&lt;isInvalidForFieldText val=&quot;0&quot;/&gt;&lt;Image&gt;&lt;filename val=&quot;C:\Users\Kevin\AppData\Local\Temp\PR\data\asimages\{33A09BE9-30C1-4E03-ADDC-22BE654E12EC}_67.png&quot;/&gt;&lt;left val=&quot;21&quot;/&gt;&lt;top val=&quot;9&quot;/&gt;&lt;width val=&quot;662&quot;/&gt;&lt;height val=&quot;77&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5&quot;/&gt;&lt;lineCharCount val=&quot;28&quot;/&gt;&lt;lineCharCount val=&quot;1&quot;/&gt;&lt;lineCharCount val=&quot;47&quot;/&gt;&lt;lineCharCount val=&quot;39&quot;/&gt;&lt;lineCharCount val=&quot;42&quot;/&gt;&lt;lineCharCount val=&quot;1&quot;/&gt;&lt;lineCharCount val=&quot;34&quot;/&gt;&lt;lineCharCount val=&quot;1&quot;/&gt;&lt;lineCharCount val=&quot;58&quot;/&gt;&lt;lineCharCount val=&quot;6&quot;/&gt;&lt;/TableIndex&gt;&lt;/ShapeTextInfo&gt;"/>
  <p:tag name="HTML_SHAPEINFO" val="&lt;ThreeDShapeInfo&gt;&lt;uuid val=&quot;&quot;/&gt;&lt;isInvalidForFieldText val=&quot;0&quot;/&gt;&lt;Image&gt;&lt;filename val=&quot;C:\Users\Kevin\AppData\Local\Temp\PR\data\asimages\{976F1720-2CF1-4E9F-89E4-41BDE8E1D533}_13.png&quot;/&gt;&lt;left val=&quot;31&quot;/&gt;&lt;top val=&quot;74&quot;/&gt;&lt;width val=&quot;520&quot;/&gt;&lt;height val=&quot;290&quot;/&gt;&lt;hasText val=&quot;1&quot;/&gt;&lt;/Image&gt;&lt;/ThreeDShapeInfo&gt;"/>
</p:tagLst>
</file>

<file path=ppt/tags/tag86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A4141FD7-0F20-4A8D-A066-546E478D7750}&quot;/&gt;&lt;isInvalidForFieldText val=&quot;0&quot;/&gt;&lt;Image&gt;&lt;filename val=&quot;C:\Users\Kevin\AppData\Local\Temp\PR\data\asimages\{A4141FD7-0F20-4A8D-A066-546E478D7750}_67.png&quot;/&gt;&lt;left val=&quot;66&quot;/&gt;&lt;top val=&quot;256&quot;/&gt;&lt;width val=&quot;271&quot;/&gt;&lt;height val=&quot;70&quot;/&gt;&lt;hasText val=&quot;1&quot;/&gt;&lt;/Image&gt;&lt;/ThreeDShapeInfo&gt;"/>
</p:tagLst>
</file>

<file path=ppt/tags/tag86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DA356030-8DB5-47B1-BEBF-21BE5DC09D16}&quot;/&gt;&lt;isInvalidForFieldText val=&quot;0&quot;/&gt;&lt;Image&gt;&lt;filename val=&quot;C:\Users\Kevin\AppData\Local\Temp\PR\data\asimages\{DA356030-8DB5-47B1-BEBF-21BE5DC09D16}_67.png&quot;/&gt;&lt;left val=&quot;390&quot;/&gt;&lt;top val=&quot;256&quot;/&gt;&lt;width val=&quot;271&quot;/&gt;&lt;height val=&quot;70&quot;/&gt;&lt;hasText val=&quot;1&quot;/&gt;&lt;/Image&gt;&lt;/ThreeDShapeInfo&gt;"/>
</p:tagLst>
</file>

<file path=ppt/tags/tag86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58C6AC9-77B9-4A73-A12F-4D40C27EFF70}&quot;/&gt;&lt;isInvalidForFieldText val=&quot;0&quot;/&gt;&lt;Image&gt;&lt;filename val=&quot;C:\Users\Kevin\AppData\Local\Temp\PR\data\asimages\{858C6AC9-77B9-4A73-A12F-4D40C27EFF70}_67.png&quot;/&gt;&lt;left val=&quot;195&quot;/&gt;&lt;top val=&quot;312&quot;/&gt;&lt;width val=&quot;271&quot;/&gt;&lt;height val=&quot;55&quot;/&gt;&lt;hasText val=&quot;1&quot;/&gt;&lt;/Image&gt;&lt;/ThreeDShapeInfo&gt;"/>
</p:tagLst>
</file>

<file path=ppt/tags/tag86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983E9C1-B1E4-4D0F-A941-2D887862C7D4}&quot;/&gt;&lt;isInvalidForFieldText val=&quot;0&quot;/&gt;&lt;Image&gt;&lt;filename val=&quot;C:\Users\Kevin\AppData\Local\Temp\PR\data\asimages\{E983E9C1-B1E4-4D0F-A941-2D887862C7D4}_67.png&quot;/&gt;&lt;left val=&quot;185&quot;/&gt;&lt;top val=&quot;285&quot;/&gt;&lt;width val=&quot;540&quot;/&gt;&lt;height val=&quot;60&quot;/&gt;&lt;hasText val=&quot;1&quot;/&gt;&lt;/Image&gt;&lt;/ThreeDShapeInfo&gt;"/>
</p:tagLst>
</file>

<file path=ppt/tags/tag86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2A7F3C1-7E2B-4A1D-9E53-E260EBACCB89}&quot;/&gt;&lt;isInvalidForFieldText val=&quot;0&quot;/&gt;&lt;Image&gt;&lt;filename val=&quot;C:\Users\Kevin\AppData\Local\Temp\PR\data\asimages\{02A7F3C1-7E2B-4A1D-9E53-E260EBACCB89}_67.png&quot;/&gt;&lt;left val=&quot;185&quot;/&gt;&lt;top val=&quot;328&quot;/&gt;&lt;width val=&quot;540&quot;/&gt;&lt;height val=&quot;60&quot;/&gt;&lt;hasText val=&quot;1&quot;/&gt;&lt;/Image&gt;&lt;/ThreeDShapeInfo&gt;"/>
</p:tagLst>
</file>

<file path=ppt/tags/tag86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C87A8BB-9C1F-47F4-A50B-623A9DA3AF5F}&quot;/&gt;&lt;isInvalidForFieldText val=&quot;0&quot;/&gt;&lt;Image&gt;&lt;filename val=&quot;C:\Users\Kevin\AppData\Local\Temp\PR\data\asimages\{5C87A8BB-9C1F-47F4-A50B-623A9DA3AF5F}_67.png&quot;/&gt;&lt;left val=&quot;190&quot;/&gt;&lt;top val=&quot;307&quot;/&gt;&lt;width val=&quot;286&quot;/&gt;&lt;height val=&quot;70&quot;/&gt;&lt;hasText val=&quot;1&quot;/&gt;&lt;/Image&gt;&lt;/ThreeDShapeInfo&gt;"/>
</p:tagLst>
</file>

<file path=ppt/tags/tag86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8D055AB4-28CC-430E-9CF1-CEB0F272DB27}&quot;/&gt;&lt;isInvalidForFieldText val=&quot;0&quot;/&gt;&lt;Image&gt;&lt;filename val=&quot;C:\Users\Kevin\AppData\Local\Temp\PR\data\asimages\{8D055AB4-28CC-430E-9CF1-CEB0F272DB27}_67.png&quot;/&gt;&lt;left val=&quot;209&quot;/&gt;&lt;top val=&quot;333&quot;/&gt;&lt;width val=&quot;272&quot;/&gt;&lt;height val=&quot;70&quot;/&gt;&lt;hasText val=&quot;1&quot;/&gt;&lt;/Image&gt;&lt;/ThreeDShapeInfo&gt;"/>
</p:tagLst>
</file>

<file path=ppt/tags/tag86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9CC7AC58-0743-4DA2-9822-0D1CA831D208}_67.png&quot;/&gt;&lt;left val=&quot;496&quot;/&gt;&lt;top val=&quot;338&quot;/&gt;&lt;width val=&quot;91&quot;/&gt;&lt;height val=&quot;30&quot;/&gt;&lt;hasText val=&quot;1&quot;/&gt;&lt;/Image&gt;&lt;/ThreeDShapeInfo&gt;"/>
</p:tagLst>
</file>

<file path=ppt/tags/tag86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348966D1-5E93-4FD4-90AF-03A6B378D80A}_67.png&quot;/&gt;&lt;left val=&quot;593&quot;/&gt;&lt;top val=&quot;338&quot;/&gt;&lt;width val=&quot;91&quot;/&gt;&lt;height val=&quot;30&quot;/&gt;&lt;hasText val=&quot;1&quot;/&gt;&lt;/Image&gt;&lt;/ThreeDShapeInfo&gt;"/>
</p:tagLst>
</file>

<file path=ppt/tags/tag86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5C827F40-6EC0-426B-ADC0-6AE4818533D6}&quot;/&gt;&lt;isInvalidForFieldText val=&quot;0&quot;/&gt;&lt;Image&gt;&lt;filename val=&quot;C:\Users\Kevin\AppData\Local\Temp\PR\data\asimages\{5C827F40-6EC0-426B-ADC0-6AE4818533D6}_67.png&quot;/&gt;&lt;left val=&quot;202&quot;/&gt;&lt;top val=&quot;324&quot;/&gt;&lt;width val=&quot;271&quot;/&gt;&lt;height val=&quot;5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4.mp3"/>
  <p:tag name="HTML_SHAPEINFO" val="&lt;SlideThumbPath val=&quot;Slide14.PNG&quot;/&gt;"/>
  <p:tag name="PPSNARRATION" val="14,1872922001,F:\ESS Training Module Updates (2017-2018)\Modules\WHMIS+2015+-+Final_pptx\Media.ppcx"/>
</p:tagLst>
</file>

<file path=ppt/tags/tag87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381"/>
  <p:tag name="MMPROD_TYPE" val="10018"/>
  <p:tag name="MMPROD_DATA" val="&lt;property id=&quot;10074&quot; value=&quot;0&quot;/&gt;&lt;property id=&quot;10193&quot; value=&quot;A&quot;/&gt;&lt;property id=&quot;10199&quot; value=&quot;0&quot;/&gt;&lt;object type=&quot;10049&quot; unique_id=&quot;10382&quot;&gt;&lt;property id=&quot;10020&quot; value=&quot;9&quot;/&gt;&lt;property id=&quot;10102&quot; value=&quot;0&quot;/&gt;&lt;property id=&quot;10191&quot; value=&quot;-1&quot;/&gt;&lt;/object&gt;"/>
  <p:tag name="MMPROD_COLLECTIONCONTAINERID" val="10378"/>
  <p:tag name="MMPROD_PARENTID" val="10487"/>
  <p:tag name="MMPROD_ANSWERLETTER" val="A) "/>
  <p:tag name="HTML_AUTOSHAPE_INFO" val="&lt;ThreeDShapeInfo&gt;&lt;uuid val=&quot;1001&quot;/&gt;&lt;isInvalidForFieldText val=&quot;0&quot;/&gt;&lt;hasMultipleQuizShape val=&quot;1&quot;/&gt;&lt;Image&gt;&lt;filename val=&quot;C:\Users\Kevin\AppData\Local\Temp\PR\data\asimages\{36948B75-20BB-46BC-821A-A1B620705A87}_67.png&quot;/&gt;&lt;left val=&quot;65&quot;/&gt;&lt;top val=&quot;72&quot;/&gt;&lt;width val=&quot;57&quot;/&gt;&lt;height val=&quot;51&quot;/&gt;&lt;hasText val=&quot;1&quot;/&gt;&lt;/Image&gt;&lt;Image&gt;&lt;filename val=&quot;C:\Users\Kevin\AppData\Local\Temp\PR\data\asimages\{26549B83-D8C0-48CA-88E1-01271811893E}_67.png&quot;/&gt;&lt;left val=&quot;99&quot;/&gt;&lt;top val=&quot;72&quot;/&gt;&lt;width val=&quot;402&quot;/&gt;&lt;height val=&quot;51&quot;/&gt;&lt;hasText val=&quot;1&quot;/&gt;&lt;/Image&gt;&lt;/ThreeDShapeInfo&gt;"/>
</p:tagLst>
</file>

<file path=ppt/tags/tag87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383"/>
  <p:tag name="MMPROD_TYPE" val="10018"/>
  <p:tag name="MMPROD_DATA" val="&lt;property id=&quot;10074&quot; value=&quot;0&quot;/&gt;&lt;property id=&quot;10193&quot; value=&quot;B&quot;/&gt;&lt;property id=&quot;10199&quot; value=&quot;0&quot;/&gt;&lt;object type=&quot;10049&quot; unique_id=&quot;10384&quot;&gt;&lt;property id=&quot;10020&quot; value=&quot;9&quot;/&gt;&lt;property id=&quot;10102&quot; value=&quot;0&quot;/&gt;&lt;property id=&quot;10191&quot; value=&quot;-1&quot;/&gt;&lt;/object&gt;"/>
  <p:tag name="MMPROD_COLLECTIONCONTAINERID" val="10378"/>
  <p:tag name="MMPROD_PARENTID" val="10487"/>
  <p:tag name="MMPROD_ANSWERLETTER" val="B) "/>
  <p:tag name="HTML_AUTOSHAPE_INFO" val="&lt;ThreeDShapeInfo&gt;&lt;uuid val=&quot;1002&quot;/&gt;&lt;isInvalidForFieldText val=&quot;0&quot;/&gt;&lt;hasMultipleQuizShape val=&quot;1&quot;/&gt;&lt;Image&gt;&lt;filename val=&quot;C:\Users\Kevin\AppData\Local\Temp\PR\data\asimages\{A8A56759-6C69-4E13-980C-1023F8C90CE9}_67.png&quot;/&gt;&lt;left val=&quot;65&quot;/&gt;&lt;top val=&quot;112&quot;/&gt;&lt;width val=&quot;57&quot;/&gt;&lt;height val=&quot;51&quot;/&gt;&lt;hasText val=&quot;1&quot;/&gt;&lt;/Image&gt;&lt;Image&gt;&lt;filename val=&quot;C:\Users\Kevin\AppData\Local\Temp\PR\data\asimages\{0315B316-B9E7-47B2-B147-07A60F16FC34}_67.png&quot;/&gt;&lt;left val=&quot;99&quot;/&gt;&lt;top val=&quot;112&quot;/&gt;&lt;width val=&quot;402&quot;/&gt;&lt;height val=&quot;51&quot;/&gt;&lt;hasText val=&quot;1&quot;/&gt;&lt;/Image&gt;&lt;/ThreeDShapeInfo&gt;"/>
</p:tagLst>
</file>

<file path=ppt/tags/tag87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59.9]]&gt;&lt;/Top&gt;&lt;/ChangeData&gt;"/>
  <p:tag name="MMPROD_ID" val="10385"/>
  <p:tag name="MMPROD_TYPE" val="10018"/>
  <p:tag name="MMPROD_DATA" val="&lt;property id=&quot;10074&quot; value=&quot;0&quot;/&gt;&lt;property id=&quot;10193&quot; value=&quot;C&quot;/&gt;&lt;property id=&quot;10199&quot; value=&quot;0&quot;/&gt;&lt;object type=&quot;10049&quot; unique_id=&quot;10386&quot;&gt;&lt;property id=&quot;10020&quot; value=&quot;9&quot;/&gt;&lt;property id=&quot;10102&quot; value=&quot;0&quot;/&gt;&lt;property id=&quot;10191&quot; value=&quot;-1&quot;/&gt;&lt;/object&gt;"/>
  <p:tag name="MMPROD_COLLECTIONCONTAINERID" val="10378"/>
  <p:tag name="MMPROD_PARENTID" val="10487"/>
  <p:tag name="MMPROD_ANSWERLETTER" val="C) "/>
  <p:tag name="HTML_AUTOSHAPE_INFO" val="&lt;ThreeDShapeInfo&gt;&lt;uuid val=&quot;1003&quot;/&gt;&lt;isInvalidForFieldText val=&quot;0&quot;/&gt;&lt;hasMultipleQuizShape val=&quot;1&quot;/&gt;&lt;Image&gt;&lt;filename val=&quot;C:\Users\Kevin\AppData\Local\Temp\PR\data\asimages\{C7762A44-4E41-4476-9CCB-03F3BBD947FD}_67.png&quot;/&gt;&lt;left val=&quot;65&quot;/&gt;&lt;top val=&quot;152&quot;/&gt;&lt;width val=&quot;56&quot;/&gt;&lt;height val=&quot;51&quot;/&gt;&lt;hasText val=&quot;1&quot;/&gt;&lt;/Image&gt;&lt;Image&gt;&lt;filename val=&quot;C:\Users\Kevin\AppData\Local\Temp\PR\data\asimages\{F320B110-C806-4C89-868D-FF687F52C6E7}_67.png&quot;/&gt;&lt;left val=&quot;98&quot;/&gt;&lt;top val=&quot;152&quot;/&gt;&lt;width val=&quot;403&quot;/&gt;&lt;height val=&quot;51&quot;/&gt;&lt;hasText val=&quot;1&quot;/&gt;&lt;/Image&gt;&lt;/ThreeDShapeInfo&gt;"/>
</p:tagLst>
</file>

<file path=ppt/tags/tag87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199.8]]&gt;&lt;/Top&gt;&lt;/ChangeData&gt;"/>
  <p:tag name="MMPROD_ID" val="10387"/>
  <p:tag name="MMPROD_TYPE" val="10018"/>
  <p:tag name="MMPROD_DATA" val="&lt;property id=&quot;10074&quot; value=&quot;1&quot;/&gt;&lt;property id=&quot;10193&quot; value=&quot;D&quot;/&gt;&lt;property id=&quot;10199&quot; value=&quot;0&quot;/&gt;&lt;object type=&quot;10049&quot; unique_id=&quot;10388&quot;&gt;&lt;property id=&quot;10020&quot; value=&quot;9&quot;/&gt;&lt;property id=&quot;10102&quot; value=&quot;0&quot;/&gt;&lt;property id=&quot;10191&quot; value=&quot;-1&quot;/&gt;&lt;/object&gt;"/>
  <p:tag name="MMPROD_COLLECTIONCONTAINERID" val="10378"/>
  <p:tag name="MMPROD_PARENTID" val="10487"/>
  <p:tag name="MMPROD_ANSWERLETTER" val="D) "/>
  <p:tag name="HTML_AUTOSHAPE_INFO" val="&lt;ThreeDShapeInfo&gt;&lt;uuid val=&quot;1004&quot;/&gt;&lt;isInvalidForFieldText val=&quot;0&quot;/&gt;&lt;hasMultipleQuizShape val=&quot;1&quot;/&gt;&lt;Image&gt;&lt;filename val=&quot;C:\Users\Kevin\AppData\Local\Temp\PR\data\asimages\{51569FF6-77EC-4572-91FE-76E2ED0B1F6C}_67.png&quot;/&gt;&lt;left val=&quot;65&quot;/&gt;&lt;top val=&quot;192&quot;/&gt;&lt;width val=&quot;58&quot;/&gt;&lt;height val=&quot;51&quot;/&gt;&lt;hasText val=&quot;1&quot;/&gt;&lt;/Image&gt;&lt;Image&gt;&lt;filename val=&quot;C:\Users\Kevin\AppData\Local\Temp\PR\data\asimages\{C7CFD618-3D91-4A1F-90BC-DA7FC5314D81}_67.png&quot;/&gt;&lt;left val=&quot;100&quot;/&gt;&lt;top val=&quot;192&quot;/&gt;&lt;width val=&quot;401&quot;/&gt;&lt;height val=&quot;51&quot;/&gt;&lt;hasText val=&quot;1&quot;/&gt;&lt;/Image&gt;&lt;/ThreeDShapeInfo&gt;"/>
</p:tagLst>
</file>

<file path=ppt/tags/tag87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0]]&gt;&lt;/Left&gt;&lt;Top&gt;&lt;![CDATA[199.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75.xml><?xml version="1.0" encoding="utf-8"?>
<p:tagLst xmlns:a="http://schemas.openxmlformats.org/drawingml/2006/main" xmlns:r="http://schemas.openxmlformats.org/officeDocument/2006/relationships" xmlns:p="http://schemas.openxmlformats.org/presentationml/2006/main">
  <p:tag name="MMPROD_LASTVALUES" val="&lt;ChangeData&gt;&lt;Text&gt;&lt;![CDATA[All the above]]&gt;&lt;/Text&gt;&lt;FontSize&gt;&lt;![CDATA[24]]&gt;&lt;/FontSize&gt;&lt;Left&gt;&lt;![CDATA[115]]&gt;&lt;/Left&gt;&lt;Top&gt;&lt;![CDATA[199.8]]&gt;&lt;/Top&gt;&lt;/ChangeData&gt;"/>
  <p:tag name="MMPROD_ABSOLUTEPOSITIONID" val="1024"/>
  <p:tag name="PRESENTER_SHAPETEXTINFO" val="&lt;ShapeTextInfo&gt;&lt;TableIndex row=&quot;-1&quot; col=&quot;-1&quot;&gt;&lt;linesCount val=&quot;1&quot;/&gt;&lt;lineCharCount val=&quot;13&quot;/&gt;&lt;/TableIndex&gt;&lt;/ShapeTextInfo&gt;"/>
</p:tagLst>
</file>

<file path=ppt/tags/tag87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7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0]]&gt;&lt;/Left&gt;&lt;Top&gt;&lt;![CDATA[159.9]]&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78.xml><?xml version="1.0" encoding="utf-8"?>
<p:tagLst xmlns:a="http://schemas.openxmlformats.org/drawingml/2006/main" xmlns:r="http://schemas.openxmlformats.org/officeDocument/2006/relationships" xmlns:p="http://schemas.openxmlformats.org/presentationml/2006/main">
  <p:tag name="MMPROD_LASTVALUES" val="&lt;ChangeData&gt;&lt;Text&gt;&lt;![CDATA[Reference to the Safety Data Sheet]]&gt;&lt;/Text&gt;&lt;FontSize&gt;&lt;![CDATA[24]]&gt;&lt;/FontSize&gt;&lt;Left&gt;&lt;![CDATA[113]]&gt;&lt;/Left&gt;&lt;Top&gt;&lt;![CDATA[159.9]]&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87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Kevin\AppData\Local\Temp\PR\data\asimages\{96F05BED-839F-4C1E-AA80-CE415DDC5E7F}_14.png&quot;/&gt;&lt;left val=&quot;21&quot;/&gt;&lt;top val=&quot;13&quot;/&gt;&lt;width val=&quot;663&quot;/&gt;&lt;height val=&quot;76&quot;/&gt;&lt;hasText val=&quot;1&quot;/&gt;&lt;/Image&gt;&lt;/ThreeDShapeInfo&gt;"/>
</p:tagLst>
</file>

<file path=ppt/tags/tag88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81.xml><?xml version="1.0" encoding="utf-8"?>
<p:tagLst xmlns:a="http://schemas.openxmlformats.org/drawingml/2006/main" xmlns:r="http://schemas.openxmlformats.org/officeDocument/2006/relationships" xmlns:p="http://schemas.openxmlformats.org/presentationml/2006/main">
  <p:tag name="MMPROD_LASTVALUES" val="&lt;ChangeData&gt;&lt;Text&gt;&lt;![CDATA[Safety handling precautions]]&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27&quot;/&gt;&lt;/TableIndex&gt;&lt;/ShapeTextInfo&gt;"/>
</p:tagLst>
</file>

<file path=ppt/tags/tag88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8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84.xml><?xml version="1.0" encoding="utf-8"?>
<p:tagLst xmlns:a="http://schemas.openxmlformats.org/drawingml/2006/main" xmlns:r="http://schemas.openxmlformats.org/officeDocument/2006/relationships" xmlns:p="http://schemas.openxmlformats.org/presentationml/2006/main">
  <p:tag name="MMPROD_LASTVALUES" val="&lt;ChangeData&gt;&lt;Text&gt;&lt;![CDATA[Product identifier or Nam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26&quot;/&gt;&lt;/TableIndex&gt;&lt;/ShapeTextInfo&gt;"/>
</p:tagLst>
</file>

<file path=ppt/tags/tag88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8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2&quot;/&gt;&lt;lineCharCount val=&quot;46&quot;/&gt;&lt;lineCharCount val=&quot;1&quot;/&gt;&lt;lineCharCount val=&quot;57&quot;/&gt;&lt;lineCharCount val=&quot;26&quot;/&gt;&lt;lineCharCount val=&quot;45&quot;/&gt;&lt;/TableIndex&gt;&lt;/ShapeTextInfo&gt;"/>
  <p:tag name="HTML_SHAPEINFO" val="&lt;ThreeDShapeInfo&gt;&lt;uuid val=&quot;&quot;/&gt;&lt;isInvalidForFieldText val=&quot;0&quot;/&gt;&lt;Image&gt;&lt;filename val=&quot;C:\Users\Kevin\AppData\Local\Temp\PR\data\asimages\{0EE44C0F-EE51-40BE-9A75-4E714426FEEA}_14.png&quot;/&gt;&lt;left val=&quot;28&quot;/&gt;&lt;top val=&quot;72&quot;/&gt;&lt;width val=&quot;656&quot;/&gt;&lt;height val=&quot;292&quot;/&gt;&lt;hasText val=&quot;1&quot;/&gt;&lt;/Image&gt;&lt;/ThreeDShapeInfo&gt;"/>
</p:tagLst>
</file>

<file path=ppt/tags/tag890.xml><?xml version="1.0" encoding="utf-8"?>
<p:tagLst xmlns:a="http://schemas.openxmlformats.org/drawingml/2006/main" xmlns:r="http://schemas.openxmlformats.org/officeDocument/2006/relationships" xmlns:p="http://schemas.openxmlformats.org/presentationml/2006/main">
  <p:tag name="MMPROD_LASTVALUES" val="&lt;ChangeData&gt;&lt;SlideID&gt;&lt;![CDATA[391]]&gt;&lt;/SlideID&gt;&lt;/ChangeData&gt;"/>
  <p:tag name="HTML_SHAPEINFO" val="&lt;SlideThumbPath val=&quot;Slide68.PNG&quot;/&gt;"/>
  <p:tag name="MMPROD_PASSDATA" val="&lt;object type=&quot;10050&quot; unique_id=&quot;10391&quot;&gt;&lt;property id=&quot;10020&quot; value=&quot;2&quot;/&gt;&lt;property id=&quot;10102&quot; value=&quot;1&quot;/&gt;&lt;property id=&quot;10191&quot; value=&quot;-1&quot;/&gt;&lt;/object&gt;"/>
  <p:tag name="MMPROD_FAILDATA" val="&lt;object type=&quot;10051&quot; unique_id=&quot;10392&quot;&gt;&lt;property id=&quot;10020&quot; value=&quot;2&quot;/&gt;&lt;property id=&quot;10102&quot; value=&quot;1&quot;/&gt;&lt;property id=&quot;10191&quot; value=&quot;-1&quot;/&gt;&lt;/object&gt;"/>
  <p:tag name="MMPROD_ID" val="10488"/>
  <p:tag name="MMPROD_TYPE" val="10008"/>
  <p:tag name="MMPROD_DATA" val="&lt;property id=&quot;10026&quot; value=&quot;1&quot;/&gt;&lt;property id=&quot;10027&quot; value=&quot;Interaction10389&quot;/&gt;&lt;property id=&quot;10028&quot; value=&quot;0&quot;/&gt;&lt;property id=&quot;10063&quot; value=&quot;2&quot;/&gt;&lt;property id=&quot;10070&quot; value=&quot;This pictogram is used on products that:&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8,1872922001,F:\ESS Training Module Updates (2017-2018)\Modules\WHMIS+2015+-+Final_pptx\Media.ppcx"/>
  <p:tag name="MMPROD_ANSWERCOUNT" val="4"/>
</p:tagLst>
</file>

<file path=ppt/tags/tag891.xml><?xml version="1.0" encoding="utf-8"?>
<p:tagLst xmlns:a="http://schemas.openxmlformats.org/drawingml/2006/main" xmlns:r="http://schemas.openxmlformats.org/officeDocument/2006/relationships" xmlns:p="http://schemas.openxmlformats.org/presentationml/2006/main">
  <p:tag name="MMPROD_ID" val="10389"/>
  <p:tag name="MMPROD_ABSOLUTEPOSITIONID" val="100"/>
  <p:tag name="MMPROD_LASTVALUES" val="&lt;ChangeData&gt;&lt;Text&gt;&lt;![CDATA[This pictogram is used on products that:]]&gt;&lt;/Text&gt;&lt;FontSize&gt;&lt;![CDATA[37]]&gt;&lt;/FontSize&gt;&lt;Left&gt;&lt;![CDATA[0]]&gt;&lt;/Left&gt;&lt;Top&gt;&lt;![CDATA[0]]&gt;&lt;/Top&gt;&lt;/ChangeData&gt;"/>
  <p:tag name="PRESENTER_SHAPETEXTINFO" val="&lt;ShapeTextInfo&gt;&lt;TableIndex row=&quot;-1&quot; col=&quot;-1&quot;&gt;&lt;linesCount val=&quot;1&quot;/&gt;&lt;lineCharCount val=&quot;40&quot;/&gt;&lt;/TableIndex&gt;&lt;/ShapeTextInfo&gt;"/>
  <p:tag name="HTML_SHAPEINFO" val="&lt;ThreeDShapeInfo&gt;&lt;uuid val=&quot;100&quot;/&gt;&lt;isInvalidForFieldText val=&quot;0&quot;/&gt;&lt;Image&gt;&lt;filename val=&quot;C:\Users\Kevin\AppData\Local\Temp\PR\data\asimages\{4540001D-8542-422B-9E13-35FE25E7FCE6}_68.png&quot;/&gt;&lt;left val=&quot;13&quot;/&gt;&lt;top val=&quot;15&quot;/&gt;&lt;width val=&quot;676&quot;/&gt;&lt;height val=&quot;79&quot;/&gt;&lt;hasText val=&quot;1&quot;/&gt;&lt;/Image&gt;&lt;/ThreeDShapeInfo&gt;"/>
</p:tagLst>
</file>

<file path=ppt/tags/tag89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DC823E7D-CDB8-4153-90C1-AF5D50692F36}&quot;/&gt;&lt;isInvalidForFieldText val=&quot;0&quot;/&gt;&lt;Image&gt;&lt;filename val=&quot;C:\Users\Kevin\AppData\Local\Temp\PR\data\asimages\{DC823E7D-CDB8-4153-90C1-AF5D50692F36}_68.png&quot;/&gt;&lt;left val=&quot;66&quot;/&gt;&lt;top val=&quot;256&quot;/&gt;&lt;width val=&quot;271&quot;/&gt;&lt;height val=&quot;70&quot;/&gt;&lt;hasText val=&quot;1&quot;/&gt;&lt;/Image&gt;&lt;/ThreeDShapeInfo&gt;"/>
</p:tagLst>
</file>

<file path=ppt/tags/tag89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852EEFF4-7ADB-43D9-A6CE-1CC7596C7960}&quot;/&gt;&lt;isInvalidForFieldText val=&quot;0&quot;/&gt;&lt;Image&gt;&lt;filename val=&quot;C:\Users\Kevin\AppData\Local\Temp\PR\data\asimages\{852EEFF4-7ADB-43D9-A6CE-1CC7596C7960}_68.png&quot;/&gt;&lt;left val=&quot;390&quot;/&gt;&lt;top val=&quot;256&quot;/&gt;&lt;width val=&quot;271&quot;/&gt;&lt;height val=&quot;70&quot;/&gt;&lt;hasText val=&quot;1&quot;/&gt;&lt;/Image&gt;&lt;/ThreeDShapeInfo&gt;"/>
</p:tagLst>
</file>

<file path=ppt/tags/tag89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4F6E35E-B7A0-44B0-A522-58D964CF8EDD}&quot;/&gt;&lt;isInvalidForFieldText val=&quot;0&quot;/&gt;&lt;Image&gt;&lt;filename val=&quot;C:\Users\Kevin\AppData\Local\Temp\PR\data\asimages\{04F6E35E-B7A0-44B0-A522-58D964CF8EDD}_68.png&quot;/&gt;&lt;left val=&quot;195&quot;/&gt;&lt;top val=&quot;312&quot;/&gt;&lt;width val=&quot;271&quot;/&gt;&lt;height val=&quot;55&quot;/&gt;&lt;hasText val=&quot;1&quot;/&gt;&lt;/Image&gt;&lt;/ThreeDShapeInfo&gt;"/>
</p:tagLst>
</file>

<file path=ppt/tags/tag89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0A46373-604D-4637-B5B5-D5FD6F56E091}&quot;/&gt;&lt;isInvalidForFieldText val=&quot;0&quot;/&gt;&lt;Image&gt;&lt;filename val=&quot;C:\Users\Kevin\AppData\Local\Temp\PR\data\asimages\{A0A46373-604D-4637-B5B5-D5FD6F56E091}_68.png&quot;/&gt;&lt;left val=&quot;185&quot;/&gt;&lt;top val=&quot;285&quot;/&gt;&lt;width val=&quot;540&quot;/&gt;&lt;height val=&quot;60&quot;/&gt;&lt;hasText val=&quot;1&quot;/&gt;&lt;/Image&gt;&lt;/ThreeDShapeInfo&gt;"/>
</p:tagLst>
</file>

<file path=ppt/tags/tag89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E887246-ED70-4151-B803-275F0F002FD3}&quot;/&gt;&lt;isInvalidForFieldText val=&quot;0&quot;/&gt;&lt;Image&gt;&lt;filename val=&quot;C:\Users\Kevin\AppData\Local\Temp\PR\data\asimages\{1E887246-ED70-4151-B803-275F0F002FD3}_68.png&quot;/&gt;&lt;left val=&quot;185&quot;/&gt;&lt;top val=&quot;328&quot;/&gt;&lt;width val=&quot;540&quot;/&gt;&lt;height val=&quot;60&quot;/&gt;&lt;hasText val=&quot;1&quot;/&gt;&lt;/Image&gt;&lt;/ThreeDShapeInfo&gt;"/>
</p:tagLst>
</file>

<file path=ppt/tags/tag89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CC0612C-81D4-417B-BB84-EFA074DA815A}&quot;/&gt;&lt;isInvalidForFieldText val=&quot;0&quot;/&gt;&lt;Image&gt;&lt;filename val=&quot;C:\Users\Kevin\AppData\Local\Temp\PR\data\asimages\{2CC0612C-81D4-417B-BB84-EFA074DA815A}_68.png&quot;/&gt;&lt;left val=&quot;190&quot;/&gt;&lt;top val=&quot;307&quot;/&gt;&lt;width val=&quot;286&quot;/&gt;&lt;height val=&quot;70&quot;/&gt;&lt;hasText val=&quot;1&quot;/&gt;&lt;/Image&gt;&lt;/ThreeDShapeInfo&gt;"/>
</p:tagLst>
</file>

<file path=ppt/tags/tag89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C4ECCDA0-0BC0-4E57-9339-BB6624EDB763}&quot;/&gt;&lt;isInvalidForFieldText val=&quot;0&quot;/&gt;&lt;Image&gt;&lt;filename val=&quot;C:\Users\Kevin\AppData\Local\Temp\PR\data\asimages\{C4ECCDA0-0BC0-4E57-9339-BB6624EDB763}_68.png&quot;/&gt;&lt;left val=&quot;209&quot;/&gt;&lt;top val=&quot;333&quot;/&gt;&lt;width val=&quot;272&quot;/&gt;&lt;height val=&quot;70&quot;/&gt;&lt;hasText val=&quot;1&quot;/&gt;&lt;/Image&gt;&lt;/ThreeDShapeInfo&gt;"/>
</p:tagLst>
</file>

<file path=ppt/tags/tag89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E06A1A44-85CD-4807-83B8-E1F5C40A87C7}_68.png&quot;/&gt;&lt;left val=&quot;496&quot;/&gt;&lt;top val=&quot;338&quot;/&gt;&lt;width val=&quot;91&quot;/&gt;&lt;height val=&quot;3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5.mp3"/>
  <p:tag name="HTML_SHAPEINFO" val="&lt;SlideThumbPath val=&quot;Slide15.PNG&quot;/&gt;"/>
  <p:tag name="PPSNARRATION" val="15,1872922001,F:\ESS Training Module Updates (2017-2018)\Modules\WHMIS+2015+-+Final_pptx\Media.ppcx"/>
</p:tagLst>
</file>

<file path=ppt/tags/tag90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DC15E1BB-CCAC-4C8F-94F0-CE2B4F025B5A}_68.png&quot;/&gt;&lt;left val=&quot;593&quot;/&gt;&lt;top val=&quot;338&quot;/&gt;&lt;width val=&quot;91&quot;/&gt;&lt;height val=&quot;30&quot;/&gt;&lt;hasText val=&quot;1&quot;/&gt;&lt;/Image&gt;&lt;/ThreeDShapeInfo&gt;"/>
</p:tagLst>
</file>

<file path=ppt/tags/tag9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1BCB0D-F8E9-4EDC-AACF-FCF5E528E36D}&quot;/&gt;&lt;isInvalidForFieldText val=&quot;0&quot;/&gt;&lt;Image&gt;&lt;filename val=&quot;C:\Users\Kevin\AppData\Local\Temp\PR\data\asimages\{5A1BCB0D-F8E9-4EDC-AACF-FCF5E528E36D}_68.png&quot;/&gt;&lt;left val=&quot;556&quot;/&gt;&lt;top val=&quot;88&quot;/&gt;&lt;width val=&quot;116&quot;/&gt;&lt;height val=&quot;157&quot;/&gt;&lt;hasText val=&quot;1&quot;/&gt;&lt;/Image&gt;&lt;/ThreeDShapeInfo&gt;"/>
</p:tagLst>
</file>

<file path=ppt/tags/tag90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D06516C8-BE6A-49B8-9B34-78441D36AB60}&quot;/&gt;&lt;isInvalidForFieldText val=&quot;0&quot;/&gt;&lt;Image&gt;&lt;filename val=&quot;C:\Users\Kevin\AppData\Local\Temp\PR\data\asimages\{D06516C8-BE6A-49B8-9B34-78441D36AB60}_68.png&quot;/&gt;&lt;left val=&quot;202&quot;/&gt;&lt;top val=&quot;324&quot;/&gt;&lt;width val=&quot;271&quot;/&gt;&lt;height val=&quot;55&quot;/&gt;&lt;hasText val=&quot;1&quot;/&gt;&lt;/Image&gt;&lt;/ThreeDShapeInfo&gt;"/>
</p:tagLst>
</file>

<file path=ppt/tags/tag90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9.95654]]&gt;&lt;/Left&gt;&lt;Top&gt;&lt;![CDATA[80.10008]]&gt;&lt;/Top&gt;&lt;/ChangeData&gt;"/>
  <p:tag name="MMPROD_ID" val="10393"/>
  <p:tag name="MMPROD_TYPE" val="10018"/>
  <p:tag name="MMPROD_DATA" val="&lt;property id=&quot;10074&quot; value=&quot;0&quot;/&gt;&lt;property id=&quot;10193&quot; value=&quot;A&quot;/&gt;&lt;property id=&quot;10199&quot; value=&quot;0&quot;/&gt;&lt;object type=&quot;10049&quot; unique_id=&quot;10394&quot;&gt;&lt;property id=&quot;10020&quot; value=&quot;9&quot;/&gt;&lt;property id=&quot;10102&quot; value=&quot;0&quot;/&gt;&lt;property id=&quot;10191&quot; value=&quot;-1&quot;/&gt;&lt;/object&gt;"/>
  <p:tag name="MMPROD_COLLECTIONCONTAINERID" val="10390"/>
  <p:tag name="MMPROD_PARENTID" val="10488"/>
  <p:tag name="MMPROD_ANSWERLETTER" val="A) "/>
  <p:tag name="HTML_AUTOSHAPE_INFO" val="&lt;ThreeDShapeInfo&gt;&lt;uuid val=&quot;1001&quot;/&gt;&lt;isInvalidForFieldText val=&quot;0&quot;/&gt;&lt;hasMultipleQuizShape val=&quot;1&quot;/&gt;&lt;Image&gt;&lt;filename val=&quot;C:\Users\Kevin\AppData\Local\Temp\PR\data\asimages\{DC08E64D-641F-4FB3-92CF-022D52B5BE80}_68.png&quot;/&gt;&lt;left val=&quot;66&quot;/&gt;&lt;top val=&quot;72&quot;/&gt;&lt;width val=&quot;52&quot;/&gt;&lt;height val=&quot;47&quot;/&gt;&lt;hasText val=&quot;1&quot;/&gt;&lt;/Image&gt;&lt;Image&gt;&lt;filename val=&quot;C:\Users\Kevin\AppData\Local\Temp\PR\data\asimages\{1B1775FA-D591-49BD-BA93-1069565BBEE6}_68.png&quot;/&gt;&lt;left val=&quot;100&quot;/&gt;&lt;top val=&quot;72&quot;/&gt;&lt;width val=&quot;401&quot;/&gt;&lt;height val=&quot;73&quot;/&gt;&lt;hasText val=&quot;1&quot;/&gt;&lt;/Image&gt;&lt;/ThreeDShapeInfo&gt;"/>
</p:tagLst>
</file>

<file path=ppt/tags/tag90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9.95654]]&gt;&lt;/Left&gt;&lt;Top&gt;&lt;![CDATA[135.5668]]&gt;&lt;/Top&gt;&lt;/ChangeData&gt;"/>
  <p:tag name="MMPROD_ID" val="10395"/>
  <p:tag name="MMPROD_TYPE" val="10018"/>
  <p:tag name="MMPROD_DATA" val="&lt;property id=&quot;10074&quot; value=&quot;0&quot;/&gt;&lt;property id=&quot;10193&quot; value=&quot;B&quot;/&gt;&lt;property id=&quot;10199&quot; value=&quot;0&quot;/&gt;&lt;object type=&quot;10049&quot; unique_id=&quot;10396&quot;&gt;&lt;property id=&quot;10020&quot; value=&quot;9&quot;/&gt;&lt;property id=&quot;10102&quot; value=&quot;0&quot;/&gt;&lt;property id=&quot;10191&quot; value=&quot;-1&quot;/&gt;&lt;/object&gt;"/>
  <p:tag name="MMPROD_COLLECTIONCONTAINERID" val="10390"/>
  <p:tag name="MMPROD_PARENTID" val="10488"/>
  <p:tag name="MMPROD_ANSWERLETTER" val="B) "/>
  <p:tag name="HTML_AUTOSHAPE_INFO" val="&lt;ThreeDShapeInfo&gt;&lt;uuid val=&quot;1002&quot;/&gt;&lt;isInvalidForFieldText val=&quot;0&quot;/&gt;&lt;hasMultipleQuizShape val=&quot;1&quot;/&gt;&lt;Image&gt;&lt;filename val=&quot;C:\Users\Kevin\AppData\Local\Temp\PR\data\asimages\{DFB0302D-3E6D-47BF-A9C6-1B085932C9D1}_68.png&quot;/&gt;&lt;left val=&quot;66&quot;/&gt;&lt;top val=&quot;128&quot;/&gt;&lt;width val=&quot;52&quot;/&gt;&lt;height val=&quot;47&quot;/&gt;&lt;hasText val=&quot;1&quot;/&gt;&lt;/Image&gt;&lt;Image&gt;&lt;filename val=&quot;C:\Users\Kevin\AppData\Local\Temp\PR\data\asimages\{698C7F8D-49D0-4030-AD9F-55D4BC95D331}_68.png&quot;/&gt;&lt;left val=&quot;100&quot;/&gt;&lt;top val=&quot;128&quot;/&gt;&lt;width val=&quot;401&quot;/&gt;&lt;height val=&quot;47&quot;/&gt;&lt;hasText val=&quot;1&quot;/&gt;&lt;/Image&gt;&lt;/ThreeDShapeInfo&gt;"/>
</p:tagLst>
</file>

<file path=ppt/tags/tag90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9.95654]]&gt;&lt;/Left&gt;&lt;Top&gt;&lt;![CDATA[164.6335]]&gt;&lt;/Top&gt;&lt;/ChangeData&gt;"/>
  <p:tag name="MMPROD_ID" val="10397"/>
  <p:tag name="MMPROD_TYPE" val="10018"/>
  <p:tag name="MMPROD_DATA" val="&lt;property id=&quot;10074&quot; value=&quot;0&quot;/&gt;&lt;property id=&quot;10193&quot; value=&quot;C&quot;/&gt;&lt;property id=&quot;10199&quot; value=&quot;0&quot;/&gt;&lt;object type=&quot;10049&quot; unique_id=&quot;10398&quot;&gt;&lt;property id=&quot;10020&quot; value=&quot;9&quot;/&gt;&lt;property id=&quot;10102&quot; value=&quot;0&quot;/&gt;&lt;property id=&quot;10191&quot; value=&quot;-1&quot;/&gt;&lt;/object&gt;"/>
  <p:tag name="MMPROD_COLLECTIONCONTAINERID" val="10390"/>
  <p:tag name="MMPROD_PARENTID" val="10488"/>
  <p:tag name="MMPROD_ANSWERLETTER" val="C) "/>
  <p:tag name="HTML_AUTOSHAPE_INFO" val="&lt;ThreeDShapeInfo&gt;&lt;uuid val=&quot;1003&quot;/&gt;&lt;isInvalidForFieldText val=&quot;0&quot;/&gt;&lt;hasMultipleQuizShape val=&quot;1&quot;/&gt;&lt;Image&gt;&lt;filename val=&quot;C:\Users\Kevin\AppData\Local\Temp\PR\data\asimages\{EE394B56-C9C9-4BED-92AB-69FFBC46EA03}_68.png&quot;/&gt;&lt;left val=&quot;66&quot;/&gt;&lt;top val=&quot;157&quot;/&gt;&lt;width val=&quot;52&quot;/&gt;&lt;height val=&quot;47&quot;/&gt;&lt;hasText val=&quot;1&quot;/&gt;&lt;/Image&gt;&lt;Image&gt;&lt;filename val=&quot;C:\Users\Kevin\AppData\Local\Temp\PR\data\asimages\{00D292F1-1548-4C56-8126-1596394CDAB8}_68.png&quot;/&gt;&lt;left val=&quot;99&quot;/&gt;&lt;top val=&quot;157&quot;/&gt;&lt;width val=&quot;402&quot;/&gt;&lt;height val=&quot;73&quot;/&gt;&lt;hasText val=&quot;1&quot;/&gt;&lt;/Image&gt;&lt;/ThreeDShapeInfo&gt;"/>
</p:tagLst>
</file>

<file path=ppt/tags/tag90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9.95654]]&gt;&lt;/Left&gt;&lt;Top&gt;&lt;![CDATA[220.1002]]&gt;&lt;/Top&gt;&lt;/ChangeData&gt;"/>
  <p:tag name="MMPROD_ID" val="10399"/>
  <p:tag name="MMPROD_TYPE" val="10018"/>
  <p:tag name="MMPROD_DATA" val="&lt;property id=&quot;10074&quot; value=&quot;1&quot;/&gt;&lt;property id=&quot;10193&quot; value=&quot;D&quot;/&gt;&lt;property id=&quot;10199&quot; value=&quot;0&quot;/&gt;&lt;object type=&quot;10049&quot; unique_id=&quot;10400&quot;&gt;&lt;property id=&quot;10020&quot; value=&quot;9&quot;/&gt;&lt;property id=&quot;10102&quot; value=&quot;0&quot;/&gt;&lt;property id=&quot;10191&quot; value=&quot;-1&quot;/&gt;&lt;/object&gt;"/>
  <p:tag name="MMPROD_COLLECTIONCONTAINERID" val="10390"/>
  <p:tag name="MMPROD_PARENTID" val="10488"/>
  <p:tag name="MMPROD_ANSWERLETTER" val="D) "/>
  <p:tag name="HTML_AUTOSHAPE_INFO" val="&lt;ThreeDShapeInfo&gt;&lt;uuid val=&quot;1004&quot;/&gt;&lt;isInvalidForFieldText val=&quot;0&quot;/&gt;&lt;hasMultipleQuizShape val=&quot;1&quot;/&gt;&lt;Image&gt;&lt;filename val=&quot;C:\Users\Kevin\AppData\Local\Temp\PR\data\asimages\{343F3459-C0F6-469E-8682-D7024F389EE1}_68.png&quot;/&gt;&lt;left val=&quot;66&quot;/&gt;&lt;top val=&quot;213&quot;/&gt;&lt;width val=&quot;53&quot;/&gt;&lt;height val=&quot;47&quot;/&gt;&lt;hasText val=&quot;1&quot;/&gt;&lt;/Image&gt;&lt;Image&gt;&lt;filename val=&quot;C:\Users\Kevin\AppData\Local\Temp\PR\data\asimages\{E42E3279-06DD-48F3-B975-5B2AB12511D0}_68.png&quot;/&gt;&lt;left val=&quot;101&quot;/&gt;&lt;top val=&quot;213&quot;/&gt;&lt;width val=&quot;400&quot;/&gt;&lt;height val=&quot;47&quot;/&gt;&lt;hasText val=&quot;1&quot;/&gt;&lt;/Image&gt;&lt;/ThreeDShapeInfo&gt;"/>
</p:tagLst>
</file>

<file path=ppt/tags/tag90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2]]&gt;&lt;/FontSize&gt;&lt;Left&gt;&lt;![CDATA[80]]&gt;&lt;/Left&gt;&lt;Top&gt;&lt;![CDATA[257.400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908.xml><?xml version="1.0" encoding="utf-8"?>
<p:tagLst xmlns:a="http://schemas.openxmlformats.org/drawingml/2006/main" xmlns:r="http://schemas.openxmlformats.org/officeDocument/2006/relationships" xmlns:p="http://schemas.openxmlformats.org/presentationml/2006/main">
  <p:tag name="MMPROD_LASTVALUES" val="&lt;ChangeData&gt;&lt;Text&gt;&lt;![CDATA[A and C]]&gt;&lt;/Text&gt;&lt;FontSize&gt;&lt;![CDATA[22]]&gt;&lt;/FontSize&gt;&lt;Left&gt;&lt;![CDATA[115]]&gt;&lt;/Left&gt;&lt;Top&gt;&lt;![CDATA[257.4004]]&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90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Kevin\AppData\Local\Temp\PR\data\asimages\{847E14D9-9E90-4AC1-8391-70870B6C59AC}_15.png&quot;/&gt;&lt;left val=&quot;23&quot;/&gt;&lt;top val=&quot;15&quot;/&gt;&lt;width val=&quot;660&quot;/&gt;&lt;height val=&quot;72&quot;/&gt;&lt;hasText val=&quot;1&quot;/&gt;&lt;/Image&gt;&lt;/ThreeDShapeInfo&gt;"/>
</p:tagLst>
</file>

<file path=ppt/tags/tag91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2]]&gt;&lt;/FontSize&gt;&lt;Left&gt;&lt;![CDATA[80]]&gt;&lt;/Left&gt;&lt;Top&gt;&lt;![CDATA[188.7001]]&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911.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flammable liquids, solids and gases]]&gt;&lt;/Text&gt;&lt;FontSize&gt;&lt;![CDATA[22]]&gt;&lt;/FontSize&gt;&lt;Left&gt;&lt;![CDATA[113]]&gt;&lt;/Left&gt;&lt;Top&gt;&lt;![CDATA[188.7001]]&gt;&lt;/Top&gt;&lt;/ChangeData&gt;"/>
  <p:tag name="MMPROD_ABSOLUTEPOSITIONID" val="1023"/>
  <p:tag name="PRESENTER_SHAPETEXTINFO" val="&lt;ShapeTextInfo&gt;&lt;TableIndex row=&quot;-1&quot; col=&quot;-1&quot;&gt;&lt;linesCount val=&quot;2&quot;/&gt;&lt;lineCharCount val=&quot;38&quot;/&gt;&lt;lineCharCount val=&quot;5&quot;/&gt;&lt;/TableIndex&gt;&lt;/ShapeTextInfo&gt;"/>
</p:tagLst>
</file>

<file path=ppt/tags/tag91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91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2]]&gt;&lt;/FontSize&gt;&lt;Left&gt;&lt;![CDATA[80]]&gt;&lt;/Left&gt;&lt;Top&gt;&lt;![CDATA[148.8002]]&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914.xml><?xml version="1.0" encoding="utf-8"?>
<p:tagLst xmlns:a="http://schemas.openxmlformats.org/drawingml/2006/main" xmlns:r="http://schemas.openxmlformats.org/officeDocument/2006/relationships" xmlns:p="http://schemas.openxmlformats.org/presentationml/2006/main">
  <p:tag name="MMPROD_LASTVALUES" val="&lt;ChangeData&gt;&lt;Text&gt;&lt;![CDATA[Are corrosive to metals and skin]]&gt;&lt;/Text&gt;&lt;FontSize&gt;&lt;![CDATA[22]]&gt;&lt;/FontSize&gt;&lt;Left&gt;&lt;![CDATA[114]]&gt;&lt;/Left&gt;&lt;Top&gt;&lt;![CDATA[148.8002]]&gt;&lt;/Top&gt;&lt;/ChangeData&gt;"/>
  <p:tag name="MMPROD_ABSOLUTEPOSITIONID" val="1022"/>
  <p:tag name="PRESENTER_SHAPETEXTINFO" val="&lt;ShapeTextInfo&gt;&lt;TableIndex row=&quot;-1&quot; col=&quot;-1&quot;&gt;&lt;linesCount val=&quot;1&quot;/&gt;&lt;lineCharCount val=&quot;32&quot;/&gt;&lt;/TableIndex&gt;&lt;/ShapeTextInfo&gt;"/>
</p:tagLst>
</file>

<file path=ppt/tags/tag91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91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2]]&gt;&lt;/FontSize&gt;&lt;Left&gt;&lt;![CDATA[80]]&gt;&lt;/Left&gt;&lt;Top&gt;&lt;![CDATA[80.10008]]&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917.xml><?xml version="1.0" encoding="utf-8"?>
<p:tagLst xmlns:a="http://schemas.openxmlformats.org/drawingml/2006/main" xmlns:r="http://schemas.openxmlformats.org/officeDocument/2006/relationships" xmlns:p="http://schemas.openxmlformats.org/presentationml/2006/main">
  <p:tag name="MMPROD_LASTVALUES" val="&lt;ChangeData&gt;&lt;Text&gt;&lt;![CDATA[Will easily set on fire if ignited by a spark, static discharge or heat.]]&gt;&lt;/Text&gt;&lt;FontSize&gt;&lt;![CDATA[22]]&gt;&lt;/FontSize&gt;&lt;Left&gt;&lt;![CDATA[114]]&gt;&lt;/Left&gt;&lt;Top&gt;&lt;![CDATA[80.10008]]&gt;&lt;/Top&gt;&lt;/ChangeData&gt;"/>
  <p:tag name="MMPROD_ABSOLUTEPOSITIONID" val="1021"/>
  <p:tag name="PRESENTER_SHAPETEXTINFO" val="&lt;ShapeTextInfo&gt;&lt;TableIndex row=&quot;-1&quot; col=&quot;-1&quot;&gt;&lt;linesCount val=&quot;2&quot;/&gt;&lt;lineCharCount val=&quot;40&quot;/&gt;&lt;lineCharCount val=&quot;32&quot;/&gt;&lt;/TableIndex&gt;&lt;/ShapeTextInfo&gt;"/>
</p:tagLst>
</file>

<file path=ppt/tags/tag91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9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12&quot;/&gt;&lt;lineCharCount val=&quot;8&quot;/&gt;&lt;lineCharCount val=&quot;5&quot;/&gt;&lt;lineCharCount val=&quot;10&quot;/&gt;&lt;lineCharCount val=&quot;31&quot;/&gt;&lt;lineCharCount val=&quot;65&quot;/&gt;&lt;lineCharCount val=&quot;43&quot;/&gt;&lt;lineCharCount val=&quot;1&quot;/&gt;&lt;lineCharCount val=&quot;67&quot;/&gt;&lt;/TableIndex&gt;&lt;/ShapeTextInfo&gt;"/>
  <p:tag name="HTML_SHAPEINFO" val="&lt;ThreeDShapeInfo&gt;&lt;uuid val=&quot;&quot;/&gt;&lt;isInvalidForFieldText val=&quot;0&quot;/&gt;&lt;Image&gt;&lt;filename val=&quot;C:\Users\Kevin\AppData\Local\Temp\PR\data\asimages\{06DEC840-8B2A-40EF-BAA3-8648B5D20164}_15.png&quot;/&gt;&lt;left val=&quot;30&quot;/&gt;&lt;top val=&quot;68&quot;/&gt;&lt;width val=&quot;653&quot;/&gt;&lt;height val=&quot;249&quot;/&gt;&lt;hasText val=&quot;1&quot;/&gt;&lt;/Image&gt;&lt;/ThreeDShapeInfo&gt;"/>
</p:tagLst>
</file>

<file path=ppt/tags/tag92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9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923.xml><?xml version="1.0" encoding="utf-8"?>
<p:tagLst xmlns:a="http://schemas.openxmlformats.org/drawingml/2006/main" xmlns:r="http://schemas.openxmlformats.org/officeDocument/2006/relationships" xmlns:p="http://schemas.openxmlformats.org/presentationml/2006/main">
  <p:tag name="MMPROD_LASTVALUES" val="&lt;ChangeData&gt;&lt;SlideID&gt;&lt;![CDATA[392]]&gt;&lt;/SlideID&gt;&lt;/ChangeData&gt;"/>
  <p:tag name="HTML_SHAPEINFO" val="&lt;SlideThumbPath val=&quot;Slide69.PNG&quot;/&gt;"/>
  <p:tag name="MMPROD_PASSDATA" val="&lt;object type=&quot;10050&quot; unique_id=&quot;10403&quot;&gt;&lt;property id=&quot;10020&quot; value=&quot;2&quot;/&gt;&lt;property id=&quot;10102&quot; value=&quot;1&quot;/&gt;&lt;property id=&quot;10191&quot; value=&quot;-1&quot;/&gt;&lt;/object&gt;"/>
  <p:tag name="MMPROD_FAILDATA" val="&lt;object type=&quot;10051&quot; unique_id=&quot;10404&quot;&gt;&lt;property id=&quot;10020&quot; value=&quot;2&quot;/&gt;&lt;property id=&quot;10102&quot; value=&quot;1&quot;/&gt;&lt;property id=&quot;10191&quot; value=&quot;-1&quot;/&gt;&lt;/object&gt;"/>
  <p:tag name="MMPROD_ID" val="10489"/>
  <p:tag name="MMPROD_TYPE" val="10008"/>
  <p:tag name="MMPROD_DATA" val="&lt;property id=&quot;10026&quot; value=&quot;1&quot;/&gt;&lt;property id=&quot;10027&quot; value=&quot;Interaction10401&quot;/&gt;&lt;property id=&quot;10028&quot; value=&quot;0&quot;/&gt;&lt;property id=&quot;10063&quot; value=&quot;2&quot;/&gt;&lt;property id=&quot;10070&quot; value=&quot;This pictogram is used on products that are oxidizers. These products intensify fire, can cause combustible materials to ignite more readily, and may cause explosions.&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69,1872922001,F:\ESS Training Module Updates (2017-2018)\Modules\WHMIS+2015+-+Final_pptx\Media.ppcx"/>
  <p:tag name="MMPROD_ANSWERCOUNT" val="2"/>
</p:tagLst>
</file>

<file path=ppt/tags/tag924.xml><?xml version="1.0" encoding="utf-8"?>
<p:tagLst xmlns:a="http://schemas.openxmlformats.org/drawingml/2006/main" xmlns:r="http://schemas.openxmlformats.org/officeDocument/2006/relationships" xmlns:p="http://schemas.openxmlformats.org/presentationml/2006/main">
  <p:tag name="MMPROD_ID" val="10401"/>
  <p:tag name="MMPROD_ABSOLUTEPOSITIONID" val="100"/>
  <p:tag name="MMPROD_LASTVALUES" val="&lt;ChangeData&gt;&lt;Text&gt;&lt;![CDATA[This pictogram is used on products that are oxidizers. These products intensify fire, can cause combustible materials to ignite more readily, and may cause explosions.]]&gt;&lt;/Text&gt;&lt;FontSize&gt;&lt;![CDATA[18]]&gt;&lt;/FontSize&gt;&lt;Left&gt;&lt;![CDATA[0]]&gt;&lt;/Left&gt;&lt;Top&gt;&lt;![CDATA[0]]&gt;&lt;/Top&gt;&lt;/ChangeData&gt;"/>
  <p:tag name="PRESENTER_SHAPETEXTINFO" val="&lt;ShapeTextInfo&gt;&lt;TableIndex row=&quot;-1&quot; col=&quot;-1&quot;&gt;&lt;linesCount val=&quot;2&quot;/&gt;&lt;lineCharCount val=&quot;86&quot;/&gt;&lt;lineCharCount val=&quot;81&quot;/&gt;&lt;/TableIndex&gt;&lt;/ShapeTextInfo&gt;"/>
  <p:tag name="HTML_SHAPEINFO" val="&lt;ThreeDShapeInfo&gt;&lt;uuid val=&quot;100&quot;/&gt;&lt;isInvalidForFieldText val=&quot;0&quot;/&gt;&lt;Image&gt;&lt;filename val=&quot;C:\Users\Kevin\AppData\Local\Temp\PR\data\asimages\{1082B57B-39B0-4A91-AA66-E1F803E17599}_69.png&quot;/&gt;&lt;left val=&quot;24&quot;/&gt;&lt;top val=&quot;15&quot;/&gt;&lt;width val=&quot;661&quot;/&gt;&lt;height val=&quot;67&quot;/&gt;&lt;hasText val=&quot;1&quot;/&gt;&lt;/Image&gt;&lt;/ThreeDShapeInfo&gt;"/>
</p:tagLst>
</file>

<file path=ppt/tags/tag92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99AB6B22-532E-4657-8739-BCBB94EC2251}&quot;/&gt;&lt;isInvalidForFieldText val=&quot;0&quot;/&gt;&lt;Image&gt;&lt;filename val=&quot;C:\Users\Kevin\AppData\Local\Temp\PR\data\asimages\{99AB6B22-532E-4657-8739-BCBB94EC2251}_69.png&quot;/&gt;&lt;left val=&quot;66&quot;/&gt;&lt;top val=&quot;256&quot;/&gt;&lt;width val=&quot;271&quot;/&gt;&lt;height val=&quot;70&quot;/&gt;&lt;hasText val=&quot;1&quot;/&gt;&lt;/Image&gt;&lt;/ThreeDShapeInfo&gt;"/>
</p:tagLst>
</file>

<file path=ppt/tags/tag92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ED638944-6837-493C-8C90-533CA7AAE652}&quot;/&gt;&lt;isInvalidForFieldText val=&quot;0&quot;/&gt;&lt;Image&gt;&lt;filename val=&quot;C:\Users\Kevin\AppData\Local\Temp\PR\data\asimages\{ED638944-6837-493C-8C90-533CA7AAE652}_69.png&quot;/&gt;&lt;left val=&quot;390&quot;/&gt;&lt;top val=&quot;256&quot;/&gt;&lt;width val=&quot;271&quot;/&gt;&lt;height val=&quot;70&quot;/&gt;&lt;hasText val=&quot;1&quot;/&gt;&lt;/Image&gt;&lt;/ThreeDShapeInfo&gt;"/>
</p:tagLst>
</file>

<file path=ppt/tags/tag92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C658EA2-9D32-4C35-8297-AF9A4CF78E1D}&quot;/&gt;&lt;isInvalidForFieldText val=&quot;0&quot;/&gt;&lt;Image&gt;&lt;filename val=&quot;C:\Users\Kevin\AppData\Local\Temp\PR\data\asimages\{EC658EA2-9D32-4C35-8297-AF9A4CF78E1D}_69.png&quot;/&gt;&lt;left val=&quot;195&quot;/&gt;&lt;top val=&quot;312&quot;/&gt;&lt;width val=&quot;271&quot;/&gt;&lt;height val=&quot;55&quot;/&gt;&lt;hasText val=&quot;1&quot;/&gt;&lt;/Image&gt;&lt;/ThreeDShapeInfo&gt;"/>
</p:tagLst>
</file>

<file path=ppt/tags/tag92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0FF6913-0D25-40E5-A162-AF8B87F58915}&quot;/&gt;&lt;isInvalidForFieldText val=&quot;0&quot;/&gt;&lt;Image&gt;&lt;filename val=&quot;C:\Users\Kevin\AppData\Local\Temp\PR\data\asimages\{80FF6913-0D25-40E5-A162-AF8B87F58915}_69.png&quot;/&gt;&lt;left val=&quot;185&quot;/&gt;&lt;top val=&quot;285&quot;/&gt;&lt;width val=&quot;540&quot;/&gt;&lt;height val=&quot;60&quot;/&gt;&lt;hasText val=&quot;1&quot;/&gt;&lt;/Image&gt;&lt;/ThreeDShapeInfo&gt;"/>
</p:tagLst>
</file>

<file path=ppt/tags/tag92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8BBD8B6-6AA1-4EF0-BA2C-3FFE0ED7E63E}&quot;/&gt;&lt;isInvalidForFieldText val=&quot;0&quot;/&gt;&lt;Image&gt;&lt;filename val=&quot;C:\Users\Kevin\AppData\Local\Temp\PR\data\asimages\{18BBD8B6-6AA1-4EF0-BA2C-3FFE0ED7E63E}_69.png&quot;/&gt;&lt;left val=&quot;185&quot;/&gt;&lt;top val=&quot;328&quot;/&gt;&lt;width val=&quot;540&quot;/&gt;&lt;height val=&quot;60&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PSNARRATIONPROPS" val="C:\Users\raposok\Desktop\WHMIS Training\Voiceover\MP3s\Untitled 16.mp3"/>
  <p:tag name="HTML_SHAPEINFO" val="&lt;SlideThumbPath val=&quot;Slide16.PNG&quot;/&gt;"/>
  <p:tag name="PPSNARRATION" val="16,1872922001,F:\ESS Training Module Updates (2017-2018)\Modules\WHMIS+2015+-+Final_pptx\Media.ppcx"/>
</p:tagLst>
</file>

<file path=ppt/tags/tag93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C389A19-A355-4174-9247-399845F78E05}&quot;/&gt;&lt;isInvalidForFieldText val=&quot;0&quot;/&gt;&lt;Image&gt;&lt;filename val=&quot;C:\Users\Kevin\AppData\Local\Temp\PR\data\asimages\{5C389A19-A355-4174-9247-399845F78E05}_69.png&quot;/&gt;&lt;left val=&quot;190&quot;/&gt;&lt;top val=&quot;307&quot;/&gt;&lt;width val=&quot;286&quot;/&gt;&lt;height val=&quot;70&quot;/&gt;&lt;hasText val=&quot;1&quot;/&gt;&lt;/Image&gt;&lt;/ThreeDShapeInfo&gt;"/>
</p:tagLst>
</file>

<file path=ppt/tags/tag93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76F81A60-E12D-4944-84A4-F0ED78E66AEE}&quot;/&gt;&lt;isInvalidForFieldText val=&quot;0&quot;/&gt;&lt;Image&gt;&lt;filename val=&quot;C:\Users\Kevin\AppData\Local\Temp\PR\data\asimages\{76F81A60-E12D-4944-84A4-F0ED78E66AEE}_69.png&quot;/&gt;&lt;left val=&quot;209&quot;/&gt;&lt;top val=&quot;333&quot;/&gt;&lt;width val=&quot;272&quot;/&gt;&lt;height val=&quot;70&quot;/&gt;&lt;hasText val=&quot;1&quot;/&gt;&lt;/Image&gt;&lt;/ThreeDShapeInfo&gt;"/>
</p:tagLst>
</file>

<file path=ppt/tags/tag93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43613832-BE0C-407D-9D9C-B9CB511C3F1C}_69.png&quot;/&gt;&lt;left val=&quot;496&quot;/&gt;&lt;top val=&quot;338&quot;/&gt;&lt;width val=&quot;91&quot;/&gt;&lt;height val=&quot;30&quot;/&gt;&lt;hasText val=&quot;1&quot;/&gt;&lt;/Image&gt;&lt;/ThreeDShapeInfo&gt;"/>
</p:tagLst>
</file>

<file path=ppt/tags/tag93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FC7CEF26-307D-4E47-B49D-749E639EA5F4}_69.png&quot;/&gt;&lt;left val=&quot;593&quot;/&gt;&lt;top val=&quot;338&quot;/&gt;&lt;width val=&quot;91&quot;/&gt;&lt;height val=&quot;30&quot;/&gt;&lt;hasText val=&quot;1&quot;/&gt;&lt;/Image&gt;&lt;/ThreeDShapeInfo&gt;"/>
</p:tagLst>
</file>

<file path=ppt/tags/tag9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7C40DB-3169-43FC-A05B-FFE8F110C77D}&quot;/&gt;&lt;isInvalidForFieldText val=&quot;0&quot;/&gt;&lt;Image&gt;&lt;filename val=&quot;C:\Users\Kevin\AppData\Local\Temp\PR\data\asimages\{967C40DB-3169-43FC-A05B-FFE8F110C77D}_69.png&quot;/&gt;&lt;left val=&quot;556&quot;/&gt;&lt;top val=&quot;88&quot;/&gt;&lt;width val=&quot;116&quot;/&gt;&lt;height val=&quot;157&quot;/&gt;&lt;hasText val=&quot;1&quot;/&gt;&lt;/Image&gt;&lt;/ThreeDShapeInfo&gt;"/>
</p:tagLst>
</file>

<file path=ppt/tags/tag93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BA239B1A-C310-4CA1-BCC3-8C2CF7956EFF}&quot;/&gt;&lt;isInvalidForFieldText val=&quot;0&quot;/&gt;&lt;Image&gt;&lt;filename val=&quot;C:\Users\Kevin\AppData\Local\Temp\PR\data\asimages\{BA239B1A-C310-4CA1-BCC3-8C2CF7956EFF}_69.png&quot;/&gt;&lt;left val=&quot;202&quot;/&gt;&lt;top val=&quot;324&quot;/&gt;&lt;width val=&quot;271&quot;/&gt;&lt;height val=&quot;55&quot;/&gt;&lt;hasText val=&quot;1&quot;/&gt;&lt;/Image&gt;&lt;/ThreeDShapeInfo&gt;"/>
</p:tagLst>
</file>

<file path=ppt/tags/tag93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405"/>
  <p:tag name="MMPROD_TYPE" val="10018"/>
  <p:tag name="MMPROD_DATA" val="&lt;property id=&quot;10074&quot; value=&quot;1&quot;/&gt;&lt;property id=&quot;10193&quot; value=&quot;A&quot;/&gt;&lt;property id=&quot;10199&quot; value=&quot;0&quot;/&gt;&lt;object type=&quot;10049&quot; unique_id=&quot;10406&quot;&gt;&lt;property id=&quot;10020&quot; value=&quot;9&quot;/&gt;&lt;property id=&quot;10102&quot; value=&quot;0&quot;/&gt;&lt;property id=&quot;10191&quot; value=&quot;-1&quot;/&gt;&lt;/object&gt;"/>
  <p:tag name="MMPROD_COLLECTIONCONTAINERID" val="10402"/>
  <p:tag name="MMPROD_PARENTID" val="10489"/>
  <p:tag name="MMPROD_ANSWERLETTER" val="A) "/>
  <p:tag name="HTML_AUTOSHAPE_INFO" val="&lt;ThreeDShapeInfo&gt;&lt;uuid val=&quot;1001&quot;/&gt;&lt;isInvalidForFieldText val=&quot;0&quot;/&gt;&lt;hasMultipleQuizShape val=&quot;1&quot;/&gt;&lt;Image&gt;&lt;filename val=&quot;C:\Users\Kevin\AppData\Local\Temp\PR\data\asimages\{A8131404-3354-4F8B-BFD3-2958A0F9F6C6}_69.png&quot;/&gt;&lt;left val=&quot;65&quot;/&gt;&lt;top val=&quot;72&quot;/&gt;&lt;width val=&quot;57&quot;/&gt;&lt;height val=&quot;51&quot;/&gt;&lt;hasText val=&quot;1&quot;/&gt;&lt;/Image&gt;&lt;Image&gt;&lt;filename val=&quot;C:\Users\Kevin\AppData\Local\Temp\PR\data\asimages\{F1F5A845-31A0-4D1D-95D9-60B229ADE3DC}_69.png&quot;/&gt;&lt;left val=&quot;99&quot;/&gt;&lt;top val=&quot;72&quot;/&gt;&lt;width val=&quot;402&quot;/&gt;&lt;height val=&quot;51&quot;/&gt;&lt;hasText val=&quot;1&quot;/&gt;&lt;/Image&gt;&lt;/ThreeDShapeInfo&gt;"/>
</p:tagLst>
</file>

<file path=ppt/tags/tag93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407"/>
  <p:tag name="MMPROD_TYPE" val="10018"/>
  <p:tag name="MMPROD_DATA" val="&lt;property id=&quot;10074&quot; value=&quot;0&quot;/&gt;&lt;property id=&quot;10193&quot; value=&quot;B&quot;/&gt;&lt;property id=&quot;10199&quot; value=&quot;0&quot;/&gt;&lt;object type=&quot;10049&quot; unique_id=&quot;10408&quot;&gt;&lt;property id=&quot;10020&quot; value=&quot;9&quot;/&gt;&lt;property id=&quot;10102&quot; value=&quot;0&quot;/&gt;&lt;property id=&quot;10191&quot; value=&quot;-1&quot;/&gt;&lt;/object&gt;"/>
  <p:tag name="MMPROD_COLLECTIONCONTAINERID" val="10402"/>
  <p:tag name="MMPROD_PARENTID" val="10489"/>
  <p:tag name="MMPROD_ANSWERLETTER" val="B) "/>
  <p:tag name="HTML_AUTOSHAPE_INFO" val="&lt;ThreeDShapeInfo&gt;&lt;uuid val=&quot;1002&quot;/&gt;&lt;isInvalidForFieldText val=&quot;0&quot;/&gt;&lt;hasMultipleQuizShape val=&quot;1&quot;/&gt;&lt;Image&gt;&lt;filename val=&quot;C:\Users\Kevin\AppData\Local\Temp\PR\data\asimages\{93F7B0D2-16DA-4830-8C8B-98166970C01F}_69.png&quot;/&gt;&lt;left val=&quot;65&quot;/&gt;&lt;top val=&quot;112&quot;/&gt;&lt;width val=&quot;57&quot;/&gt;&lt;height val=&quot;51&quot;/&gt;&lt;hasText val=&quot;1&quot;/&gt;&lt;/Image&gt;&lt;Image&gt;&lt;filename val=&quot;C:\Users\Kevin\AppData\Local\Temp\PR\data\asimages\{E7B17105-704E-4B1A-A314-BC49616B7425}_69.png&quot;/&gt;&lt;left val=&quot;99&quot;/&gt;&lt;top val=&quot;112&quot;/&gt;&lt;width val=&quot;402&quot;/&gt;&lt;height val=&quot;51&quot;/&gt;&lt;hasText val=&quot;1&quot;/&gt;&lt;/Image&gt;&lt;/ThreeDShapeInfo&gt;"/>
</p:tagLst>
</file>

<file path=ppt/tags/tag9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939.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evin\AppData\Local\Temp\PR\data\asimages\{295FA5D3-8D5E-4229-BCAC-9A1394D8D1AA}_16.png&quot;/&gt;&lt;left val=&quot;131&quot;/&gt;&lt;top val=&quot;-8&quot;/&gt;&lt;width val=&quot;432&quot;/&gt;&lt;height val=&quot;68&quot;/&gt;&lt;hasText val=&quot;1&quot;/&gt;&lt;/Image&gt;&lt;/ThreeDShapeInfo&gt;"/>
</p:tagLst>
</file>

<file path=ppt/tags/tag9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9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942.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4]]&gt;&lt;/FontSize&gt;&lt;Left&gt;&lt;![CDATA[114]]&gt;&lt;/Left&gt;&lt;Top&gt;&lt;![CDATA[80.1]]&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9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9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9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948.xml><?xml version="1.0" encoding="utf-8"?>
<p:tagLst xmlns:a="http://schemas.openxmlformats.org/drawingml/2006/main" xmlns:r="http://schemas.openxmlformats.org/officeDocument/2006/relationships" xmlns:p="http://schemas.openxmlformats.org/presentationml/2006/main">
  <p:tag name="MMPROD_LASTVALUES" val="&lt;ChangeData&gt;&lt;SlideID&gt;&lt;![CDATA[393]]&gt;&lt;/SlideID&gt;&lt;/ChangeData&gt;"/>
  <p:tag name="HTML_SHAPEINFO" val="&lt;SlideThumbPath val=&quot;Slide70.PNG&quot;/&gt;"/>
  <p:tag name="MMPROD_PASSDATA" val="&lt;object type=&quot;10050&quot; unique_id=&quot;10411&quot;&gt;&lt;property id=&quot;10020&quot; value=&quot;2&quot;/&gt;&lt;property id=&quot;10102&quot; value=&quot;1&quot;/&gt;&lt;property id=&quot;10191&quot; value=&quot;-1&quot;/&gt;&lt;/object&gt;"/>
  <p:tag name="MMPROD_FAILDATA" val="&lt;object type=&quot;10051&quot; unique_id=&quot;10412&quot;&gt;&lt;property id=&quot;10020&quot; value=&quot;2&quot;/&gt;&lt;property id=&quot;10102&quot; value=&quot;1&quot;/&gt;&lt;property id=&quot;10191&quot; value=&quot;-1&quot;/&gt;&lt;/object&gt;"/>
  <p:tag name="MMPROD_ID" val="10490"/>
  <p:tag name="MMPROD_TYPE" val="10008"/>
  <p:tag name="MMPROD_DATA" val="&lt;property id=&quot;10026&quot; value=&quot;1&quot;/&gt;&lt;property id=&quot;10027&quot; value=&quot;Interaction10409&quot;/&gt;&lt;property id=&quot;10028&quot; value=&quot;0&quot;/&gt;&lt;property id=&quot;10063&quot; value=&quot;2&quot;/&gt;&lt;property id=&quot;10070&quot; value=&quot;This pictogram is used on products that:&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70,1872922001,F:\ESS Training Module Updates (2017-2018)\Modules\WHMIS+2015+-+Final_pptx\Media.ppcx"/>
  <p:tag name="MMPROD_ANSWERCOUNT" val="4"/>
</p:tagLst>
</file>

<file path=ppt/tags/tag949.xml><?xml version="1.0" encoding="utf-8"?>
<p:tagLst xmlns:a="http://schemas.openxmlformats.org/drawingml/2006/main" xmlns:r="http://schemas.openxmlformats.org/officeDocument/2006/relationships" xmlns:p="http://schemas.openxmlformats.org/presentationml/2006/main">
  <p:tag name="MMPROD_ID" val="10409"/>
  <p:tag name="MMPROD_ABSOLUTEPOSITIONID" val="100"/>
  <p:tag name="MMPROD_LASTVALUES" val="&lt;ChangeData&gt;&lt;Text&gt;&lt;![CDATA[This pictogram is used on products that:]]&gt;&lt;/Text&gt;&lt;FontSize&gt;&lt;![CDATA[37]]&gt;&lt;/FontSize&gt;&lt;Left&gt;&lt;![CDATA[0]]&gt;&lt;/Left&gt;&lt;Top&gt;&lt;![CDATA[0]]&gt;&lt;/Top&gt;&lt;/ChangeData&gt;"/>
  <p:tag name="PRESENTER_SHAPETEXTINFO" val="&lt;ShapeTextInfo&gt;&lt;TableIndex row=&quot;-1&quot; col=&quot;-1&quot;&gt;&lt;linesCount val=&quot;1&quot;/&gt;&lt;lineCharCount val=&quot;40&quot;/&gt;&lt;/TableIndex&gt;&lt;/ShapeTextInfo&gt;"/>
  <p:tag name="HTML_SHAPEINFO" val="&lt;ThreeDShapeInfo&gt;&lt;uuid val=&quot;100&quot;/&gt;&lt;isInvalidForFieldText val=&quot;0&quot;/&gt;&lt;Image&gt;&lt;filename val=&quot;C:\Users\Kevin\AppData\Local\Temp\PR\data\asimages\{DAB8CB52-2446-4B07-B132-6952841FE0B6}_70.png&quot;/&gt;&lt;left val=&quot;13&quot;/&gt;&lt;top val=&quot;15&quot;/&gt;&lt;width val=&quot;676&quot;/&gt;&lt;height val=&quot;7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8E237C-7965-4674-8925-493EACBE25E8}&quot;/&gt;&lt;isInvalidForFieldText val=&quot;0&quot;/&gt;&lt;Image&gt;&lt;filename val=&quot;C:\Users\Kevin\AppData\Local\Temp\PR\data\asimages\{768E237C-7965-4674-8925-493EACBE25E8}_16.png&quot;/&gt;&lt;left val=&quot;221&quot;/&gt;&lt;top val=&quot;44&quot;/&gt;&lt;width val=&quot;256&quot;/&gt;&lt;height val=&quot;324&quot;/&gt;&lt;hasText val=&quot;1&quot;/&gt;&lt;/Image&gt;&lt;/ThreeDShapeInfo&gt;"/>
</p:tagLst>
</file>

<file path=ppt/tags/tag9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DDCC882E-C6E1-407D-8DD6-D7CF454917EF}&quot;/&gt;&lt;isInvalidForFieldText val=&quot;0&quot;/&gt;&lt;Image&gt;&lt;filename val=&quot;C:\Users\Kevin\AppData\Local\Temp\PR\data\asimages\{DDCC882E-C6E1-407D-8DD6-D7CF454917EF}_70.png&quot;/&gt;&lt;left val=&quot;66&quot;/&gt;&lt;top val=&quot;256&quot;/&gt;&lt;width val=&quot;271&quot;/&gt;&lt;height val=&quot;70&quot;/&gt;&lt;hasText val=&quot;1&quot;/&gt;&lt;/Image&gt;&lt;/ThreeDShapeInfo&gt;"/>
</p:tagLst>
</file>

<file path=ppt/tags/tag9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C31D6A4C-1830-4B3D-885B-6B20E34392CC}&quot;/&gt;&lt;isInvalidForFieldText val=&quot;0&quot;/&gt;&lt;Image&gt;&lt;filename val=&quot;C:\Users\Kevin\AppData\Local\Temp\PR\data\asimages\{C31D6A4C-1830-4B3D-885B-6B20E34392CC}_70.png&quot;/&gt;&lt;left val=&quot;390&quot;/&gt;&lt;top val=&quot;256&quot;/&gt;&lt;width val=&quot;271&quot;/&gt;&lt;height val=&quot;70&quot;/&gt;&lt;hasText val=&quot;1&quot;/&gt;&lt;/Image&gt;&lt;/ThreeDShapeInfo&gt;"/>
</p:tagLst>
</file>

<file path=ppt/tags/tag9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ADB331E-7B68-4790-BBF4-F801B520271B}&quot;/&gt;&lt;isInvalidForFieldText val=&quot;0&quot;/&gt;&lt;Image&gt;&lt;filename val=&quot;C:\Users\Kevin\AppData\Local\Temp\PR\data\asimages\{AADB331E-7B68-4790-BBF4-F801B520271B}_70.png&quot;/&gt;&lt;left val=&quot;195&quot;/&gt;&lt;top val=&quot;312&quot;/&gt;&lt;width val=&quot;271&quot;/&gt;&lt;height val=&quot;55&quot;/&gt;&lt;hasText val=&quot;1&quot;/&gt;&lt;/Image&gt;&lt;/ThreeDShapeInfo&gt;"/>
</p:tagLst>
</file>

<file path=ppt/tags/tag9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28464B2-BDF4-4F50-A833-59D51043DA64}&quot;/&gt;&lt;isInvalidForFieldText val=&quot;0&quot;/&gt;&lt;Image&gt;&lt;filename val=&quot;C:\Users\Kevin\AppData\Local\Temp\PR\data\asimages\{528464B2-BDF4-4F50-A833-59D51043DA64}_70.png&quot;/&gt;&lt;left val=&quot;185&quot;/&gt;&lt;top val=&quot;285&quot;/&gt;&lt;width val=&quot;540&quot;/&gt;&lt;height val=&quot;60&quot;/&gt;&lt;hasText val=&quot;1&quot;/&gt;&lt;/Image&gt;&lt;/ThreeDShapeInfo&gt;"/>
</p:tagLst>
</file>

<file path=ppt/tags/tag9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A54C7D0-DCD7-481F-B60B-544F2E3BB5E4}&quot;/&gt;&lt;isInvalidForFieldText val=&quot;0&quot;/&gt;&lt;Image&gt;&lt;filename val=&quot;C:\Users\Kevin\AppData\Local\Temp\PR\data\asimages\{4A54C7D0-DCD7-481F-B60B-544F2E3BB5E4}_70.png&quot;/&gt;&lt;left val=&quot;185&quot;/&gt;&lt;top val=&quot;328&quot;/&gt;&lt;width val=&quot;540&quot;/&gt;&lt;height val=&quot;60&quot;/&gt;&lt;hasText val=&quot;1&quot;/&gt;&lt;/Image&gt;&lt;/ThreeDShapeInfo&gt;"/>
</p:tagLst>
</file>

<file path=ppt/tags/tag9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88E38CE-DDB7-4EAE-BCD3-C62A8E178157}&quot;/&gt;&lt;isInvalidForFieldText val=&quot;0&quot;/&gt;&lt;Image&gt;&lt;filename val=&quot;C:\Users\Kevin\AppData\Local\Temp\PR\data\asimages\{F88E38CE-DDB7-4EAE-BCD3-C62A8E178157}_70.png&quot;/&gt;&lt;left val=&quot;190&quot;/&gt;&lt;top val=&quot;307&quot;/&gt;&lt;width val=&quot;286&quot;/&gt;&lt;height val=&quot;70&quot;/&gt;&lt;hasText val=&quot;1&quot;/&gt;&lt;/Image&gt;&lt;/ThreeDShapeInfo&gt;"/>
</p:tagLst>
</file>

<file path=ppt/tags/tag9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91925500-1D9A-4F97-AEA4-DE24B7845509}&quot;/&gt;&lt;isInvalidForFieldText val=&quot;0&quot;/&gt;&lt;Image&gt;&lt;filename val=&quot;C:\Users\Kevin\AppData\Local\Temp\PR\data\asimages\{91925500-1D9A-4F97-AEA4-DE24B7845509}_70.png&quot;/&gt;&lt;left val=&quot;209&quot;/&gt;&lt;top val=&quot;333&quot;/&gt;&lt;width val=&quot;272&quot;/&gt;&lt;height val=&quot;70&quot;/&gt;&lt;hasText val=&quot;1&quot;/&gt;&lt;/Image&gt;&lt;/ThreeDShapeInfo&gt;"/>
</p:tagLst>
</file>

<file path=ppt/tags/tag9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75F3A1C5-2690-466F-AA24-B2AECA1D19AD}_70.png&quot;/&gt;&lt;left val=&quot;496&quot;/&gt;&lt;top val=&quot;338&quot;/&gt;&lt;width val=&quot;91&quot;/&gt;&lt;height val=&quot;30&quot;/&gt;&lt;hasText val=&quot;1&quot;/&gt;&lt;/Image&gt;&lt;/ThreeDShapeInfo&gt;"/>
</p:tagLst>
</file>

<file path=ppt/tags/tag9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202FBC37-2F75-41AD-AC60-C80C9C08D9F4}_70.png&quot;/&gt;&lt;left val=&quot;593&quot;/&gt;&lt;top val=&quot;338&quot;/&gt;&lt;width val=&quot;91&quot;/&gt;&lt;height val=&quot;30&quot;/&gt;&lt;hasText val=&quot;1&quot;/&gt;&lt;/Image&gt;&lt;/ThreeDShapeInfo&gt;"/>
</p:tagLst>
</file>

<file path=ppt/tags/tag9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0C1BDA-42B3-4298-8537-95351DD54B27}&quot;/&gt;&lt;isInvalidForFieldText val=&quot;0&quot;/&gt;&lt;Image&gt;&lt;filename val=&quot;C:\Users\Kevin\AppData\Local\Temp\PR\data\asimages\{BA0C1BDA-42B3-4298-8537-95351DD54B27}_70.png&quot;/&gt;&lt;left val=&quot;556&quot;/&gt;&lt;top val=&quot;88&quot;/&gt;&lt;width val=&quot;116&quot;/&gt;&lt;height val=&quot;157&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11D6E894-601E-4E52-816C-BAA471780B4C}&quot;/&gt;&lt;isInvalidForFieldText val=&quot;0&quot;/&gt;&lt;Image&gt;&lt;filename val=&quot;C:\Users\Kevin\AppData\Local\Temp\PR\data\asimages\{11D6E894-601E-4E52-816C-BAA471780B4C}_70.png&quot;/&gt;&lt;left val=&quot;202&quot;/&gt;&lt;top val=&quot;324&quot;/&gt;&lt;width val=&quot;271&quot;/&gt;&lt;height val=&quot;55&quot;/&gt;&lt;hasText val=&quot;1&quot;/&gt;&lt;/Image&gt;&lt;/ThreeDShapeInfo&gt;"/>
</p:tagLst>
</file>

<file path=ppt/tags/tag96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06835]]&gt;&lt;/Left&gt;&lt;Top&gt;&lt;![CDATA[80.10008]]&gt;&lt;/Top&gt;&lt;/ChangeData&gt;"/>
  <p:tag name="MMPROD_ID" val="10413"/>
  <p:tag name="MMPROD_TYPE" val="10018"/>
  <p:tag name="MMPROD_DATA" val="&lt;property id=&quot;10074&quot; value=&quot;0&quot;/&gt;&lt;property id=&quot;10193&quot; value=&quot;A&quot;/&gt;&lt;property id=&quot;10199&quot; value=&quot;0&quot;/&gt;&lt;object type=&quot;10049&quot; unique_id=&quot;10414&quot;&gt;&lt;property id=&quot;10020&quot; value=&quot;9&quot;/&gt;&lt;property id=&quot;10102&quot; value=&quot;0&quot;/&gt;&lt;property id=&quot;10191&quot; value=&quot;-1&quot;/&gt;&lt;/object&gt;"/>
  <p:tag name="MMPROD_COLLECTIONCONTAINERID" val="10410"/>
  <p:tag name="MMPROD_PARENTID" val="10490"/>
  <p:tag name="MMPROD_ANSWERLETTER" val="A) "/>
  <p:tag name="HTML_AUTOSHAPE_INFO" val="&lt;ThreeDShapeInfo&gt;&lt;uuid val=&quot;1001&quot;/&gt;&lt;isInvalidForFieldText val=&quot;0&quot;/&gt;&lt;hasMultipleQuizShape val=&quot;1&quot;/&gt;&lt;Image&gt;&lt;filename val=&quot;C:\Users\Kevin\AppData\Local\Temp\PR\data\asimages\{CD7A3DB5-34A3-40CD-8D00-E9D125A70C65}_70.png&quot;/&gt;&lt;left val=&quot;69&quot;/&gt;&lt;top val=&quot;74&quot;/&gt;&lt;width val=&quot;44&quot;/&gt;&lt;height val=&quot;36&quot;/&gt;&lt;hasText val=&quot;1&quot;/&gt;&lt;/Image&gt;&lt;Image&gt;&lt;filename val=&quot;C:\Users\Kevin\AppData\Local\Temp\PR\data\asimages\{16CFD83E-E28E-48A1-A66B-6154B7B2892F}_70.png&quot;/&gt;&lt;left val=&quot;103&quot;/&gt;&lt;top val=&quot;74&quot;/&gt;&lt;width val=&quot;398&quot;/&gt;&lt;height val=&quot;57&quot;/&gt;&lt;hasText val=&quot;1&quot;/&gt;&lt;/Image&gt;&lt;/ThreeDShapeInfo&gt;"/>
</p:tagLst>
</file>

<file path=ppt/tags/tag96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06835]]&gt;&lt;/Left&gt;&lt;Top&gt;&lt;![CDATA[123.5668]]&gt;&lt;/Top&gt;&lt;/ChangeData&gt;"/>
  <p:tag name="MMPROD_ID" val="10415"/>
  <p:tag name="MMPROD_TYPE" val="10018"/>
  <p:tag name="MMPROD_DATA" val="&lt;property id=&quot;10074&quot; value=&quot;0&quot;/&gt;&lt;property id=&quot;10193&quot; value=&quot;B&quot;/&gt;&lt;property id=&quot;10199&quot; value=&quot;0&quot;/&gt;&lt;object type=&quot;10049&quot; unique_id=&quot;10416&quot;&gt;&lt;property id=&quot;10020&quot; value=&quot;9&quot;/&gt;&lt;property id=&quot;10102&quot; value=&quot;0&quot;/&gt;&lt;property id=&quot;10191&quot; value=&quot;-1&quot;/&gt;&lt;/object&gt;"/>
  <p:tag name="MMPROD_COLLECTIONCONTAINERID" val="10410"/>
  <p:tag name="MMPROD_PARENTID" val="10490"/>
  <p:tag name="MMPROD_ANSWERLETTER" val="B) "/>
  <p:tag name="HTML_AUTOSHAPE_INFO" val="&lt;ThreeDShapeInfo&gt;&lt;uuid val=&quot;1002&quot;/&gt;&lt;isInvalidForFieldText val=&quot;0&quot;/&gt;&lt;hasMultipleQuizShape val=&quot;1&quot;/&gt;&lt;Image&gt;&lt;filename val=&quot;C:\Users\Kevin\AppData\Local\Temp\PR\data\asimages\{612BCBA9-9E61-4981-B394-E66F93D20DC4}_70.png&quot;/&gt;&lt;left val=&quot;69&quot;/&gt;&lt;top val=&quot;117&quot;/&gt;&lt;width val=&quot;44&quot;/&gt;&lt;height val=&quot;36&quot;/&gt;&lt;hasText val=&quot;1&quot;/&gt;&lt;/Image&gt;&lt;Image&gt;&lt;filename val=&quot;C:\Users\Kevin\AppData\Local\Temp\PR\data\asimages\{B2A74EAB-E2D9-49B7-82ED-2F4F157320B6}_70.png&quot;/&gt;&lt;left val=&quot;103&quot;/&gt;&lt;top val=&quot;117&quot;/&gt;&lt;width val=&quot;398&quot;/&gt;&lt;height val=&quot;57&quot;/&gt;&lt;hasText val=&quot;1&quot;/&gt;&lt;/Image&gt;&lt;/ThreeDShapeInfo&gt;"/>
</p:tagLst>
</file>

<file path=ppt/tags/tag96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06835]]&gt;&lt;/Left&gt;&lt;Top&gt;&lt;![CDATA[167.0335]]&gt;&lt;/Top&gt;&lt;/ChangeData&gt;"/>
  <p:tag name="MMPROD_ID" val="10417"/>
  <p:tag name="MMPROD_TYPE" val="10018"/>
  <p:tag name="MMPROD_DATA" val="&lt;property id=&quot;10074&quot; value=&quot;1&quot;/&gt;&lt;property id=&quot;10193&quot; value=&quot;C&quot;/&gt;&lt;property id=&quot;10199&quot; value=&quot;0&quot;/&gt;&lt;object type=&quot;10049&quot; unique_id=&quot;10418&quot;&gt;&lt;property id=&quot;10020&quot; value=&quot;9&quot;/&gt;&lt;property id=&quot;10102&quot; value=&quot;0&quot;/&gt;&lt;property id=&quot;10191&quot; value=&quot;-1&quot;/&gt;&lt;/object&gt;"/>
  <p:tag name="MMPROD_COLLECTIONCONTAINERID" val="10410"/>
  <p:tag name="MMPROD_PARENTID" val="10490"/>
  <p:tag name="MMPROD_ANSWERLETTER" val="C) "/>
  <p:tag name="HTML_AUTOSHAPE_INFO" val="&lt;ThreeDShapeInfo&gt;&lt;uuid val=&quot;1003&quot;/&gt;&lt;isInvalidForFieldText val=&quot;0&quot;/&gt;&lt;hasMultipleQuizShape val=&quot;1&quot;/&gt;&lt;Image&gt;&lt;filename val=&quot;C:\Users\Kevin\AppData\Local\Temp\PR\data\asimages\{F82324BF-E86E-43F0-9CBD-E9CD46068D42}_70.png&quot;/&gt;&lt;left val=&quot;69&quot;/&gt;&lt;top val=&quot;161&quot;/&gt;&lt;width val=&quot;44&quot;/&gt;&lt;height val=&quot;36&quot;/&gt;&lt;hasText val=&quot;1&quot;/&gt;&lt;/Image&gt;&lt;Image&gt;&lt;filename val=&quot;C:\Users\Kevin\AppData\Local\Temp\PR\data\asimages\{D56D3175-76EF-4CFE-B433-4B97E1CFF08D}_70.png&quot;/&gt;&lt;left val=&quot;102&quot;/&gt;&lt;top val=&quot;161&quot;/&gt;&lt;width val=&quot;399&quot;/&gt;&lt;height val=&quot;36&quot;/&gt;&lt;hasText val=&quot;1&quot;/&gt;&lt;/Image&gt;&lt;/ThreeDShapeInfo&gt;"/>
</p:tagLst>
</file>

<file path=ppt/tags/tag96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06835]]&gt;&lt;/Left&gt;&lt;Top&gt;&lt;![CDATA[190.1003]]&gt;&lt;/Top&gt;&lt;/ChangeData&gt;"/>
  <p:tag name="MMPROD_ID" val="10419"/>
  <p:tag name="MMPROD_TYPE" val="10018"/>
  <p:tag name="MMPROD_DATA" val="&lt;property id=&quot;10074&quot; value=&quot;0&quot;/&gt;&lt;property id=&quot;10193&quot; value=&quot;D&quot;/&gt;&lt;property id=&quot;10199&quot; value=&quot;0&quot;/&gt;&lt;object type=&quot;10049&quot; unique_id=&quot;10420&quot;&gt;&lt;property id=&quot;10020&quot; value=&quot;9&quot;/&gt;&lt;property id=&quot;10102&quot; value=&quot;0&quot;/&gt;&lt;property id=&quot;10191&quot; value=&quot;-1&quot;/&gt;&lt;/object&gt;"/>
  <p:tag name="MMPROD_COLLECTIONCONTAINERID" val="10410"/>
  <p:tag name="MMPROD_PARENTID" val="10490"/>
  <p:tag name="MMPROD_ANSWERLETTER" val="D) "/>
  <p:tag name="HTML_AUTOSHAPE_INFO" val="&lt;ThreeDShapeInfo&gt;&lt;uuid val=&quot;1004&quot;/&gt;&lt;isInvalidForFieldText val=&quot;0&quot;/&gt;&lt;hasMultipleQuizShape val=&quot;1&quot;/&gt;&lt;Image&gt;&lt;filename val=&quot;C:\Users\Kevin\AppData\Local\Temp\PR\data\asimages\{1120A888-45F3-442D-8E3B-C1735669599E}_70.png&quot;/&gt;&lt;left val=&quot;69&quot;/&gt;&lt;top val=&quot;184&quot;/&gt;&lt;width val=&quot;45&quot;/&gt;&lt;height val=&quot;36&quot;/&gt;&lt;hasText val=&quot;1&quot;/&gt;&lt;/Image&gt;&lt;Image&gt;&lt;filename val=&quot;C:\Users\Kevin\AppData\Local\Temp\PR\data\asimages\{80108D3D-6C38-4657-8F10-0DF0C773CE37}_70.png&quot;/&gt;&lt;left val=&quot;104&quot;/&gt;&lt;top val=&quot;184&quot;/&gt;&lt;width val=&quot;397&quot;/&gt;&lt;height val=&quot;36&quot;/&gt;&lt;hasText val=&quot;1&quot;/&gt;&lt;/Image&gt;&lt;/ThreeDShapeInfo&gt;"/>
</p:tagLst>
</file>

<file path=ppt/tags/tag96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7]]&gt;&lt;/FontSize&gt;&lt;Left&gt;&lt;![CDATA[80]]&gt;&lt;/Left&gt;&lt;Top&gt;&lt;![CDATA[31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966.xml><?xml version="1.0" encoding="utf-8"?>
<p:tagLst xmlns:a="http://schemas.openxmlformats.org/drawingml/2006/main" xmlns:r="http://schemas.openxmlformats.org/officeDocument/2006/relationships" xmlns:p="http://schemas.openxmlformats.org/presentationml/2006/main">
  <p:tag name="MMPROD_LASTVALUES" val="&lt;ChangeData&gt;&lt;Text&gt;&lt;![CDATA[Will clean hands and metal.]]&gt;&lt;/Text&gt;&lt;FontSize&gt;&lt;![CDATA[17]]&gt;&lt;/FontSize&gt;&lt;Left&gt;&lt;![CDATA[115]]&gt;&lt;/Left&gt;&lt;Top&gt;&lt;![CDATA[315]]&gt;&lt;/Top&gt;&lt;/ChangeData&gt;"/>
  <p:tag name="MMPROD_ABSOLUTEPOSITIONID" val="1024"/>
  <p:tag name="PRESENTER_SHAPETEXTINFO" val="&lt;ShapeTextInfo&gt;&lt;TableIndex row=&quot;-1&quot; col=&quot;-1&quot;&gt;&lt;linesCount val=&quot;1&quot;/&gt;&lt;lineCharCount val=&quot;27&quot;/&gt;&lt;/TableIndex&gt;&lt;/ShapeTextInfo&gt;"/>
</p:tagLst>
</file>

<file path=ppt/tags/tag96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96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7]]&gt;&lt;/FontSize&gt;&lt;Left&gt;&lt;![CDATA[80]]&gt;&lt;/Left&gt;&lt;Top&gt;&lt;![CDATA[246.300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969.xml><?xml version="1.0" encoding="utf-8"?>
<p:tagLst xmlns:a="http://schemas.openxmlformats.org/drawingml/2006/main" xmlns:r="http://schemas.openxmlformats.org/officeDocument/2006/relationships" xmlns:p="http://schemas.openxmlformats.org/presentationml/2006/main">
  <p:tag name="MMPROD_LASTVALUES" val="&lt;ChangeData&gt;&lt;Text&gt;&lt;![CDATA[Will damage or corrode metal, skin and eyes.]]&gt;&lt;/Text&gt;&lt;FontSize&gt;&lt;![CDATA[17]]&gt;&lt;/FontSize&gt;&lt;Left&gt;&lt;![CDATA[113]]&gt;&lt;/Left&gt;&lt;Top&gt;&lt;![CDATA[246.3002]]&gt;&lt;/Top&gt;&lt;/ChangeData&gt;"/>
  <p:tag name="MMPROD_ABSOLUTEPOSITIONID" val="1023"/>
  <p:tag name="PRESENTER_SHAPETEXTINFO" val="&lt;ShapeTextInfo&gt;&lt;TableIndex row=&quot;-1&quot; col=&quot;-1&quot;&gt;&lt;linesCount val=&quot;1&quot;/&gt;&lt;lineCharCount val=&quot;44&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6DF5D29A-ACFC-4988-A188-22F5F8C064C7}&quot;/&gt;&lt;isInvalidForFieldText val=&quot;0&quot;/&gt;&lt;Image&gt;&lt;filename val=&quot;C:\Users\Kevin\AppData\Local\Temp\PR\data\asimages\{6DF5D29A-ACFC-4988-A188-22F5F8C064C7}_16.png&quot;/&gt;&lt;left val=&quot;24&quot;/&gt;&lt;top val=&quot;50&quot;/&gt;&lt;width val=&quot;166&quot;/&gt;&lt;height val=&quot;54&quot;/&gt;&lt;hasText val=&quot;1&quot;/&gt;&lt;/Image&gt;&lt;/ThreeDShapeInfo&gt;"/>
</p:tagLst>
</file>

<file path=ppt/tags/tag97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97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7]]&gt;&lt;/FontSize&gt;&lt;Left&gt;&lt;![CDATA[80]]&gt;&lt;/Left&gt;&lt;Top&gt;&lt;![CDATA[177.5999]]&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972.xml><?xml version="1.0" encoding="utf-8"?>
<p:tagLst xmlns:a="http://schemas.openxmlformats.org/drawingml/2006/main" xmlns:r="http://schemas.openxmlformats.org/officeDocument/2006/relationships" xmlns:p="http://schemas.openxmlformats.org/presentationml/2006/main">
  <p:tag name="MMPROD_LASTVALUES" val="&lt;ChangeData&gt;&lt;Text&gt;&lt;![CDATA[Will easily set on fire if ignited by a spark, static discharge or heat.]]&gt;&lt;/Text&gt;&lt;FontSize&gt;&lt;![CDATA[17]]&gt;&lt;/FontSize&gt;&lt;Left&gt;&lt;![CDATA[114]]&gt;&lt;/Left&gt;&lt;Top&gt;&lt;![CDATA[177.6]]&gt;&lt;/Top&gt;&lt;/ChangeData&gt;"/>
  <p:tag name="MMPROD_ABSOLUTEPOSITIONID" val="1022"/>
  <p:tag name="PRESENTER_SHAPETEXTINFO" val="&lt;ShapeTextInfo&gt;&lt;TableIndex row=&quot;-1&quot; col=&quot;-1&quot;&gt;&lt;linesCount val=&quot;2&quot;/&gt;&lt;lineCharCount val=&quot;54&quot;/&gt;&lt;lineCharCount val=&quot;18&quot;/&gt;&lt;/TableIndex&gt;&lt;/ShapeTextInfo&gt;"/>
</p:tagLst>
</file>

<file path=ppt/tags/tag97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97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7]]&gt;&lt;/FontSize&gt;&lt;Left&gt;&lt;![CDATA[80]]&gt;&lt;/Left&gt;&lt;Top&gt;&lt;![CDATA[80.10008]]&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975.xml><?xml version="1.0" encoding="utf-8"?>
<p:tagLst xmlns:a="http://schemas.openxmlformats.org/drawingml/2006/main" xmlns:r="http://schemas.openxmlformats.org/officeDocument/2006/relationships" xmlns:p="http://schemas.openxmlformats.org/presentationml/2006/main">
  <p:tag name="MMPROD_LASTVALUES" val="&lt;ChangeData&gt;&lt;Text&gt;&lt;![CDATA[Intensify fire, can cause combustible materials to ignite more readily, and may cause explosions.]]&gt;&lt;/Text&gt;&lt;FontSize&gt;&lt;![CDATA[17]]&gt;&lt;/FontSize&gt;&lt;Left&gt;&lt;![CDATA[114]]&gt;&lt;/Left&gt;&lt;Top&gt;&lt;![CDATA[80.10016]]&gt;&lt;/Top&gt;&lt;/ChangeData&gt;"/>
  <p:tag name="MMPROD_ABSOLUTEPOSITIONID" val="1021"/>
  <p:tag name="PRESENTER_SHAPETEXTINFO" val="&lt;ShapeTextInfo&gt;&lt;TableIndex row=&quot;-1&quot; col=&quot;-1&quot;&gt;&lt;linesCount val=&quot;2&quot;/&gt;&lt;lineCharCount val=&quot;51&quot;/&gt;&lt;lineCharCount val=&quot;46&quot;/&gt;&lt;/TableIndex&gt;&lt;/ShapeTextInfo&gt;"/>
</p:tagLst>
</file>

<file path=ppt/tags/tag97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9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340.5799]]&gt;&lt;/Top&gt;&lt;/ChangeData&gt;"/>
  <p:tag name="PRESENTER_SHAPETEXTINFO" val="&lt;ShapeTextInfo&gt;&lt;TableIndex row=&quot;-1&quot; col=&quot;-1&quot;&gt;&lt;linesCount val=&quot;1&quot;/&gt;&lt;lineCharCount val=&quot;5&quot;/&gt;&lt;/TableIndex&gt;&lt;/ShapeTextInfo&gt;"/>
</p:tagLst>
</file>

<file path=ppt/tags/tag9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340.5799]]&gt;&lt;/Top&gt;&lt;/ChangeData&gt;"/>
  <p:tag name="PRESENTER_SHAPETEXTINFO" val="&lt;ShapeTextInfo&gt;&lt;TableIndex row=&quot;-1&quot; col=&quot;-1&quot;&gt;&lt;linesCount val=&quot;1&quot;/&gt;&lt;lineCharCount val=&quot;6&quot;/&gt;&lt;/TableIndex&gt;&lt;/ShapeTextInfo&gt;"/>
</p:tagLst>
</file>

<file path=ppt/tags/tag981.xml><?xml version="1.0" encoding="utf-8"?>
<p:tagLst xmlns:a="http://schemas.openxmlformats.org/drawingml/2006/main" xmlns:r="http://schemas.openxmlformats.org/officeDocument/2006/relationships" xmlns:p="http://schemas.openxmlformats.org/presentationml/2006/main">
  <p:tag name="MMPROD_LASTVALUES" val="&lt;ChangeData&gt;&lt;SlideID&gt;&lt;![CDATA[394]]&gt;&lt;/SlideID&gt;&lt;/ChangeData&gt;"/>
  <p:tag name="HTML_SHAPEINFO" val="&lt;SlideThumbPath val=&quot;Slide71.PNG&quot;/&gt;"/>
  <p:tag name="MMPROD_PASSDATA" val="&lt;object type=&quot;10050&quot; unique_id=&quot;10423&quot;&gt;&lt;property id=&quot;10020&quot; value=&quot;2&quot;/&gt;&lt;property id=&quot;10102&quot; value=&quot;1&quot;/&gt;&lt;property id=&quot;10191&quot; value=&quot;-1&quot;/&gt;&lt;/object&gt;"/>
  <p:tag name="MMPROD_FAILDATA" val="&lt;object type=&quot;10051&quot; unique_id=&quot;10424&quot;&gt;&lt;property id=&quot;10020&quot; value=&quot;2&quot;/&gt;&lt;property id=&quot;10102&quot; value=&quot;1&quot;/&gt;&lt;property id=&quot;10191&quot; value=&quot;-1&quot;/&gt;&lt;/object&gt;"/>
  <p:tag name="MMPROD_ID" val="10491"/>
  <p:tag name="MMPROD_TYPE" val="10008"/>
  <p:tag name="MMPROD_DATA" val="&lt;property id=&quot;10026&quot; value=&quot;1&quot;/&gt;&lt;property id=&quot;10027&quot; value=&quot;Interaction10421&quot;/&gt;&lt;property id=&quot;10028&quot; value=&quot;0&quot;/&gt;&lt;property id=&quot;10063&quot; value=&quot;2&quot;/&gt;&lt;property id=&quot;10070&quot; value=&quot;This pictogram is used on products that are unstable and potentially reactive and/or explosiv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1&quot;/&gt;"/>
  <p:tag name="MMPROD_COLLECTIONCONTAINERID" val="20000"/>
  <p:tag name="MMPROD_PARENTID" val="10034"/>
  <p:tag name="MMPROD_PARENTQUESTIONGROUPID" val="-1"/>
  <p:tag name="QUIZCLIPSSOURCE" val="1251725295,C:\Users\raposok\Downloads\WHMIS+2015+-+Final\WHMIS+2015+-+Final_pptx\WHMIS+2015+-+Final_pptx\Media.ppcx"/>
  <p:tag name="PPSNARRATION" val="71,1872922001,F:\ESS Training Module Updates (2017-2018)\Modules\WHMIS+2015+-+Final_pptx\Media.ppcx"/>
  <p:tag name="MMPROD_ANSWERCOUNT" val="2"/>
</p:tagLst>
</file>

<file path=ppt/tags/tag982.xml><?xml version="1.0" encoding="utf-8"?>
<p:tagLst xmlns:a="http://schemas.openxmlformats.org/drawingml/2006/main" xmlns:r="http://schemas.openxmlformats.org/officeDocument/2006/relationships" xmlns:p="http://schemas.openxmlformats.org/presentationml/2006/main">
  <p:tag name="MMPROD_ID" val="10421"/>
  <p:tag name="MMPROD_ABSOLUTEPOSITIONID" val="100"/>
  <p:tag name="MMPROD_LASTVALUES" val="&lt;ChangeData&gt;&lt;Text&gt;&lt;![CDATA[This pictogram is used on products that are unstable and potentially reactive and/or explosive.]]&gt;&lt;/Text&gt;&lt;FontSize&gt;&lt;![CDATA[23]]&gt;&lt;/FontSize&gt;&lt;Left&gt;&lt;![CDATA[0]]&gt;&lt;/Left&gt;&lt;Top&gt;&lt;![CDATA[0]]&gt;&lt;/Top&gt;&lt;/ChangeData&gt;"/>
  <p:tag name="PRESENTER_SHAPETEXTINFO" val="&lt;ShapeTextInfo&gt;&lt;TableIndex row=&quot;-1&quot; col=&quot;-1&quot;&gt;&lt;linesCount val=&quot;2&quot;/&gt;&lt;lineCharCount val=&quot;57&quot;/&gt;&lt;lineCharCount val=&quot;38&quot;/&gt;&lt;/TableIndex&gt;&lt;/ShapeTextInfo&gt;"/>
  <p:tag name="HTML_SHAPEINFO" val="&lt;ThreeDShapeInfo&gt;&lt;uuid val=&quot;100&quot;/&gt;&lt;isInvalidForFieldText val=&quot;0&quot;/&gt;&lt;Image&gt;&lt;filename val=&quot;C:\Users\Kevin\AppData\Local\Temp\PR\data\asimages\{F2736860-6625-425E-B173-40B491F0A845}_71.png&quot;/&gt;&lt;left val=&quot;21&quot;/&gt;&lt;top val=&quot;9&quot;/&gt;&lt;width val=&quot;662&quot;/&gt;&lt;height val=&quot;77&quot;/&gt;&lt;hasText val=&quot;1&quot;/&gt;&lt;/Image&gt;&lt;/ThreeDShapeInfo&gt;"/>
</p:tagLst>
</file>

<file path=ppt/tags/tag98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9&quot;/&gt;&lt;/TableIndex&gt;&lt;/ShapeTextInfo&gt;"/>
  <p:tag name="PRESENTER_SHAPEINFO" val="&lt;ThreeDShapeInfo&gt;&lt;uuid val=&quot;{36C847AC-EBCC-4CAF-AF0F-4BBDDFCA0934}&quot;/&gt;&lt;isInvalidForFieldText val=&quot;0&quot;/&gt;&lt;Image&gt;&lt;filename val=&quot;C:\Users\Kevin\AppData\Local\Temp\PR\data\asimages\{36C847AC-EBCC-4CAF-AF0F-4BBDDFCA0934}_71.png&quot;/&gt;&lt;left val=&quot;66&quot;/&gt;&lt;top val=&quot;256&quot;/&gt;&lt;width val=&quot;271&quot;/&gt;&lt;height val=&quot;70&quot;/&gt;&lt;hasText val=&quot;1&quot;/&gt;&lt;/Image&gt;&lt;/ThreeDShapeInfo&gt;"/>
</p:tagLst>
</file>

<file path=ppt/tags/tag98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9&quot;/&gt;&lt;/TableIndex&gt;&lt;/ShapeTextInfo&gt;"/>
  <p:tag name="PRESENTER_SHAPEINFO" val="&lt;ThreeDShapeInfo&gt;&lt;uuid val=&quot;{B1D88E8C-8A13-4649-A59D-43AA3027A7DF}&quot;/&gt;&lt;isInvalidForFieldText val=&quot;0&quot;/&gt;&lt;Image&gt;&lt;filename val=&quot;C:\Users\Kevin\AppData\Local\Temp\PR\data\asimages\{B1D88E8C-8A13-4649-A59D-43AA3027A7DF}_71.png&quot;/&gt;&lt;left val=&quot;390&quot;/&gt;&lt;top val=&quot;256&quot;/&gt;&lt;width val=&quot;271&quot;/&gt;&lt;height val=&quot;70&quot;/&gt;&lt;hasText val=&quot;1&quot;/&gt;&lt;/Image&gt;&lt;/ThreeDShapeInfo&gt;"/>
</p:tagLst>
</file>

<file path=ppt/tags/tag98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2C8E73F-F69C-4F48-B930-078987CF1572}&quot;/&gt;&lt;isInvalidForFieldText val=&quot;0&quot;/&gt;&lt;Image&gt;&lt;filename val=&quot;C:\Users\Kevin\AppData\Local\Temp\PR\data\asimages\{22C8E73F-F69C-4F48-B930-078987CF1572}_71.png&quot;/&gt;&lt;left val=&quot;195&quot;/&gt;&lt;top val=&quot;312&quot;/&gt;&lt;width val=&quot;271&quot;/&gt;&lt;height val=&quot;55&quot;/&gt;&lt;hasText val=&quot;1&quot;/&gt;&lt;/Image&gt;&lt;/ThreeDShapeInfo&gt;"/>
</p:tagLst>
</file>

<file path=ppt/tags/tag98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A78BF06-EB66-4E27-902C-6260AB645B38}&quot;/&gt;&lt;isInvalidForFieldText val=&quot;0&quot;/&gt;&lt;Image&gt;&lt;filename val=&quot;C:\Users\Kevin\AppData\Local\Temp\PR\data\asimages\{DA78BF06-EB66-4E27-902C-6260AB645B38}_71.png&quot;/&gt;&lt;left val=&quot;185&quot;/&gt;&lt;top val=&quot;285&quot;/&gt;&lt;width val=&quot;540&quot;/&gt;&lt;height val=&quot;60&quot;/&gt;&lt;hasText val=&quot;1&quot;/&gt;&lt;/Image&gt;&lt;/ThreeDShapeInfo&gt;"/>
</p:tagLst>
</file>

<file path=ppt/tags/tag98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D398FC3-1594-4B58-BE9A-84E9344FC71A}&quot;/&gt;&lt;isInvalidForFieldText val=&quot;0&quot;/&gt;&lt;Image&gt;&lt;filename val=&quot;C:\Users\Kevin\AppData\Local\Temp\PR\data\asimages\{3D398FC3-1594-4B58-BE9A-84E9344FC71A}_71.png&quot;/&gt;&lt;left val=&quot;185&quot;/&gt;&lt;top val=&quot;328&quot;/&gt;&lt;width val=&quot;540&quot;/&gt;&lt;height val=&quot;60&quot;/&gt;&lt;hasText val=&quot;1&quot;/&gt;&lt;/Image&gt;&lt;/ThreeDShapeInfo&gt;"/>
</p:tagLst>
</file>

<file path=ppt/tags/tag98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7901550-7FD0-4645-B6C4-7174CAE622C6}&quot;/&gt;&lt;isInvalidForFieldText val=&quot;0&quot;/&gt;&lt;Image&gt;&lt;filename val=&quot;C:\Users\Kevin\AppData\Local\Temp\PR\data\asimages\{57901550-7FD0-4645-B6C4-7174CAE622C6}_71.png&quot;/&gt;&lt;left val=&quot;190&quot;/&gt;&lt;top val=&quot;307&quot;/&gt;&lt;width val=&quot;286&quot;/&gt;&lt;height val=&quot;70&quot;/&gt;&lt;hasText val=&quot;1&quot;/&gt;&lt;/Image&gt;&lt;/ThreeDShapeInfo&gt;"/>
</p:tagLst>
</file>

<file path=ppt/tags/tag98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8&quot;/&gt;&lt;/TableIndex&gt;&lt;/ShapeTextInfo&gt;"/>
  <p:tag name="PRESENTER_SHAPEINFO" val="&lt;ThreeDShapeInfo&gt;&lt;uuid val=&quot;{57108552-1201-427F-B364-0A77797CDB99}&quot;/&gt;&lt;isInvalidForFieldText val=&quot;0&quot;/&gt;&lt;Image&gt;&lt;filename val=&quot;C:\Users\Kevin\AppData\Local\Temp\PR\data\asimages\{57108552-1201-427F-B364-0A77797CDB99}_71.png&quot;/&gt;&lt;left val=&quot;209&quot;/&gt;&lt;top val=&quot;333&quot;/&gt;&lt;width val=&quot;272&quot;/&gt;&lt;height val=&quot;70&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F577B208-303F-4146-85F0-D905EE07FE77}&quot;/&gt;&lt;isInvalidForFieldText val=&quot;0&quot;/&gt;&lt;Image&gt;&lt;filename val=&quot;C:\Users\Kevin\AppData\Local\Temp\PR\data\asimages\{F577B208-303F-4146-85F0-D905EE07FE77}_16.png&quot;/&gt;&lt;left val=&quot;504&quot;/&gt;&lt;top val=&quot;111&quot;/&gt;&lt;width val=&quot;162&quot;/&gt;&lt;height val=&quot;54&quot;/&gt;&lt;hasText val=&quot;1&quot;/&gt;&lt;/Image&gt;&lt;/ThreeDShapeInfo&gt;"/>
</p:tagLst>
</file>

<file path=ppt/tags/tag99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338.5799]]&gt;&lt;/Top&gt;&lt;/ChangeData&gt;"/>
  <p:tag name="HTML_SHAPEINFO" val="&lt;ThreeDShapeInfo&gt;&lt;uuid val=&quot;104&quot;/&gt;&lt;isInvalidForFieldText val=&quot;0&quot;/&gt;&lt;Image&gt;&lt;filename val=&quot;C:\Users\Kevin\AppData\Local\Temp\PR\data\asimages\{75075A2B-9876-4EBD-8D73-6E071FB66D13}_71.png&quot;/&gt;&lt;left val=&quot;496&quot;/&gt;&lt;top val=&quot;338&quot;/&gt;&lt;width val=&quot;91&quot;/&gt;&lt;height val=&quot;30&quot;/&gt;&lt;hasText val=&quot;1&quot;/&gt;&lt;/Image&gt;&lt;/ThreeDShapeInfo&gt;"/>
</p:tagLst>
</file>

<file path=ppt/tags/tag99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338.5799]]&gt;&lt;/Top&gt;&lt;/ChangeData&gt;"/>
  <p:tag name="HTML_SHAPEINFO" val="&lt;ThreeDShapeInfo&gt;&lt;uuid val=&quot;106&quot;/&gt;&lt;isInvalidForFieldText val=&quot;0&quot;/&gt;&lt;Image&gt;&lt;filename val=&quot;C:\Users\Kevin\AppData\Local\Temp\PR\data\asimages\{B5C798CA-F9B4-45FC-A713-A3FB8B0241B0}_71.png&quot;/&gt;&lt;left val=&quot;593&quot;/&gt;&lt;top val=&quot;338&quot;/&gt;&lt;width val=&quot;91&quot;/&gt;&lt;height val=&quot;30&quot;/&gt;&lt;hasText val=&quot;1&quot;/&gt;&lt;/Image&gt;&lt;/ThreeDShapeInfo&gt;"/>
</p:tagLst>
</file>

<file path=ppt/tags/tag9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1A5E3A-A1D3-4312-B8B1-BD95D64662DF}&quot;/&gt;&lt;isInvalidForFieldText val=&quot;0&quot;/&gt;&lt;Image&gt;&lt;filename val=&quot;C:\Users\Kevin\AppData\Local\Temp\PR\data\asimages\{8F1A5E3A-A1D3-4312-B8B1-BD95D64662DF}_71.png&quot;/&gt;&lt;left val=&quot;556&quot;/&gt;&lt;top val=&quot;88&quot;/&gt;&lt;width val=&quot;116&quot;/&gt;&lt;height val=&quot;157&quot;/&gt;&lt;hasText val=&quot;1&quot;/&gt;&lt;/Image&gt;&lt;/ThreeDShapeInfo&gt;"/>
</p:tagLst>
</file>

<file path=ppt/tags/tag99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PRESENTER_SHAPEINFO" val="&lt;ThreeDShapeInfo&gt;&lt;uuid val=&quot;{744A56E9-B82D-472B-99EF-B8E0FC5924AB}&quot;/&gt;&lt;isInvalidForFieldText val=&quot;0&quot;/&gt;&lt;Image&gt;&lt;filename val=&quot;C:\Users\Kevin\AppData\Local\Temp\PR\data\asimages\{744A56E9-B82D-472B-99EF-B8E0FC5924AB}_71.png&quot;/&gt;&lt;left val=&quot;202&quot;/&gt;&lt;top val=&quot;324&quot;/&gt;&lt;width val=&quot;271&quot;/&gt;&lt;height val=&quot;55&quot;/&gt;&lt;hasText val=&quot;1&quot;/&gt;&lt;/Image&gt;&lt;/ThreeDShapeInfo&gt;"/>
</p:tagLst>
</file>

<file path=ppt/tags/tag99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80.1]]&gt;&lt;/Top&gt;&lt;/ChangeData&gt;"/>
  <p:tag name="MMPROD_ID" val="10425"/>
  <p:tag name="MMPROD_TYPE" val="10018"/>
  <p:tag name="MMPROD_DATA" val="&lt;property id=&quot;10074&quot; value=&quot;1&quot;/&gt;&lt;property id=&quot;10193&quot; value=&quot;A&quot;/&gt;&lt;property id=&quot;10199&quot; value=&quot;0&quot;/&gt;&lt;object type=&quot;10049&quot; unique_id=&quot;10426&quot;&gt;&lt;property id=&quot;10020&quot; value=&quot;9&quot;/&gt;&lt;property id=&quot;10102&quot; value=&quot;0&quot;/&gt;&lt;property id=&quot;10191&quot; value=&quot;-1&quot;/&gt;&lt;/object&gt;"/>
  <p:tag name="MMPROD_COLLECTIONCONTAINERID" val="10422"/>
  <p:tag name="MMPROD_PARENTID" val="10491"/>
  <p:tag name="MMPROD_ANSWERLETTER" val="A) "/>
  <p:tag name="HTML_AUTOSHAPE_INFO" val="&lt;ThreeDShapeInfo&gt;&lt;uuid val=&quot;1001&quot;/&gt;&lt;isInvalidForFieldText val=&quot;0&quot;/&gt;&lt;hasMultipleQuizShape val=&quot;1&quot;/&gt;&lt;Image&gt;&lt;filename val=&quot;C:\Users\Kevin\AppData\Local\Temp\PR\data\asimages\{C84593CA-8621-4C41-B93D-FA0222DCA197}_71.png&quot;/&gt;&lt;left val=&quot;65&quot;/&gt;&lt;top val=&quot;72&quot;/&gt;&lt;width val=&quot;57&quot;/&gt;&lt;height val=&quot;51&quot;/&gt;&lt;hasText val=&quot;1&quot;/&gt;&lt;/Image&gt;&lt;Image&gt;&lt;filename val=&quot;C:\Users\Kevin\AppData\Local\Temp\PR\data\asimages\{7A45CD21-612F-4D57-B8DB-15098C2630DC}_71.png&quot;/&gt;&lt;left val=&quot;99&quot;/&gt;&lt;top val=&quot;72&quot;/&gt;&lt;width val=&quot;402&quot;/&gt;&lt;height val=&quot;51&quot;/&gt;&lt;hasText val=&quot;1&quot;/&gt;&lt;/Image&gt;&lt;/ThreeDShapeInfo&gt;"/>
</p:tagLst>
</file>

<file path=ppt/tags/tag99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20]]&gt;&lt;/Top&gt;&lt;/ChangeData&gt;"/>
  <p:tag name="MMPROD_ID" val="10427"/>
  <p:tag name="MMPROD_TYPE" val="10018"/>
  <p:tag name="MMPROD_DATA" val="&lt;property id=&quot;10074&quot; value=&quot;0&quot;/&gt;&lt;property id=&quot;10193&quot; value=&quot;B&quot;/&gt;&lt;property id=&quot;10199&quot; value=&quot;0&quot;/&gt;&lt;object type=&quot;10049&quot; unique_id=&quot;10428&quot;&gt;&lt;property id=&quot;10020&quot; value=&quot;9&quot;/&gt;&lt;property id=&quot;10102&quot; value=&quot;0&quot;/&gt;&lt;property id=&quot;10191&quot; value=&quot;-1&quot;/&gt;&lt;/object&gt;"/>
  <p:tag name="MMPROD_COLLECTIONCONTAINERID" val="10422"/>
  <p:tag name="MMPROD_PARENTID" val="10491"/>
  <p:tag name="MMPROD_ANSWERLETTER" val="B) "/>
  <p:tag name="HTML_AUTOSHAPE_INFO" val="&lt;ThreeDShapeInfo&gt;&lt;uuid val=&quot;1002&quot;/&gt;&lt;isInvalidForFieldText val=&quot;0&quot;/&gt;&lt;hasMultipleQuizShape val=&quot;1&quot;/&gt;&lt;Image&gt;&lt;filename val=&quot;C:\Users\Kevin\AppData\Local\Temp\PR\data\asimages\{AC74759D-5EAA-4C9B-9FB7-38E6543F4992}_71.png&quot;/&gt;&lt;left val=&quot;65&quot;/&gt;&lt;top val=&quot;112&quot;/&gt;&lt;width val=&quot;57&quot;/&gt;&lt;height val=&quot;51&quot;/&gt;&lt;hasText val=&quot;1&quot;/&gt;&lt;/Image&gt;&lt;Image&gt;&lt;filename val=&quot;C:\Users\Kevin\AppData\Local\Temp\PR\data\asimages\{891B91CA-A8A1-4869-B1D9-BAB763AB09F5}_71.png&quot;/&gt;&lt;left val=&quot;99&quot;/&gt;&lt;top val=&quot;112&quot;/&gt;&lt;width val=&quot;402&quot;/&gt;&lt;height val=&quot;51&quot;/&gt;&lt;hasText val=&quot;1&quot;/&gt;&lt;/Image&gt;&lt;/ThreeDShapeInfo&gt;"/>
</p:tagLst>
</file>

<file path=ppt/tags/tag99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0]]&gt;&lt;/Left&gt;&lt;Top&gt;&lt;![CDATA[120]]&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997.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4]]&gt;&lt;/FontSize&gt;&lt;Left&gt;&lt;![CDATA[114]]&gt;&lt;/Left&gt;&lt;Top&gt;&lt;![CDATA[120]]&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99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99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0]]&gt;&lt;/Left&gt;&lt;Top&gt;&lt;![CDATA[80.1]]&gt;&lt;/Top&gt;&lt;/ChangeData&gt;"/>
  <p:tag name="MMPROD_ABSOLUTEPOSITIONID" val="1041"/>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PresenterMedia.com Animated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26108</TotalTime>
  <Words>5353</Words>
  <Application>Microsoft Office PowerPoint</Application>
  <PresentationFormat>On-screen Show (16:9)</PresentationFormat>
  <Paragraphs>874</Paragraphs>
  <Slides>76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76</vt:i4>
      </vt:variant>
    </vt:vector>
  </HeadingPairs>
  <TitlesOfParts>
    <vt:vector size="83" baseType="lpstr">
      <vt:lpstr>Arial</vt:lpstr>
      <vt:lpstr>Calibri</vt:lpstr>
      <vt:lpstr>Franklin Gothic Book</vt:lpstr>
      <vt:lpstr>Franklin Gothic Medium</vt:lpstr>
      <vt:lpstr>Segoe UI</vt:lpstr>
      <vt:lpstr>PresenterMedia.com Animated Theme</vt:lpstr>
      <vt:lpstr>PresenterMedia.com Static Theme</vt:lpstr>
      <vt:lpstr>GHS/WHMIS 2015</vt:lpstr>
      <vt:lpstr>Introduction</vt:lpstr>
      <vt:lpstr>WHMIS 2015</vt:lpstr>
      <vt:lpstr>Legislation</vt:lpstr>
      <vt:lpstr>Legislation</vt:lpstr>
      <vt:lpstr>WHMIS 1988 vs. WHMIS 2015</vt:lpstr>
      <vt:lpstr>Exclusions</vt:lpstr>
      <vt:lpstr>WHMIS 2015 Pictograms</vt:lpstr>
      <vt:lpstr>Pictograms</vt:lpstr>
      <vt:lpstr>New Pictograms</vt:lpstr>
      <vt:lpstr>Labels</vt:lpstr>
      <vt:lpstr>Supplier Labels: Overview</vt:lpstr>
      <vt:lpstr>Supplier Labels: Signal Words</vt:lpstr>
      <vt:lpstr>Supplier Labels: Hazard Statements</vt:lpstr>
      <vt:lpstr>Supplier Labels: Precautionary Statements</vt:lpstr>
      <vt:lpstr>Supplier Labels: Example</vt:lpstr>
      <vt:lpstr>Workplace Labels</vt:lpstr>
      <vt:lpstr> Workplace Label: Example 1</vt:lpstr>
      <vt:lpstr>Workplace Label: Example 2</vt:lpstr>
      <vt:lpstr>WHMIS Hazard Groups</vt:lpstr>
      <vt:lpstr>WHMIS Hazard Groups: Categories &amp; Subcategories </vt:lpstr>
      <vt:lpstr>Categories &amp; Subcategories</vt:lpstr>
      <vt:lpstr>Physical Hazard Group</vt:lpstr>
      <vt:lpstr>Physical Hazard: Flame Pictogram</vt:lpstr>
      <vt:lpstr>Physical Hazard: Flame Over Circle Pictogram</vt:lpstr>
      <vt:lpstr>Physical Hazard: Gas Cylinder Pictogram</vt:lpstr>
      <vt:lpstr>Physical Hazard: Corrosion Pictogram</vt:lpstr>
      <vt:lpstr>Physical Hazard: Exploding Bomb Pictogram</vt:lpstr>
      <vt:lpstr>Physical Hazard Group Class: PHNOC</vt:lpstr>
      <vt:lpstr>Physical Hazard Classes Without Pictograms</vt:lpstr>
      <vt:lpstr>Health Hazard Group</vt:lpstr>
      <vt:lpstr>Health Hazard: Health Hazard Pictogram</vt:lpstr>
      <vt:lpstr>Health Hazard: Exclamation Mark Pictogram</vt:lpstr>
      <vt:lpstr>Health Hazard: Skull &amp; Crossbones Pictogram</vt:lpstr>
      <vt:lpstr>Health Hazard: Corrosion Pictogram</vt:lpstr>
      <vt:lpstr>Health Hazard: Bio-hazardous Infectious Materials Pictogram</vt:lpstr>
      <vt:lpstr>Health Hazard Group Class: HHNOC</vt:lpstr>
      <vt:lpstr>Health Hazard Classes without Pictograms</vt:lpstr>
      <vt:lpstr>Safety Data Sheets (SDS)</vt:lpstr>
      <vt:lpstr>Safety Data Sheets (SDS)</vt:lpstr>
      <vt:lpstr>SDS Sections</vt:lpstr>
      <vt:lpstr>SDS Sections</vt:lpstr>
      <vt:lpstr>SDS Sections</vt:lpstr>
      <vt:lpstr>SDS Sections</vt:lpstr>
      <vt:lpstr>SDS Sections</vt:lpstr>
      <vt:lpstr>SDS Sections</vt:lpstr>
      <vt:lpstr>SDS Sections</vt:lpstr>
      <vt:lpstr>Where To Find SDSs</vt:lpstr>
      <vt:lpstr>Quiz</vt:lpstr>
      <vt:lpstr>Every hazardous product that falls under WHMIS must have:</vt:lpstr>
      <vt:lpstr>SDSs must be _______ , when working with any hazardous product:</vt:lpstr>
      <vt:lpstr>Reading the SDS before you work with a product is important because:</vt:lpstr>
      <vt:lpstr>Pictograms can easily be identified because they have a ___________ border, except for the Bio-hazardous &amp; Infectious Material symbol which has a round black border. Fill in the blank.</vt:lpstr>
      <vt:lpstr>Who is responsible for ensuring that workers understand the hazards of the products that they work with?</vt:lpstr>
      <vt:lpstr>When reading a product label, what can be  used to figure out the nature and severity of the hazard?</vt:lpstr>
      <vt:lpstr>The signal word:</vt:lpstr>
      <vt:lpstr>The hazard statement:</vt:lpstr>
      <vt:lpstr>The precautionary statement:</vt:lpstr>
      <vt:lpstr>This pictogram is used for which of the following classes:</vt:lpstr>
      <vt:lpstr>This pictogram is used for which of the following classes:</vt:lpstr>
      <vt:lpstr>A workplace label is not necessary when: </vt:lpstr>
      <vt:lpstr>When a product is poured into a container, and a workplace label is not required, the container must still be identified/labelled with the product name.</vt:lpstr>
      <vt:lpstr>This pictogram is used for which of the following classes:</vt:lpstr>
      <vt:lpstr>The 3 legislated components of WHMIS are: labels, safety data sheets and training.</vt:lpstr>
      <vt:lpstr>Under WHMIS 2015, the following types of products continue to be excluded from labelling and SDS requirements:</vt:lpstr>
      <vt:lpstr>WHMIS 2015 supplier labels will have:</vt:lpstr>
      <vt:lpstr>A workplace label is required when a chemical is poured into a new container. The label must include:</vt:lpstr>
      <vt:lpstr>This pictogram is used on products that:</vt:lpstr>
      <vt:lpstr>This pictogram is used on products that are oxidizers. These products intensify fire, can cause combustible materials to ignite more readily, and may cause explosions.</vt:lpstr>
      <vt:lpstr>This pictogram is used on products that:</vt:lpstr>
      <vt:lpstr>This pictogram is used on products that are unstable and potentially reactive and/or explosive.</vt:lpstr>
      <vt:lpstr>This pictogram is used on products that cause, or may cause, serious health effects.</vt:lpstr>
      <vt:lpstr>Safety Data Sheets:</vt:lpstr>
      <vt:lpstr>The lower (smaller) the category number  assigned to a hazard class the less hazardous the chemical is. </vt:lpstr>
      <vt:lpstr>Quiz</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Kevin</cp:lastModifiedBy>
  <cp:revision>346</cp:revision>
  <dcterms:created xsi:type="dcterms:W3CDTF">2011-04-14T19:54:06Z</dcterms:created>
  <dcterms:modified xsi:type="dcterms:W3CDTF">2017-08-25T16:38:21Z</dcterms:modified>
</cp:coreProperties>
</file>