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2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6" r:id="rId3"/>
    <p:sldId id="267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73" r:id="rId15"/>
    <p:sldId id="275" r:id="rId16"/>
    <p:sldId id="268" r:id="rId17"/>
    <p:sldId id="274" r:id="rId18"/>
    <p:sldId id="272" r:id="rId19"/>
    <p:sldId id="270" r:id="rId20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457" autoAdjust="0"/>
  </p:normalViewPr>
  <p:slideViewPr>
    <p:cSldViewPr>
      <p:cViewPr varScale="1">
        <p:scale>
          <a:sx n="89" d="100"/>
          <a:sy n="89" d="100"/>
        </p:scale>
        <p:origin x="22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34"/>
    </p:cViewPr>
  </p:sorterViewPr>
  <p:notesViewPr>
    <p:cSldViewPr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234574-0A44-4501-8401-58C0E96513E7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0A2799-B0D6-43D7-BD89-C4907B80FFE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7998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288E-97F9-402B-A651-5B153238B58A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8DF0E-0408-49E3-A74F-2A6B85355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8DF0E-0408-49E3-A74F-2A6B853555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4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8DF0E-0408-49E3-A74F-2A6B853555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4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tags" Target="../tags/tag23.xml"/><Relationship Id="rId5" Type="http://schemas.openxmlformats.org/officeDocument/2006/relationships/tags" Target="../tags/tag17.xml"/><Relationship Id="rId10" Type="http://schemas.openxmlformats.org/officeDocument/2006/relationships/tags" Target="../tags/tag22.xml"/><Relationship Id="rId4" Type="http://schemas.openxmlformats.org/officeDocument/2006/relationships/tags" Target="../tags/tag16.xml"/><Relationship Id="rId9" Type="http://schemas.openxmlformats.org/officeDocument/2006/relationships/tags" Target="../tags/tag2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>
            <p:custDataLst>
              <p:tags r:id="rId1"/>
            </p:custDataLst>
          </p:nvPr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>
              <p:custDataLst>
                <p:tags r:id="rId7"/>
              </p:custDataLst>
            </p:nvPr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>
              <p:custDataLst>
                <p:tags r:id="rId8"/>
              </p:custDataLst>
            </p:nvPr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>
              <p:custDataLst>
                <p:tags r:id="rId9"/>
              </p:custDataLst>
            </p:nvPr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>
              <p:custDataLst>
                <p:tags r:id="rId10"/>
              </p:custDataLst>
            </p:nvPr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>
              <p:custDataLst>
                <p:tags r:id="rId11"/>
              </p:custDataLst>
            </p:nvPr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0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20" Type="http://schemas.openxmlformats.org/officeDocument/2006/relationships/tags" Target="../tags/tag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23" Type="http://schemas.openxmlformats.org/officeDocument/2006/relationships/tags" Target="../tags/tag12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Relationship Id="rId22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>
            <p:custDataLst>
              <p:tags r:id="rId13"/>
            </p:custDataLst>
          </p:nvPr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>
              <p:custDataLst>
                <p:tags r:id="rId19"/>
              </p:custDataLst>
            </p:nvPr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>
              <p:custDataLst>
                <p:tags r:id="rId20"/>
              </p:custDataLst>
            </p:nvPr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>
              <p:custDataLst>
                <p:tags r:id="rId21"/>
              </p:custDataLst>
            </p:nvPr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>
              <p:custDataLst>
                <p:tags r:id="rId22"/>
              </p:custDataLst>
            </p:nvPr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>
              <p:custDataLst>
                <p:tags r:id="rId23"/>
              </p:custDataLst>
            </p:nvPr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3A2A64A-FD12-4E14-865D-DE23EFC4F874}" type="datetimeFigureOut">
              <a:rPr lang="en-CA" smtClean="0"/>
              <a:t>2018-07-19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66A9C2-9722-47B4-9259-CFF5024645BB}" type="slidenum">
              <a:rPr lang="en-CA" smtClean="0"/>
              <a:t>‹#›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image" Target="../media/image10.wmf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image" Target="../media/image2.png"/><Relationship Id="rId5" Type="http://schemas.openxmlformats.org/officeDocument/2006/relationships/image" Target="../media/image11.wmf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image" Target="../media/image2.png"/><Relationship Id="rId5" Type="http://schemas.openxmlformats.org/officeDocument/2006/relationships/image" Target="../media/image12.wmf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image" Target="../media/image2.png"/><Relationship Id="rId5" Type="http://schemas.openxmlformats.org/officeDocument/2006/relationships/image" Target="../media/image13.wmf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image" Target="../media/image2.png"/><Relationship Id="rId5" Type="http://schemas.openxmlformats.org/officeDocument/2006/relationships/image" Target="../media/image14.wmf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image" Target="../media/image2.png"/><Relationship Id="rId5" Type="http://schemas.openxmlformats.org/officeDocument/2006/relationships/image" Target="../media/image15.wmf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image" Target="../media/image2.png"/><Relationship Id="rId5" Type="http://schemas.openxmlformats.org/officeDocument/2006/relationships/image" Target="../media/image16.gif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image" Target="../media/image2.png"/><Relationship Id="rId5" Type="http://schemas.openxmlformats.org/officeDocument/2006/relationships/image" Target="../media/image17.wmf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image" Target="../media/image2.png"/><Relationship Id="rId5" Type="http://schemas.openxmlformats.org/officeDocument/2006/relationships/image" Target="../media/image18.jpe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2.pn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image" Target="../media/image3.wmf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2.png"/><Relationship Id="rId5" Type="http://schemas.openxmlformats.org/officeDocument/2006/relationships/image" Target="../media/image4.wmf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2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2.png"/><Relationship Id="rId5" Type="http://schemas.openxmlformats.org/officeDocument/2006/relationships/image" Target="../media/image7.gif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image" Target="../media/image2.png"/><Relationship Id="rId5" Type="http://schemas.openxmlformats.org/officeDocument/2006/relationships/image" Target="../media/image9.wmf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smtClean="0"/>
              <a:t>HDSB Specific Health &amp; Safety Training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6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80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7544" y="2636912"/>
            <a:ext cx="8229600" cy="3070793"/>
          </a:xfrm>
        </p:spPr>
        <p:txBody>
          <a:bodyPr>
            <a:normAutofit fontScale="77500" lnSpcReduction="20000"/>
          </a:bodyPr>
          <a:lstStyle/>
          <a:p>
            <a:r>
              <a:rPr lang="en-CA" sz="2400" dirty="0" smtClean="0"/>
              <a:t>Only use electrical equipment that has been approved by a certification agency (E.g.. CSA, UL, ULC, ETL, etc.).</a:t>
            </a:r>
          </a:p>
          <a:p>
            <a:r>
              <a:rPr lang="en-CA" sz="2400" dirty="0" smtClean="0"/>
              <a:t>Extension cords are not designed to be used as permanent wiring and must be plugged directly into a wall outlet.</a:t>
            </a:r>
          </a:p>
          <a:p>
            <a:r>
              <a:rPr lang="en-CA" sz="2400" dirty="0" smtClean="0"/>
              <a:t>Always unplug extension cords after you are done using them.</a:t>
            </a:r>
          </a:p>
          <a:p>
            <a:r>
              <a:rPr lang="en-CA" sz="2400" dirty="0" smtClean="0"/>
              <a:t>Power bars must be plugged directly into a wall outlet.</a:t>
            </a:r>
          </a:p>
          <a:p>
            <a:r>
              <a:rPr lang="en-CA" dirty="0" smtClean="0"/>
              <a:t>Be sure all electrical cords are in good condition. Do not use if the cord is cut, frayed or otherwise damaged.</a:t>
            </a:r>
            <a:endParaRPr lang="en-CA" sz="2400" dirty="0" smtClean="0"/>
          </a:p>
          <a:p>
            <a:r>
              <a:rPr lang="en-CA" sz="2400" dirty="0" smtClean="0"/>
              <a:t>NEVER plug extension cords or power bars together in a chain. If you need a longer cord, purchase a longer power bar that will meet your needs.</a:t>
            </a:r>
          </a:p>
          <a:p>
            <a:endParaRPr lang="en-CA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Electrical</a:t>
            </a:r>
            <a:endParaRPr lang="en-CA" dirty="0"/>
          </a:p>
        </p:txBody>
      </p:sp>
      <p:pic>
        <p:nvPicPr>
          <p:cNvPr id="9219" name="Picture 3" descr="C:\Program Files\Microsoft Office\Media\CntCD1\ClipArt6\j029030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707705"/>
            <a:ext cx="1038876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826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5536" y="2492896"/>
            <a:ext cx="8229600" cy="3340968"/>
          </a:xfrm>
        </p:spPr>
        <p:txBody>
          <a:bodyPr>
            <a:normAutofit/>
          </a:bodyPr>
          <a:lstStyle/>
          <a:p>
            <a:r>
              <a:rPr lang="en-CA" dirty="0" smtClean="0"/>
              <a:t>Always lift heavy objects by crouching and using your legs.</a:t>
            </a:r>
          </a:p>
          <a:p>
            <a:r>
              <a:rPr lang="en-CA" dirty="0" smtClean="0"/>
              <a:t>Ensure that your workstation is ergonomically set-up to avoid injury. “Ergonomics for Computer User” tips are available on </a:t>
            </a:r>
            <a:r>
              <a:rPr lang="en-CA" dirty="0" err="1" smtClean="0"/>
              <a:t>hdsbTV</a:t>
            </a:r>
            <a:r>
              <a:rPr lang="en-CA" dirty="0" smtClean="0"/>
              <a:t>.</a:t>
            </a:r>
          </a:p>
          <a:p>
            <a:r>
              <a:rPr lang="en-CA" dirty="0" smtClean="0"/>
              <a:t>Office workstation ergonomic assessments are available through the Health &amp; Safety Department.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Ergonomic</a:t>
            </a:r>
            <a:endParaRPr lang="en-CA" dirty="0"/>
          </a:p>
        </p:txBody>
      </p:sp>
      <p:pic>
        <p:nvPicPr>
          <p:cNvPr id="10243" name="Picture 3" descr="C:\Program Files\Microsoft Office\Media\CntCD1\ClipArt1\j0174157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09120"/>
            <a:ext cx="237626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709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29323" y="2674850"/>
            <a:ext cx="8229600" cy="3058406"/>
          </a:xfrm>
        </p:spPr>
        <p:txBody>
          <a:bodyPr>
            <a:normAutofit fontScale="85000" lnSpcReduction="10000"/>
          </a:bodyPr>
          <a:lstStyle/>
          <a:p>
            <a:r>
              <a:rPr lang="en-CA" sz="2000" dirty="0" smtClean="0"/>
              <a:t>A Fire Safety Binder is located at every school or search for it on myHDSB.</a:t>
            </a:r>
          </a:p>
          <a:p>
            <a:r>
              <a:rPr lang="en-CA" sz="2000" dirty="0" smtClean="0"/>
              <a:t>What is a combustible?</a:t>
            </a:r>
          </a:p>
          <a:p>
            <a:pPr lvl="1"/>
            <a:r>
              <a:rPr lang="en-CA" sz="2000" dirty="0" smtClean="0"/>
              <a:t>A combustible is anything that is able to catch fire and burn easily.</a:t>
            </a:r>
          </a:p>
          <a:p>
            <a:r>
              <a:rPr lang="en-CA" sz="2000" dirty="0" smtClean="0"/>
              <a:t>3ft x 12ft rule for posting combustibles in the hallway (for every 12 feet of combustible (paper) there must be 3 feet of clear wall. Doors offer a 3 foot clearance.</a:t>
            </a:r>
          </a:p>
          <a:p>
            <a:r>
              <a:rPr lang="en-CA" sz="2000" dirty="0" smtClean="0"/>
              <a:t>Keep combustibles away from heat sources such as heaters.</a:t>
            </a:r>
          </a:p>
          <a:p>
            <a:r>
              <a:rPr lang="en-CA" sz="2000" dirty="0" smtClean="0"/>
              <a:t>No combustibles on doors, in stairwells or routes of egress.</a:t>
            </a:r>
          </a:p>
          <a:p>
            <a:r>
              <a:rPr lang="en-CA" sz="2000" dirty="0" smtClean="0"/>
              <a:t>No hanging combustibles from ceilings.</a:t>
            </a:r>
          </a:p>
          <a:p>
            <a:r>
              <a:rPr lang="en-CA" sz="2000" dirty="0" smtClean="0"/>
              <a:t>No appliances are allowed in classrooms unless they are required </a:t>
            </a:r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   for curriculum delivery. </a:t>
            </a:r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Fire Safety</a:t>
            </a:r>
            <a:endParaRPr lang="en-CA" dirty="0"/>
          </a:p>
        </p:txBody>
      </p:sp>
      <p:pic>
        <p:nvPicPr>
          <p:cNvPr id="11266" name="Picture 2" descr="C:\Program Files\Microsoft Office\Media\CntCD1\ClipArt3\j0237637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11054"/>
            <a:ext cx="917062" cy="234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03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Slips, trips and falls are some of the leading causes of compensable injury within HDSB.</a:t>
            </a:r>
          </a:p>
          <a:p>
            <a:r>
              <a:rPr lang="en-CA" dirty="0" smtClean="0"/>
              <a:t>Always use step stools or step ladders provided at the school. Check that they are in good condition before use. Do not stand on chairs, desks or other furniture.</a:t>
            </a:r>
          </a:p>
          <a:p>
            <a:r>
              <a:rPr lang="en-CA" dirty="0" smtClean="0"/>
              <a:t>Take care to wear footwear that is appropriate for any task that could be required of you during your work day.</a:t>
            </a:r>
          </a:p>
          <a:p>
            <a:r>
              <a:rPr lang="en-CA" dirty="0" smtClean="0"/>
              <a:t>Report any spills or debris on floors or walkways to your supervisor.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Slips, Trips &amp; Falls</a:t>
            </a:r>
            <a:endParaRPr lang="en-CA" dirty="0"/>
          </a:p>
        </p:txBody>
      </p:sp>
      <p:pic>
        <p:nvPicPr>
          <p:cNvPr id="12290" name="Picture 2" descr="C:\Program Files\Microsoft Office\Media\CntCD1\ClipArt5\j028611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445224"/>
            <a:ext cx="879475" cy="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87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23528" y="2492897"/>
            <a:ext cx="8229600" cy="3240359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What is workplace violence?</a:t>
            </a:r>
          </a:p>
          <a:p>
            <a:r>
              <a:rPr lang="en-CA" dirty="0"/>
              <a:t>Workplace violence is defined </a:t>
            </a:r>
            <a:r>
              <a:rPr lang="en-CA" dirty="0" smtClean="0"/>
              <a:t>as:</a:t>
            </a:r>
            <a:endParaRPr lang="en-CA" dirty="0"/>
          </a:p>
          <a:p>
            <a:pPr lvl="1"/>
            <a:r>
              <a:rPr lang="en-CA" dirty="0"/>
              <a:t>the exercise </a:t>
            </a:r>
            <a:r>
              <a:rPr lang="en-CA" dirty="0" smtClean="0"/>
              <a:t>of or the attempt to exercise </a:t>
            </a:r>
            <a:r>
              <a:rPr lang="en-CA" dirty="0"/>
              <a:t>physical force by a person against a worker, in a workplace, that causes or could cause physical injury to the worker,</a:t>
            </a:r>
          </a:p>
          <a:p>
            <a:pPr lvl="1"/>
            <a:r>
              <a:rPr lang="en-CA" dirty="0" smtClean="0"/>
              <a:t>a </a:t>
            </a:r>
            <a:r>
              <a:rPr lang="en-CA" dirty="0"/>
              <a:t>statement or behaviour that it is reasonable for a worker to interpret as a threat to exercise physical force against the worker, in a workplace, that could cause physical injury to the worker</a:t>
            </a:r>
          </a:p>
          <a:p>
            <a:r>
              <a:rPr lang="en-CA" dirty="0" smtClean="0"/>
              <a:t>Because of the nature of our business, there is a risk of violence in the workplace. Parents, students, visitors, co-workers, etc. could all potentially bring violence into our buildings.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Workplace Violence &amp; Aggression</a:t>
            </a:r>
            <a:endParaRPr lang="en-CA" dirty="0"/>
          </a:p>
        </p:txBody>
      </p:sp>
      <p:pic>
        <p:nvPicPr>
          <p:cNvPr id="13315" name="Picture 3" descr="C:\Program Files\Microsoft Office\Media\CntCD1\ClipArt4\j0240359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62" y="5589240"/>
            <a:ext cx="1667396" cy="10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5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/>
              <a:t>Be sure to complete the Violence Prevention training as well as Working Alone AP training.</a:t>
            </a:r>
          </a:p>
          <a:p>
            <a:r>
              <a:rPr lang="en-CA" dirty="0"/>
              <a:t>Managing Violent </a:t>
            </a:r>
            <a:r>
              <a:rPr lang="en-CA" dirty="0" smtClean="0"/>
              <a:t>&amp; Aggressive Behaviour of </a:t>
            </a:r>
            <a:r>
              <a:rPr lang="en-CA" dirty="0"/>
              <a:t>Students with Special Needs is a good AP to review if you work with or in close proximity to students with special needs.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Workplace </a:t>
            </a:r>
            <a:r>
              <a:rPr lang="en-CA" dirty="0" smtClean="0"/>
              <a:t>Violence </a:t>
            </a:r>
            <a:r>
              <a:rPr lang="en-CA" dirty="0"/>
              <a:t>&amp; </a:t>
            </a:r>
            <a:r>
              <a:rPr lang="en-CA" dirty="0" smtClean="0"/>
              <a:t>Aggression Cont’d</a:t>
            </a:r>
            <a:endParaRPr lang="en-CA" dirty="0"/>
          </a:p>
        </p:txBody>
      </p:sp>
      <p:pic>
        <p:nvPicPr>
          <p:cNvPr id="4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4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Any PPE that is provided to you by the HDSB must be worn for its intended use and maintained in good condition.</a:t>
            </a:r>
          </a:p>
          <a:p>
            <a:r>
              <a:rPr lang="en-CA" dirty="0" smtClean="0"/>
              <a:t>This includes: safety goggles, gloves, Kevlar sleeves, etc.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Personal Protective Equipment (PPE)</a:t>
            </a:r>
            <a:endParaRPr lang="en-CA" dirty="0"/>
          </a:p>
        </p:txBody>
      </p:sp>
      <p:pic>
        <p:nvPicPr>
          <p:cNvPr id="14341" name="Picture 5" descr="C:\Program Files\Microsoft Office\Media\CntCD1\ClipArt6\j029060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437112"/>
            <a:ext cx="1926879" cy="185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28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As part of your role at the HDSB you may be required to attend hazard specific training to ensure you are trained to perform a task safely.</a:t>
            </a:r>
          </a:p>
          <a:p>
            <a:pPr lvl="1"/>
            <a:r>
              <a:rPr lang="en-CA" dirty="0" smtClean="0"/>
              <a:t>E.g. Fall arrest, lock out/tag out, first aid, scissor lift, curriculum specific safety training, etc.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Hazard Specific Training</a:t>
            </a:r>
            <a:endParaRPr lang="en-CA" dirty="0"/>
          </a:p>
        </p:txBody>
      </p:sp>
      <p:pic>
        <p:nvPicPr>
          <p:cNvPr id="15362" name="Picture 2" descr="C:\Program Files\Microsoft Office\Media\CntCD1\Animated\j0336501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653136"/>
            <a:ext cx="1027932" cy="140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182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420888"/>
            <a:ext cx="7408333" cy="3201805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Board Safety Manuals:</a:t>
            </a:r>
          </a:p>
          <a:p>
            <a:pPr lvl="1"/>
            <a:r>
              <a:rPr lang="en-CA" dirty="0" smtClean="0"/>
              <a:t>Fire Safety Manual</a:t>
            </a:r>
          </a:p>
          <a:p>
            <a:pPr lvl="1"/>
            <a:r>
              <a:rPr lang="en-CA" dirty="0" smtClean="0"/>
              <a:t>Health &amp; Safety Resource Binder</a:t>
            </a:r>
          </a:p>
          <a:p>
            <a:pPr lvl="1"/>
            <a:r>
              <a:rPr lang="en-CA" dirty="0" smtClean="0"/>
              <a:t>Asbestos register (in schools built before 1985)</a:t>
            </a:r>
          </a:p>
          <a:p>
            <a:r>
              <a:rPr lang="en-CA" dirty="0" smtClean="0"/>
              <a:t>Curriculum Safety Guidelines:</a:t>
            </a:r>
          </a:p>
          <a:p>
            <a:pPr lvl="1"/>
            <a:r>
              <a:rPr lang="en-CA" dirty="0" smtClean="0"/>
              <a:t>Art</a:t>
            </a:r>
          </a:p>
          <a:p>
            <a:pPr lvl="1"/>
            <a:r>
              <a:rPr lang="en-CA" dirty="0" smtClean="0"/>
              <a:t>Science</a:t>
            </a:r>
          </a:p>
          <a:p>
            <a:pPr lvl="1"/>
            <a:r>
              <a:rPr lang="en-CA" dirty="0" smtClean="0"/>
              <a:t>Technology</a:t>
            </a:r>
          </a:p>
          <a:p>
            <a:pPr lvl="1"/>
            <a:r>
              <a:rPr lang="en-CA" dirty="0" smtClean="0"/>
              <a:t>Physical Education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Safety Resources</a:t>
            </a:r>
            <a:endParaRPr lang="en-CA" dirty="0"/>
          </a:p>
        </p:txBody>
      </p:sp>
      <p:pic>
        <p:nvPicPr>
          <p:cNvPr id="16386" name="Picture 2" descr="C:\Program Files\Microsoft Office\Media\CntCD1\ClipArt1\j019922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93096"/>
            <a:ext cx="2880320" cy="224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832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72067" y="2675467"/>
            <a:ext cx="7408333" cy="312979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Talk to your supervisor if you have any specific questions about your workplace. 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Or contact the Health &amp; Safety Department.</a:t>
            </a:r>
          </a:p>
          <a:p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Questions ?</a:t>
            </a:r>
            <a:endParaRPr lang="en-CA" dirty="0"/>
          </a:p>
        </p:txBody>
      </p:sp>
      <p:pic>
        <p:nvPicPr>
          <p:cNvPr id="17412" name="Picture 4" descr="C:\Program Files\Microsoft Office\Media\CntCD1\Photo2\j031559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2448272" cy="174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75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 “Concern Form” can be used </a:t>
            </a:r>
            <a:r>
              <a:rPr lang="en-CA" dirty="0"/>
              <a:t>t</a:t>
            </a:r>
            <a:r>
              <a:rPr lang="en-CA" dirty="0" smtClean="0"/>
              <a:t>o report a hazard you believe presents a risk to the health and safety of individuals in your workplace</a:t>
            </a:r>
          </a:p>
          <a:p>
            <a:r>
              <a:rPr lang="en-CA" dirty="0" smtClean="0"/>
              <a:t>This form can be found by searching “concern form” on the myHDSB homepage. </a:t>
            </a:r>
          </a:p>
          <a:p>
            <a:r>
              <a:rPr lang="en-CA" dirty="0" smtClean="0"/>
              <a:t>Once you have completed the form, submit it to your supervisor.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Reporting an Occupational Health &amp; Safety Concern</a:t>
            </a:r>
            <a:endParaRPr lang="en-CA" dirty="0"/>
          </a:p>
        </p:txBody>
      </p:sp>
      <p:pic>
        <p:nvPicPr>
          <p:cNvPr id="1026" name="Picture 2" descr="C:\Program Files\Microsoft Office\Media\CntCD1\ClipArt1\j0090653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229200"/>
            <a:ext cx="1794095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8280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526508"/>
            <a:ext cx="7408333" cy="3450696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An Employee Incident Report (EIR) must be submitted for any incident that resulted or could have resulted in an injury to a worker.</a:t>
            </a:r>
          </a:p>
          <a:p>
            <a:r>
              <a:rPr lang="en-CA" dirty="0" smtClean="0"/>
              <a:t>The EIR can be found via the </a:t>
            </a:r>
            <a:r>
              <a:rPr lang="en-CA" dirty="0" err="1" smtClean="0"/>
              <a:t>myHDSB</a:t>
            </a:r>
            <a:r>
              <a:rPr lang="en-CA" dirty="0" smtClean="0"/>
              <a:t> homepage under:</a:t>
            </a:r>
          </a:p>
          <a:p>
            <a:pPr lvl="1"/>
            <a:r>
              <a:rPr lang="en-CA" dirty="0" smtClean="0"/>
              <a:t>A-Z Listings&gt; E</a:t>
            </a:r>
          </a:p>
          <a:p>
            <a:pPr lvl="1"/>
            <a:r>
              <a:rPr lang="en-CA" dirty="0" smtClean="0"/>
              <a:t>Find a Form&gt;Human Resources Forms&gt; Health and Safety</a:t>
            </a:r>
          </a:p>
          <a:p>
            <a:r>
              <a:rPr lang="en-CA" dirty="0" smtClean="0"/>
              <a:t>This form should be completed with your supervisor, and must be signed by your supervisor. Please refer to page 1 of the EIR for instructions on how to complete the form.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Reporting an Employee Incident or Injury</a:t>
            </a:r>
            <a:endParaRPr lang="en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65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6947" y="2492896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CA" sz="2200" dirty="0" smtClean="0"/>
              <a:t>The Health &amp; Safety bulletin board houses many important documents including:</a:t>
            </a:r>
          </a:p>
          <a:p>
            <a:pPr lvl="1"/>
            <a:r>
              <a:rPr lang="en-CA" sz="2200" dirty="0" smtClean="0"/>
              <a:t>Occupational Health &amp; Safety Admin Procedure (AP)</a:t>
            </a:r>
          </a:p>
          <a:p>
            <a:pPr lvl="1"/>
            <a:r>
              <a:rPr lang="en-CA" sz="2200" dirty="0" smtClean="0"/>
              <a:t>List of current first aiders at your site</a:t>
            </a:r>
          </a:p>
          <a:p>
            <a:pPr lvl="1"/>
            <a:r>
              <a:rPr lang="en-CA" sz="2200" dirty="0" smtClean="0"/>
              <a:t>Violence Prevention in the Workplace AP</a:t>
            </a:r>
          </a:p>
          <a:p>
            <a:pPr lvl="1"/>
            <a:r>
              <a:rPr lang="en-CA" sz="2200" dirty="0" smtClean="0"/>
              <a:t>Respectful Workplaces Free of Discrimination &amp; Harassment AP</a:t>
            </a:r>
          </a:p>
          <a:p>
            <a:pPr lvl="1"/>
            <a:r>
              <a:rPr lang="en-CA" sz="2200" dirty="0" smtClean="0"/>
              <a:t>Copy of the Occupational Health &amp; Safety Act</a:t>
            </a:r>
          </a:p>
          <a:p>
            <a:pPr lvl="1"/>
            <a:r>
              <a:rPr lang="en-CA" sz="2200" dirty="0" smtClean="0"/>
              <a:t>Current Joint Health &amp; Safety Committee members</a:t>
            </a:r>
            <a:endParaRPr lang="en-CA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The Health &amp; Safety Bulletin Board</a:t>
            </a:r>
            <a:endParaRPr lang="en-CA" dirty="0"/>
          </a:p>
        </p:txBody>
      </p:sp>
      <p:pic>
        <p:nvPicPr>
          <p:cNvPr id="3078" name="Picture 6" descr="C:\Program Files\Microsoft Office\Media\CntCD1\ClipArt4\j0250303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573016"/>
            <a:ext cx="1562642" cy="15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7139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564904"/>
            <a:ext cx="7408333" cy="3450696"/>
          </a:xfrm>
        </p:spPr>
        <p:txBody>
          <a:bodyPr/>
          <a:lstStyle/>
          <a:p>
            <a:r>
              <a:rPr lang="en-CA" dirty="0" smtClean="0"/>
              <a:t>If you are new to your site, your supervisor will take you on a walkabout for safety. This walkabout is to help you identify key contacts, processes and hazards at your work location.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“Walkabout for Safety”</a:t>
            </a:r>
            <a:endParaRPr lang="en-CA" dirty="0"/>
          </a:p>
        </p:txBody>
      </p:sp>
      <p:pic>
        <p:nvPicPr>
          <p:cNvPr id="4102" name="Picture 6" descr="C:\Program Files\Microsoft Office\Media\CntCD1\Photo2\j031696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681915"/>
            <a:ext cx="2354912" cy="293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6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8777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Common Hazards in Your Workplace</a:t>
            </a:r>
            <a:endParaRPr lang="en-CA" dirty="0"/>
          </a:p>
        </p:txBody>
      </p:sp>
      <p:pic>
        <p:nvPicPr>
          <p:cNvPr id="5123" name="Picture 3" descr="C:\Program Files\Microsoft Office\Media\CntCD1\ClipArt5\j028071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977440"/>
            <a:ext cx="2183394" cy="260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33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9552" y="2420888"/>
            <a:ext cx="8229600" cy="3888432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Only use Board provided chemicals.</a:t>
            </a:r>
          </a:p>
          <a:p>
            <a:r>
              <a:rPr lang="en-CA" dirty="0" smtClean="0"/>
              <a:t>Do not bring chemicals in from home.</a:t>
            </a:r>
          </a:p>
          <a:p>
            <a:r>
              <a:rPr lang="en-CA" dirty="0" smtClean="0"/>
              <a:t>Always make sure that all chemicals not in their original containers are labelled properly. This includes , for example, spray bottles with water in them and glue in a yogurt container.</a:t>
            </a:r>
          </a:p>
          <a:p>
            <a:r>
              <a:rPr lang="en-CA" dirty="0" smtClean="0"/>
              <a:t>Be sure to store chemicals properly with their lids secured tightly.</a:t>
            </a:r>
          </a:p>
          <a:p>
            <a:r>
              <a:rPr lang="en-CA" dirty="0"/>
              <a:t>Always print off the </a:t>
            </a:r>
            <a:r>
              <a:rPr lang="en-CA" dirty="0" smtClean="0"/>
              <a:t>Safety </a:t>
            </a:r>
            <a:r>
              <a:rPr lang="en-CA" dirty="0"/>
              <a:t>Data Sheets </a:t>
            </a:r>
            <a:r>
              <a:rPr lang="en-CA" dirty="0" smtClean="0"/>
              <a:t>(SDS)* </a:t>
            </a:r>
            <a:r>
              <a:rPr lang="en-CA" dirty="0"/>
              <a:t>for any chemicals you will be </a:t>
            </a:r>
            <a:r>
              <a:rPr lang="en-CA" dirty="0" smtClean="0"/>
              <a:t>using.</a:t>
            </a:r>
            <a:endParaRPr lang="en-CA" dirty="0"/>
          </a:p>
          <a:p>
            <a:pPr marL="627063" lvl="2" indent="0" algn="r">
              <a:buNone/>
            </a:pPr>
            <a:r>
              <a:rPr lang="en-CA" sz="1400" dirty="0" smtClean="0"/>
              <a:t>* Material Safety Data Sheets (MSDS) can be used until Dec 1, 2018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Chemicals</a:t>
            </a:r>
            <a:endParaRPr lang="en-CA" dirty="0"/>
          </a:p>
        </p:txBody>
      </p:sp>
      <p:pic>
        <p:nvPicPr>
          <p:cNvPr id="6146" name="Picture 2" descr="C:\Program Files\Microsoft Office\Media\CntCD1\Animated\j0254466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6672"/>
            <a:ext cx="117157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38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CA" dirty="0" smtClean="0"/>
              <a:t>SDS are located on an external database.</a:t>
            </a:r>
          </a:p>
          <a:p>
            <a:r>
              <a:rPr lang="en-CA" dirty="0" smtClean="0"/>
              <a:t>The database can be accessed through the </a:t>
            </a:r>
            <a:r>
              <a:rPr lang="en-CA" dirty="0" err="1" smtClean="0"/>
              <a:t>myHDSB</a:t>
            </a:r>
            <a:r>
              <a:rPr lang="en-CA" dirty="0" smtClean="0"/>
              <a:t> homepage: Applications&gt; Safety Data Sheets (SDS).</a:t>
            </a:r>
          </a:p>
          <a:p>
            <a:r>
              <a:rPr lang="en-CA" dirty="0" smtClean="0"/>
              <a:t>Instructions on how to use the SDS database can be found on </a:t>
            </a:r>
            <a:r>
              <a:rPr lang="en-CA" dirty="0" err="1" smtClean="0"/>
              <a:t>myHDSB</a:t>
            </a:r>
            <a:r>
              <a:rPr lang="en-CA" dirty="0" smtClean="0"/>
              <a:t> by searching “SDS instructions”.</a:t>
            </a:r>
          </a:p>
          <a:p>
            <a:r>
              <a:rPr lang="en-CA" dirty="0" smtClean="0"/>
              <a:t>Have you done your WHMIS training?</a:t>
            </a:r>
          </a:p>
          <a:p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Chemicals Cont’d</a:t>
            </a:r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1034"/>
            <a:ext cx="1169987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897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99592" y="2492896"/>
            <a:ext cx="7408333" cy="3450696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Bacteria, virus, fungi</a:t>
            </a:r>
          </a:p>
          <a:p>
            <a:r>
              <a:rPr lang="en-CA" dirty="0" smtClean="0"/>
              <a:t>Universal precautions </a:t>
            </a:r>
          </a:p>
          <a:p>
            <a:pPr lvl="1"/>
            <a:r>
              <a:rPr lang="en-CA" sz="2000" dirty="0" smtClean="0"/>
              <a:t>consider </a:t>
            </a:r>
            <a:r>
              <a:rPr lang="en-CA" sz="2000" dirty="0"/>
              <a:t>all </a:t>
            </a:r>
            <a:r>
              <a:rPr lang="en-CA" sz="2000" dirty="0" smtClean="0"/>
              <a:t>blood </a:t>
            </a:r>
            <a:r>
              <a:rPr lang="en-CA" sz="2000" dirty="0"/>
              <a:t>and body fluids as potentially infected with </a:t>
            </a:r>
            <a:r>
              <a:rPr lang="en-CA" sz="2000" dirty="0" smtClean="0"/>
              <a:t>blood-borne pathogens</a:t>
            </a:r>
            <a:endParaRPr lang="en-CA" sz="2000" dirty="0"/>
          </a:p>
          <a:p>
            <a:pPr lvl="1"/>
            <a:endParaRPr lang="en-CA" sz="2000" dirty="0" smtClean="0"/>
          </a:p>
          <a:p>
            <a:r>
              <a:rPr lang="en-CA" dirty="0" smtClean="0"/>
              <a:t>Wash Yours Hands</a:t>
            </a:r>
          </a:p>
          <a:p>
            <a:pPr lvl="1"/>
            <a:r>
              <a:rPr lang="en-CA" sz="2400" dirty="0" smtClean="0"/>
              <a:t>a </a:t>
            </a:r>
            <a:r>
              <a:rPr lang="en-CA" sz="2400" dirty="0"/>
              <a:t>"do-it-yourself" </a:t>
            </a:r>
            <a:r>
              <a:rPr lang="en-CA" sz="2400" dirty="0" smtClean="0"/>
              <a:t>vaccine</a:t>
            </a:r>
          </a:p>
          <a:p>
            <a:pPr lvl="1"/>
            <a:r>
              <a:rPr lang="en-CA" sz="2400" dirty="0"/>
              <a:t>Regular </a:t>
            </a:r>
            <a:r>
              <a:rPr lang="en-CA" sz="2400" dirty="0" smtClean="0"/>
              <a:t>handwashing</a:t>
            </a:r>
            <a:r>
              <a:rPr lang="en-CA" sz="2400" dirty="0"/>
              <a:t>, particularly before and after certain activities, is one of the best ways to remove germs, avoid getting sick, and prevent the spread of germs to others. </a:t>
            </a:r>
            <a:endParaRPr lang="en-CA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CA" dirty="0" smtClean="0"/>
              <a:t>Biological</a:t>
            </a:r>
            <a:endParaRPr lang="en-CA" dirty="0"/>
          </a:p>
        </p:txBody>
      </p:sp>
      <p:pic>
        <p:nvPicPr>
          <p:cNvPr id="8195" name="Picture 3" descr="C:\Program Files\Microsoft Office\Media\CntCD1\ClipArt4\j0241447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6672"/>
            <a:ext cx="1576426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Logos and Templates\Harri Logo Blue Clear Backgroun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733256"/>
            <a:ext cx="983053" cy="100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248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ARTICULATE_PROJECT_OPEN" val="0"/>
  <p:tag name="MMPROD_UIDATA" val="&lt;database version=&quot;11.0&quot;&gt;&lt;object type=&quot;1&quot; unique_id=&quot;10001&quot;&gt;&lt;property id=&quot;20141&quot; value=&quot;Halton OH&amp;amp;S Training&quot;/&gt;&lt;property id=&quot;20144&quot; value=&quot;0&quot;/&gt;&lt;property id=&quot;20146&quot; value=&quot;0&quot;/&gt;&lt;property id=&quot;20147&quot; value=&quot;0&quot;/&gt;&lt;property id=&quot;20148&quot; value=&quot;5&quot;/&gt;&lt;property id=&quot;20184&quot; value=&quot;7&quot;/&gt;&lt;property id=&quot;20191&quot; value=&quot;connect.hdsb.ca&quot;/&gt;&lt;property id=&quot;20192&quot; value=&quot;connect.hdsb.ca&quot;/&gt;&lt;property id=&quot;20193&quot; value=&quot;0&quot;/&gt;&lt;property id=&quot;20224&quot; value=&quot;Z:\Healthy and Safety Training Presentation\Final Presentation&quot;/&gt;&lt;property id=&quot;20250&quot; value=&quot;6&quot;/&gt;&lt;property id=&quot;20251&quot; value=&quot;0&quot;/&gt;&lt;property id=&quot;20259&quot; value=&quot;0&quot;/&gt;&lt;property id=&quot;20600&quot; value=&quot;1&quot;/&gt;&lt;property id=&quot;20700&quot; value=&quot;0&quot;/&gt;&lt;object type=&quot;2&quot; unique_id=&quot;10002&quot;&gt;&lt;object type=&quot;3&quot; unique_id=&quot;10003&quot;&gt;&lt;property id=&quot;20148&quot; value=&quot;5&quot;/&gt;&lt;property id=&quot;20300&quot; value=&quot;Slide 1 - &amp;quot;HDSB Specific Health &amp;amp; Safety Training&amp;quot;&quot;/&gt;&lt;property id=&quot;20307&quot; value=&quot;256&quot;/&gt;&lt;property id=&quot;20309&quot; value=&quot;-1&quot;/&gt;&lt;/object&gt;&lt;object type=&quot;3&quot; unique_id=&quot;10004&quot;&gt;&lt;property id=&quot;20148&quot; value=&quot;5&quot;/&gt;&lt;property id=&quot;20300&quot; value=&quot;Slide 2 - &amp;quot;Reporting an Occupational Health &amp;amp; Safety Concern&amp;quot;&quot;/&gt;&lt;property id=&quot;20307&quot; value=&quot;266&quot;/&gt;&lt;property id=&quot;20309&quot; value=&quot;-1&quot;/&gt;&lt;/object&gt;&lt;object type=&quot;3&quot; unique_id=&quot;10005&quot;&gt;&lt;property id=&quot;20148&quot; value=&quot;5&quot;/&gt;&lt;property id=&quot;20300&quot; value=&quot;Slide 3 - &amp;quot;Reporting an Employee Incident or Injury&amp;quot;&quot;/&gt;&lt;property id=&quot;20307&quot; value=&quot;267&quot;/&gt;&lt;property id=&quot;20309&quot; value=&quot;-1&quot;/&gt;&lt;/object&gt;&lt;object type=&quot;3&quot; unique_id=&quot;10006&quot;&gt;&lt;property id=&quot;20148&quot; value=&quot;5&quot;/&gt;&lt;property id=&quot;20300&quot; value=&quot;Slide 4 - &amp;quot;The Health &amp;amp; Safety Bulletin Board&amp;quot;&quot;/&gt;&lt;property id=&quot;20307&quot; value=&quot;269&quot;/&gt;&lt;property id=&quot;20309&quot; value=&quot;-1&quot;/&gt;&lt;/object&gt;&lt;object type=&quot;3&quot; unique_id=&quot;10007&quot;&gt;&lt;property id=&quot;20148&quot; value=&quot;5&quot;/&gt;&lt;property id=&quot;20300&quot; value=&quot;Slide 5 - &amp;quot;“Walkabout for Safety”&amp;quot;&quot;/&gt;&lt;property id=&quot;20307&quot; value=&quot;271&quot;/&gt;&lt;property id=&quot;20309&quot; value=&quot;-1&quot;/&gt;&lt;/object&gt;&lt;object type=&quot;3&quot; unique_id=&quot;10008&quot;&gt;&lt;property id=&quot;20148&quot; value=&quot;5&quot;/&gt;&lt;property id=&quot;20300&quot; value=&quot;Slide 6 - &amp;quot;Common Hazards in Your Workplace&amp;quot;&quot;/&gt;&lt;property id=&quot;20307&quot; value=&quot;257&quot;/&gt;&lt;property id=&quot;20309&quot; value=&quot;-1&quot;/&gt;&lt;/object&gt;&lt;object type=&quot;3&quot; unique_id=&quot;10009&quot;&gt;&lt;property id=&quot;20148&quot; value=&quot;5&quot;/&gt;&lt;property id=&quot;20300&quot; value=&quot;Slide 7 - &amp;quot;Chemicals&amp;quot;&quot;/&gt;&lt;property id=&quot;20307&quot; value=&quot;258&quot;/&gt;&lt;property id=&quot;20309&quot; value=&quot;-1&quot;/&gt;&lt;/object&gt;&lt;object type=&quot;3&quot; unique_id=&quot;10010&quot;&gt;&lt;property id=&quot;20148&quot; value=&quot;5&quot;/&gt;&lt;property id=&quot;20300&quot; value=&quot;Slide 8 - &amp;quot;Chemicals Cont’d&amp;quot;&quot;/&gt;&lt;property id=&quot;20307&quot; value=&quot;259&quot;/&gt;&lt;property id=&quot;20309&quot; value=&quot;-1&quot;/&gt;&lt;/object&gt;&lt;object type=&quot;3&quot; unique_id=&quot;10011&quot;&gt;&lt;property id=&quot;20148&quot; value=&quot;5&quot;/&gt;&lt;property id=&quot;20300&quot; value=&quot;Slide 9 - &amp;quot;Biological&amp;quot;&quot;/&gt;&lt;property id=&quot;20307&quot; value=&quot;260&quot;/&gt;&lt;property id=&quot;20309&quot; value=&quot;-1&quot;/&gt;&lt;/object&gt;&lt;object type=&quot;3&quot; unique_id=&quot;10012&quot;&gt;&lt;property id=&quot;20148&quot; value=&quot;5&quot;/&gt;&lt;property id=&quot;20300&quot; value=&quot;Slide 10 - &amp;quot;Electrical&amp;quot;&quot;/&gt;&lt;property id=&quot;20307&quot; value=&quot;261&quot;/&gt;&lt;property id=&quot;20309&quot; value=&quot;-1&quot;/&gt;&lt;/object&gt;&lt;object type=&quot;3&quot; unique_id=&quot;10013&quot;&gt;&lt;property id=&quot;20148&quot; value=&quot;5&quot;/&gt;&lt;property id=&quot;20300&quot; value=&quot;Slide 11 - &amp;quot;Ergonomic&amp;quot;&quot;/&gt;&lt;property id=&quot;20307&quot; value=&quot;262&quot;/&gt;&lt;property id=&quot;20309&quot; value=&quot;-1&quot;/&gt;&lt;/object&gt;&lt;object type=&quot;3&quot; unique_id=&quot;10014&quot;&gt;&lt;property id=&quot;20148&quot; value=&quot;5&quot;/&gt;&lt;property id=&quot;20300&quot; value=&quot;Slide 12 - &amp;quot;Fire Safety&amp;quot;&quot;/&gt;&lt;property id=&quot;20307&quot; value=&quot;263&quot;/&gt;&lt;property id=&quot;20309&quot; value=&quot;-1&quot;/&gt;&lt;/object&gt;&lt;object type=&quot;3&quot; unique_id=&quot;10015&quot;&gt;&lt;property id=&quot;20148&quot; value=&quot;5&quot;/&gt;&lt;property id=&quot;20300&quot; value=&quot;Slide 13 - &amp;quot;Slips, Trips &amp;amp; Falls&amp;quot;&quot;/&gt;&lt;property id=&quot;20307&quot; value=&quot;265&quot;/&gt;&lt;property id=&quot;20309&quot; value=&quot;-1&quot;/&gt;&lt;/object&gt;&lt;object type=&quot;3&quot; unique_id=&quot;10016&quot;&gt;&lt;property id=&quot;20148&quot; value=&quot;5&quot;/&gt;&lt;property id=&quot;20300&quot; value=&quot;Slide 14 - &amp;quot;Workplace Violence &amp;amp; Aggression&amp;quot;&quot;/&gt;&lt;property id=&quot;20307&quot; value=&quot;273&quot;/&gt;&lt;property id=&quot;20309&quot; value=&quot;-1&quot;/&gt;&lt;/object&gt;&lt;object type=&quot;3&quot; unique_id=&quot;10017&quot;&gt;&lt;property id=&quot;20148&quot; value=&quot;5&quot;/&gt;&lt;property id=&quot;20300&quot; value=&quot;Slide 15 - &amp;quot;Workplace Violence &amp;amp; Aggression Cont’d&amp;quot;&quot;/&gt;&lt;property id=&quot;20307&quot; value=&quot;275&quot;/&gt;&lt;property id=&quot;20309&quot; value=&quot;-1&quot;/&gt;&lt;/object&gt;&lt;object type=&quot;3&quot; unique_id=&quot;10018&quot;&gt;&lt;property id=&quot;20148&quot; value=&quot;5&quot;/&gt;&lt;property id=&quot;20300&quot; value=&quot;Slide 16 - &amp;quot;Personal Protective Equipment (PPE)&amp;quot;&quot;/&gt;&lt;property id=&quot;20307&quot; value=&quot;268&quot;/&gt;&lt;property id=&quot;20309&quot; value=&quot;-1&quot;/&gt;&lt;/object&gt;&lt;object type=&quot;3&quot; unique_id=&quot;10019&quot;&gt;&lt;property id=&quot;20148&quot; value=&quot;5&quot;/&gt;&lt;property id=&quot;20300&quot; value=&quot;Slide 17 - &amp;quot;Hazard Specific Training&amp;quot;&quot;/&gt;&lt;property id=&quot;20307&quot; value=&quot;274&quot;/&gt;&lt;property id=&quot;20309&quot; value=&quot;-1&quot;/&gt;&lt;/object&gt;&lt;object type=&quot;3&quot; unique_id=&quot;10020&quot;&gt;&lt;property id=&quot;20148&quot; value=&quot;5&quot;/&gt;&lt;property id=&quot;20300&quot; value=&quot;Slide 18 - &amp;quot;Safety Resources&amp;quot;&quot;/&gt;&lt;property id=&quot;20307&quot; value=&quot;272&quot;/&gt;&lt;property id=&quot;20309&quot; value=&quot;-1&quot;/&gt;&lt;/object&gt;&lt;object type=&quot;3&quot; unique_id=&quot;10021&quot;&gt;&lt;property id=&quot;20148&quot; value=&quot;5&quot;/&gt;&lt;property id=&quot;20300&quot; value=&quot;Slide 19 - &amp;quot;Questions ?&amp;quot;&quot;/&gt;&lt;property id=&quot;20307&quot; value=&quot;270&quot;/&gt;&lt;property id=&quot;20309&quot; value=&quot;-1&quot;/&gt;&lt;/object&gt;&lt;/object&gt;&lt;object type=&quot;8&quot; unique_id=&quot;10042&quot;&gt;&lt;/object&gt;&lt;object type=&quot;10&quot; unique_id=&quot;10316&quot;&gt;&lt;object type=&quot;11&quot; unique_id=&quot;10317&quot;&gt;&lt;property id=&quot;20180&quot; value=&quot;3&quot;/&gt;&lt;property id=&quot;20181&quot; value=&quot;1&quot;/&gt;&lt;property id=&quot;20183&quot; value=&quot;1&quot;/&gt;&lt;/object&gt;&lt;object type=&quot;12&quot; unique_id=&quot;12274&quot;&gt;&lt;/object&gt;&lt;/object&gt;&lt;object type=&quot;4&quot; unique_id=&quot;10318&quot;&gt;&lt;/object&gt;&lt;/object&gt;&lt;/database&gt;"/>
  <p:tag name="MMPROD_TAG_VCONFIG" val="PD94bWwgdmVyc2lvbj0iMS4wIj8+DQo8Y29uZmlndXJhdGlvbj4NCgk8YnJhbmRpbmc+DQoJCTx1aWZvbnQgbmFtZT0iRk9OVF9OT1RFU19URVhUIiB2YWx1ZT0iVmVyZGFuYSw5LGZhbHNlLGZhbHNlLGZhbHNlIi8+DQoJPC9icmFuZGluZz4NCgk8Y29sb3JzPg0KCQk8dWljb2xvciBuYW1lPSJwcmltYXJ5IiB2YWx1ZT0iMHhDNkU3RkMiLz4NCgkJPHVpY29sb3IgbmFtZT0iZ2xvdyIgdmFsdWU9IjB4QTVEMDI4Ii8+DQoJCTx1aWNvbG9yIG5hbWU9InRleHQiIHZhbHVlPSIweDA3M0U4NyIvPg0KCQk8dWljb2xvciBuYW1lPSJsaWdodCIgdmFsdWU9IjB4QzZFN0ZDIi8+DQoJCTx1aWNvbG9yIG5hbWU9InNoYWRvdyIgdmFsdWU9IjB4MDAwMDAwIi8+DQoJCTx1aWNvbG9yIG5hbWU9ImJhY2tncm91bmQiIHZhbHVlPSIweDA3M0U4NyIvPg0KCTwvY29sb3JzPg0KCTxsYXlvdXQ+DQoJCTx1aXNob3cgbmFtZT0icHJlc2VudGF0aW9udGl0bGUiIHZhbHVlPSJ0cnVlIi8+PHVpc2hvdyBuYW1lPSJwcmVzZW50ZXJwaG90byIgdmFsdWU9InRydWUiLz48dWlzaG93IG5hbWU9InByZXNlbnRlcm5hbWUiIHZhbHVlPSJ0cnVlIi8+PHVpc2hvdyBuYW1lPSJwcmVzZW50ZXJ0aXRsZSIgdmFsdWU9InRydWUiLz48dWlzaG93IG5hbWU9InByZXNlbnRlcmVtYWlsIiB2YWx1ZT0idHJ1ZSIvPjx1aXNob3cgbmFtZT0icHJlc2VudGVyYmlvIiB2YWx1ZT0idHJ1ZSIvPjx1aXNob3cgbmFtZT0iY29tcGFueWxvZ28iIHZhbHVlPSJ0cnVlIi8+PHVpc2hvdyBuYW1lPSJzaWRlYmFyIiB2YWx1ZT0idHJ1ZSIvPjx1aXNob3cgbmFtZT0ib3V0bGluZSIgdmFsdWU9InRydWUiLz48dWlzaG93IG5hbWU9InRodW1ibmFpbCIgdmFsdWU9ImZhbHNlIi8+DQoJCTx1aXNob3cgbmFtZT0ibm90ZXMiIHZhbHVlPSJmYWxzZSIvPjx1aXNob3cgbmFtZT0ic2VhcmNoIiB2YWx1ZT0iZmFsc2UiLz48dWlzaG93IG5hbWU9InF1aXoiIHZhbHVlPSJ0cnVlIi8+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+PHVpc2hvdyBuYW1lPSJ2aWV3Y2hhbmdlIiB2YWx1ZT0idHJ1ZSIvPjx1aXNob3cgbmFtZT0iYWx3YXlzU2NydW5jaCIgdmFsdWU9ImZhbHNlIi8+PHVpc2hvdyBuYW1lPSJpbml0aWFsZGlzcGxheW1vZGVpc25vcm1hbCIgdmFsdWU9InRydWUiLz48dWlyZXBsYWNlIG5hbWU9ImxvZ28iIHZhbHVlPSIiLz48dWlyZXBsYWNlIG5hbWU9ImJnaW1hZ2UiIHZhbHVlPSIiLz48dWlyZXBsYWNlIG5hbWU9ImluaXRpYWx0YWIiIHZhbHVlPSJvdXRsaW5lIi8+PHVpc2hvdyBuYW1lPSJjY3RleHRoaWdobGlnaHRpbmciIHZhbHVlPSJ0cnVlIi8+DQoJPC9sYXlvdXQ+DQoJPHByZWxvYWRlcj48c2V0Qm9vbCBuYW1lPSJkaXNhYmxlQXNzZXRQcmVsb2FkZXIiIHZhbHVlPSJ0cnVlIi8+PC9wcmVsb2FkZXI+PGxhbmd1YWdlIGlkPSJlb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+DQoJCTx1aXRleHQgbmFtZT0iU0NSVUJCQVJTVEFUVVNfQlVGRkVSSU5HIiB2YWx1ZT0iQnVmZmVyaW5nIi8+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+DQoJCTx1aXRleHQgbmFtZT0iRUxBUFNFRCIgdmFsdWU9IiVtIE1pbnV0ZXMgJXMgU2Vjb25kcyBSZW1haW5pbmciLz4NCgkJPHVpdGV4dCBuYW1lPSJOT1RGT1VORCIgdmFsdWU9Ik5vdGhpbmcgRm91bmQiLz4NCgkJPHVpdGV4dCBuYW1lPSJBVFRBQ0hNRU5UUyIgdmFsdWU9IkF0dGFjaG1lbnR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+DQoJCTx1aXRleHQgbmFtZT0iVEFCX05PVEVTIiB2YWx1ZT0iTm90ZXMiLz4NCgkJPHVpdGV4dCBuYW1lPSJUQUJfU0VBUkNIIiB2YWx1ZT0iU2VhcmNoIi8+DQoJCTx1aXRleHQgbmFtZT0iU0xJREVfSEVBRElORyIgdmFsdWU9IlNsaWRlIFRpdGxlIi8+DQoJCTx1aXRleHQgbmFtZT0iRFVSQVRJT05fSEVBRElORyIgdmFsdWU9IkR1cmF0aW9uIi8+DQoJCTx1aXRleHQgbmFtZT0iU0VBUkNIX0hFQURJTkciIHZhbHVlPSJTZWFyY2ggZm9yIHRleHQ6Ii8+DQoJCTx1aXRleHQgbmFtZT0iVEhVTUJfSEVBRElORyIgdmFsdWU9IlNsaWRlIi8+DQoJCTx1aXRleHQgbmFtZT0iVEhVTUJfSU5GTyIgdmFsdWU9IlNsaWRlIFRpdGxlL0R1cmF0aW9uIi8+DQoJCTx1aXRleHQgbmFtZT0iQVRUQUNITkFNRV9IRUFESU5HIiB2YWx1ZT0iRmlsZSBOYW1lIi8+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+DQoJCTx1aXRleHQgbmFtZT0iUVVJWlBPRF9RVUlaX1BBU1NTQ09SRSIgdmFsdWU9IlBhc3NpbmcgU2NvcmU6Ii8+DQoJCTx1aXRleHQgbmFtZT0iUVVJWlBPRF9RVUlaX01BWFNDT1JFIiB2YWx1ZT0iTWF4IFNjb3JlOiIvPg0KCQk8dWl0ZXh0IG5hbWU9IlFVSVpQT0RfUVVFU0FUTVBUX1NUUiIgdmFsdWU9IkF0dGVtcHQ6ICVuIG9mICV0Ii8+DQoJCTx1aXRleHQgbmFtZT0iUVVJWlBPRF9RVUVTVFlQRV9TVFIiIHZhbHVlPSJUeXBlOiAlcyIvPg0KCQk8dWl0ZXh0IG5hbWU9IlFVSVpQT0RfUVVFU1RZUEVfR1JEIiB2YWx1ZT0iR3JhZGVkIi8+DQoJCTx1aXRleHQgbmFtZT0iUVVJWlBPRF9RVUVTVFlQRV9TVlkiIHZhbHVlPSJTdXJ2ZXkiLz4NCgkJPHVpdGV4dCBuYW1lPSJRVUlaUE9EX1FVSVpBVE1QVF9JTkYiIHZhbHVlPSJJbmZpbml0ZSIvPg0KCQk8dWl0ZXh0IG5hbWU9IlFVSVpQT0RfUVVFU0FUTVBUX0lORiIgdmFsdWU9IkluZmluaXRlIi8+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NCg0K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+DQoJCTx1aXRleHQgbmFtZT0iU0NSVUJCQVJTVEFUVVNfTk9BVURJTyIgdmFsdWU9IktlaW4gQXVkaW8iLz4NCgkJPHVpdGV4dCBuYW1lPSJTQ1JVQkJBUlNUQVRVU19WSURQTEFZSU5HIiB2YWx1ZT0iVmlkZW8gd2lyZCBhYmdlc3BpZWx0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1xdWl6IHBvZCBhbmQgbWVzc2FnZSBib3ggdGV4dHMtLT4NCgkJPHVpdGV4dCBuYW1lPSJRVUlaUE9EX1FVSVpfQVRURU1QVCIgdmFsdWU9IlF1aXp2ZXJzdWNoOiIvPg0KCQk8dWl0ZXh0IG5hbWU9IlFVSVpQT0RfUVVJWl9BVFRFTVBUX1ZBTFVFIiB2YWx1ZT0iJW4gdm9uICV0Ii8+DQoJCTx1aXRleHQgbmFtZT0iUVVJWlBPRF9RVUlaX1NDT1JFIiB2YWx1ZT0iRXJyZWljaHQ6Ii8+DQoJCTx1aXRleHQgbmFtZT0iUVVJWlBPRF9RVUlaX1BBU1NTQ09SRSIgdmFsdWU9Ik1pbmRlc3RwdW5rdHphaGw6Ii8+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+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DQoNCl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+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+DQoJCTx1aXRleHQgbmFtZT0iVEhVTUJfSEVBRElORyIgdmFsdWU9IkRpYXBvc2l0aXZlIi8+DQoJCTx1aXRleHQgbmFtZT0iVEhVTUJfSU5GTyIgdmFsdWU9IlRpdHJlL2R1csOpZSIvPg0KCQk8dWl0ZXh0IG5hbWU9IkFUVEFDSE5BTUVfSEVBRElORyIgdmFsdWU9Ik5vbSBkZSBmaWNoaWVyIi8+DQoJCTx1aXRleHQgbmFtZT0iQVRUQUNIU0laRV9IRUFESU5HIiB2YWx1ZT0iVGFpbGxlIi8+DQoJCTx1aXRleHQgbmFtZT0iU0xJREVfTk9URVMiIHZhbHVlPSJDb21tZW50YWlyZXMgZGVzIGRpYXBvc2l0aXZlcyIvPg0KCQk8IS0tcXVpeiBwb2QgYW5kIG1lc3NhZ2UgYm94IHRleHRzLS0+DQoJCTx1aXRleHQgbmFtZT0iUVVJWlBPRF9RVUlaX0FUVEVNUFQiIHZhbHVlPSJUZW50YXRpdmUgZGUgcXVlc3Rpb25uYWlyZSA6Ii8+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+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DQoNCl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+DQoJCTx1aXRleHQgbmFtZT0iU0NSVUJCQVJTVEFUVVNfUExBWUlORyIgdmFsdWU9IuWGjeeUn+S4rSIvPg0KCQk8dWl0ZXh0IG5hbWU9IlNDUlVCQkFSU1RBVFVTX05PQVVESU8iIHZhbHVlPSLpn7Plo7DjgarjgZciLz4NCgkJPHVpdGV4dCBuYW1lPSJTQ1JVQkJBUlNUQVRVU19WSURQTEFZSU5HIiB2YWx1ZT0i44OT44OH44Kq5YaN55Sf5Lit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1FVSVoiIHZhbHVlPSLjgq/jgqTjgro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/44Kk44OI44OrIi8+DQoJCTx1aXRleHQgbmFtZT0iRFVSQVRJT05fSEVBRElORyIgdmFsdWU9IumVt+OBlSIvPg0KCQk8dWl0ZXh0IG5hbWU9IlNFQVJDSF9IRUFESU5HIiB2YWx1ZT0i5qSc57Si44GZ44KL44OG44Kt44K544OIIDogIi8+DQoJCTx1aXRleHQgbmFtZT0iVEhVTUJfSEVBRElORyIgdmFsdWU9IuOCueODqeOCpOODiSIvPg0KCQk8dWl0ZXh0IG5hbWU9IlRIVU1CX0lORk8iIHZhbHVlPSLjgrnjg6njgqTjg4njgr/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cXVpeiBwb2QgYW5kIG1lc3NhZ2UgYm94IHRleHRzLS0+DQoJCTx1aXRleHQgbmFtZT0iUVVJWlBPRF9RVUlaX0FUVEVNUFQiIHZhbHVlPSLjgq/jgqTjgrroqabooYzlm57mlbAgOiAiLz4NCgkJPHVpdGV4dCBuYW1lPSJRVUlaUE9EX1FVSVpfQVRURU1QVF9WQUxVRSIgdmFsdWU9IiVuIC8gJXQiLz4NCgkJPHVpdGV4dCBuYW1lPSJRVUlaUE9EX1FVSVpfU0NPUkUiIHZhbHVlPSLjgrnjgrPjgqIgOiAiLz4NCgkJPHVpdGV4dCBuYW1lPSJRVUlaUE9EX1FVSVpfUEFTU1NDT1JFIiB2YWx1ZT0i5ZCI5qC854K5IDoiLz4NCgkJPHVpdGV4dCBuYW1lPSJRVUlaUE9EX1FVSVpfTUFYU0NPUkUiIHZhbHVlPSLmnIDpq5jlvpfngrkgOiAiLz4NCgkJPHVpdGV4dCBuYW1lPSJRVUlaUE9EX1FVRVNBVE1QVF9TVFIiIHZhbHVlPSLoqabooYzlm57mlbAgOiAlbiAvICV0Ii8+DQoJCTx1aXRleHQgbmFtZT0iUVVJWlBPRF9RVUVTVFlQRV9TVFIiIHZhbHVlPSLjgr/jgqTjg5cgOiAlcyIvPg0KCQk8dWl0ZXh0IG5hbWU9IlFVSVpQT0RfUVVFU1RZUEVfR1JEIiB2YWx1ZT0i6KmV5L6hIi8+DQoJCTx1aXRleHQgbmFtZT0iUVVJWlBPRF9RVUVTVFlQRV9TVlkiIHZhbHVlPSLjgqLjg7PjgrHjg7zjg4giLz4NCgkJPHVpdGV4dCBuYW1lPSJRVUlaUE9EX1FVSVpBVE1QVF9JTkYiIHZhbHVlPSLnhKHliLbpmZAiLz4NCgkJPHVpdGV4dCBuYW1lPSJRVUlaUE9EX1FVRVNBVE1QVF9JTkYiIHZhbHVlPSLnhKHliLbpmZAiLz4NCgkJPHVpdGV4dCBuYW1lPSJXQVJOSU5HTVNHX1lFU1NUUklORyIgdmFsdWU9IuOBr+OBhCIvPg0KCQk8dWl0ZXh0IG5hbWU9IldBUk5JTkdNU0dfTk9TVFJJTkciIHZhbHVlPSLjgYTjgYTjgYgiLz4NCgkJPHVpdGV4dCBuYW1lPSJXQVJOSU5HTVNHX1RJVExFU1RSSU5HIiB2YWx1ZT0i44Kv44Kk44K644Gu44OK44OT44Ky44O844K344On44Oz44Gr6Zai44GZ44KL6K2m5ZGKIi8+DQoJCTx1aXRleHQgbmFtZT0iV0FSTklOR01TR19NU0dTVFJJTkciIHZhbHVlPSLjgZPjga7jgq/jgqTjgrrjgavjga/jgIHjgb7jgaDop6PnrZTjgZfjgabjgYTjgarjgYTos6rllY/jgYzjgYLjgorjgb7jgZnjgIINCg0KIOOCr+OCpOOCuuOCkue1guS6huOBmeOCi+OBq+OBr+OAgeOAjOOBr+OBhOOAjeOCkuOCr+ODquODg+OCr+OBl+OBvuOBmeOAguOCr+OCpOOCuuOCkue2muihjOOBmeOCi+OBq+OBr+OAgeOAjOOBhOOBhOOBiOOAjeOCkuOCr+ODquODg+OCr+OBl+OBvuOBmeOAgiIvPg0KCQk8dWl0ZXh0IG5hbWU9IklORk9STUFUSU9OX0gyNjRfRkxBU0hQTEFZRVIiIHZhbHVlPSLjgYrkvb/jgYTjga7jgrPjg7Pjg5Tjg6Xjg7zjgr/jgavnj77lnKjjgqTjg7Pjgrnjg4jjg7zjg6vjgZXjgozjgabjgYTjgosgRmxhc2ggUGxheWVyIOOBruODkOODvOOCuOODp+ODs+OBr+OAgeOBk+OBruODk+ODh+OCquOCkuOCteODneODvOODiOOBl+OBpuOBhOOBvuOBm+OCk+OAguacgOaWsOOBriBGbGFzaCBQbGF5ZXIg44KS44OA44Km44Oz44Ot44O844OJ44GZ44KL44Gr44Gv44CB44OT44OH44Kq6aCY5Z+f44KS44Kv44Oq44OD44Kv44GX44Gm44GP44Gg44GV44GE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+DQoJCTx1aXRleHQgbmFtZT0iU0NSVUJCQVJTVEFUVVNfU0xJREVJTkZPIiB2YWx1ZT0i7Iqs65287J2065OcICVuIC8gJXQgfCAiLz4NCgkJPHVpdGV4dCBuYW1lPSJTQ1JVQkJBUlNUQVRVU19TVE9QUEVEIiB2YWx1ZT0i7KSR7KeA65CoIi8+DQoJCTx1aXRleHQgbmFtZT0iU0NSVUJCQVJTVEFUVVNfUExBWUlORyIgdmFsdWU9IuyerOyDnSIvPg0KCQk8dWl0ZXh0IG5hbWU9IlNDUlVCQkFSU1RBVFVTX05PQVVESU8iIHZhbHVlPSLsmKTrlJTsmKQg7JeG7J2MIi8+DQoJCTx1aXRleHQgbmFtZT0iU0NSVUJCQVJTVEFUVVNfVklEUExBWUlORyIgdmFsdWU9Iuu5hOuUlOyYpCDsnqzsg50g7KSRIi8+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+DQoJCTwhLS0gc3Vic3RpdHV0aW9uOiAlbSA9PSBtaW51dGVzIHJlbWFpbmluZyAtLT4NCgkJPCEtLSBzdWJzdGl0dXRpb246ICVzID09IHNlY29uZHMgcmVtYWluaW5nIC0tPg0KCQk8dWl0ZXh0IG5hbWU9IkVMQVBTRUQiIHZhbHVlPSIlbeu2hCAlc+y0iCDrgqjsnYwiLz4NCgkJPHVpdGV4dCBuYW1lPSJOT1RGT1VORCIgdmFsdWU9IuyXhuydjCIvPg0KCQk8dWl0ZXh0IG5hbWU9IkFUVEFDSE1FTlRTIiB2YWx1ZT0i7LKo67aAIO2MjOydvCIvPg0KCQk8IS0tIHN1YnN0aXR1dGlvbjogJXAgPT0gY3VycmVudCBzcGVha2VyJ3MgdGl0bGUgLS0+DQoJCTx1aXRleHQgbmFtZT0iQklPV0lOX1RJVExFIiB2YWx1ZT0i6rK966ClIOyGjOqwnDogJXAiLz4NCgkJPHVpdGV4dCBuYW1lPSJCSU9CVE5fVElUTEUiIHZhbHVlPSLqsr3roKUg7IaM6rCcIi8+DQoJCTx1aXRleHQgbmFtZT0iRElWSURFUkJUTl9USVRMRSIgdmFsdWU9InwiLz4NCgkJPHVpdGV4dCBuYW1lPSJDT05UQUNUQlROX1RJVExFIiB2YWx1ZT0i7Jew65297LKYIi8+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cXVpeiBwb2QgYW5kIG1lc3NhZ2UgYm94IHRleHRzLS0+DQoJCTx1aXRleHQgbmFtZT0iUVVJWlBPRF9RVUlaX0FUVEVNUFQiIHZhbHVlPSLtgLTspogg7Iuc64+EIO2an+yImDoiLz4NCgkJPHVpdGV4dCBuYW1lPSJRVUlaUE9EX1FVSVpfQVRURU1QVF9WQUxVRSIgdmFsdWU9IiVuLyV0Ii8+DQoJCTx1aXRleHQgbmFtZT0iUVVJWlBPRF9RVUlaX1NDT1JFIiB2YWx1ZT0i65Od7KCQOiIvPg0KCQk8dWl0ZXh0IG5hbWU9IlFVSVpQT0RfUVVJWl9QQVNTU0NPUkUiIHZhbHVlPSLthrXqs7wg7KCQ7IiYOiIvPg0KCQk8dWl0ZXh0IG5hbWU9IlFVSVpQT0RfUVVJWl9NQVhTQ09SRSIgdmFsdWU9Iuy1nOqzoCDsoJDsiJg6Ii8+DQoJCTx1aXRleHQgbmFtZT0iUVVJWlBPRF9RVUVTQVRNUFRfU1RSIiB2YWx1ZT0i7Iuc64+EIO2an+yImDogJW4vJXQiLz4NCgkJPHVpdGV4dCBuYW1lPSJRVUlaUE9EX1FVRVNUWVBFX1NUUiIgdmFsdWU9IuycoO2YlTogJXMiLz4NCgkJPHVpdGV4dCBuYW1lPSJRVUlaUE9EX1FVRVNUWVBFX0dSRCIgdmFsdWU9IuygkOyImCDrp6TquLDquLAg7JmE66OMIi8+DQoJCTx1aXRleHQgbmFtZT0iUVVJWlBPRF9RVUVTVFlQRV9TVlkiIHZhbHVlPSLshKTrrLgg7KGw7IKsIi8+DQoJCTx1aXRleHQgbmFtZT0iUVVJWlBPRF9RVUlaQVRNUFRfSU5GIiB2YWx1ZT0i66y07ZWcIi8+DQoJCTx1aXRleHQgbmFtZT0iUVVJWlBPRF9RVUVTQVRNUFRfSU5GIiB2YWx1ZT0i66y07ZWcIi8+DQoJCTx1aXRleHQgbmFtZT0iV0FSTklOR01TR19ZRVNTVFJJTkciIHZhbHVlPSLsmIgiLz4NCgkJPHVpdGV4dCBuYW1lPSJXQVJOSU5HTVNHX05PU1RSSU5HIiB2YWx1ZT0i7JWE64uI7JikIi8+DQoJCTx1aXRleHQgbmFtZT0iV0FSTklOR01TR19USVRMRVNUUklORyIgdmFsdWU9Iu2AtOymiCDrgrTruYTqsozsnbTshZgg6rK96rOgIi8+DQoJCTx1aXRleHQgbmFtZT0iV0FSTklOR01TR19NU0dTVFJJTkciIHZhbHVlPSLsnbQg7YC07KaI7JeQ7IScIOyLnOuPhO2VmOyngCDslYrsnYAg7KeI66y47J20IOyeiOyKteuLiOuLpC4NCg0K7YC07KaI66W8IOyiheujjO2VmOugpOuptCBb7JiIXeulvCDtgbTrpq3tlZjqs6AsIO2AtOymiOulvCDqs4Tsho3tlZjroKTrqbQgW+yVhOuLiOyYpF3rpbwg7YG066at7ZWY7Iut7Iuc7JikLiIvPg0KCQk8dWl0ZXh0IG5hbWU9IklORk9STUFUSU9OX0gyNjRfRkxBU0hQTEFZRVIiIHZhbHVlPSLsi5zsiqTthZzsl5Ag7ISk7LmY65CY7Ja0IOyeiOuKlCDtmITsnqwg67KE7KCE7J2YIEZsYXNoIFBsYXllcuuKlCDsnbQg67mE65SU7Jik66W8IOyngOybkO2VmOyngCDslYrsirXri4jri6QuIOy1nOyLoCBGbGFzaCBQbGF5ZXLrpbwg64uk7Jq066Gc65Oc7ZWY66Ck66m0IOu5hOuUlOyYpCDsmIHsl63snYQg7YG066at7ZWY7Iut7Iuc7Jik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JPGxhbmd1YWdlIGlkPSJlcy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EZXRlbmlkYSIvPg0KCQk8dWl0ZXh0IG5hbWU9IlNDUlVCQkFSU1RBVFVTX1BMQVlJTkciIHZhbHVlPSJSZXByb2R1Y2llbmRvIi8+DQoJCTx1aXRleHQgbmFtZT0iU0NSVUJCQVJTVEFUVVNfTk9BVURJTyIgdmFsdWU9IlNpbiBzb25pZG8iLz4NCgkJPHVpdGV4dCBuYW1lPSJTQ1JVQkJBUlNUQVRVU19WSURQTEFZSU5HIiB2YWx1ZT0iVsOtZGVvIGVuIHJlcHJvZC4iLz4NCgkJPHVpdGV4dCBuYW1lPSJTQ1JVQkJBUlNUQVRVU19MT0FESU5HIiB2YWx1ZT0iQ2FyZ2FuZG8iLz4NCgkJPHVpdGV4dCBuYW1lPSJTQ1JVQkJBUlNUQVRVU19CVUZGRVJJTkciIHZhbHVlPSJBbG1hY2VuYW5kbyBlbiBiw7pmZXIiLz4NCgkJPHVpdGV4dCBuYW1lPSJTQ1JVQkJBUlNUQVRVU19RVUVTVElPTiIgdmFsdWU9IkNvbnRlc3RhciBwcmVndW50YSIvPg0KCQk8dWl0ZXh0IG5hbWU9IlNDUlVCQkFSU1RBVFVTX1JFVklFV1FVSVoiIHZhbHVlPSJSZXZpc2FuZG8gcHJ1ZWJhIi8+DQoJCTwhLS0gc3Vic3RpdHV0aW9uOiAlbSA9PSBtaW51dGVzIHJlbWFpbmluZyAtLT4NCgkJPCEtLSBzdWJzdGl0dXRpb246ICVzID09IHNlY29uZHMgcmVtYWluaW5nIC0tPg0KCQk8dWl0ZXh0IG5hbWU9IkVMQVBTRUQiIHZhbHVlPSIlbSBtaW51dG9zICVzIHNlZ3VuZG9zIHJlc3RhbnRlcyIvPg0KCQk8dWl0ZXh0IG5hbWU9Ik5PVEZPVU5EIiB2YWx1ZT0iTm8gc2UgaGEgZW5jb250cmFkbyBuYWRhIi8+DQoJCTx1aXRleHQgbmFtZT0iQVRUQUNITUVOVFMiIHZhbHVlPSJBcmNoaXZvcyBhZGp1bnRvcyIvPg0KCQk8IS0tIHN1YnN0aXR1dGlvbjogJXAgPT0gY3VycmVudCBzcGVha2VyJ3MgdGl0bGUgLS0+DQoJCTx1aXRleHQgbmFtZT0iQklPV0lOX1RJVExFIiB2YWx1ZT0iQmlvZ3JhZsOtYTogJXAiLz4NCgkJPHVpdGV4dCBuYW1lPSJCSU9CVE5fVElUTEUiIHZhbHVlPSJCaW9ncmFmw61hIi8+DQoJCTx1aXRleHQgbmFtZT0iRElWSURFUkJUTl9USVRMRSIgdmFsdWU9InwiLz4NCgkJPHVpdGV4dCBuYW1lPSJDT05UQUNUQlROX1RJVExFIiB2YWx1ZT0iQ29udGFjdG8iLz4NCgkJPHVpdGV4dCBuYW1lPSJUQUJfUVVJWiIgdmFsdWU9IlBydWViYSIvPg0KCQk8dWl0ZXh0IG5hbWU9IlRBQl9PVVRMSU5FIiB2YWx1ZT0iQ29udG9ybm8iLz4NCgkJPHVpdGV4dCBuYW1lPSJUQUJfVEhVTUIiIHZhbHVlPSJNaW5pYXQuIi8+DQoJCTx1aXRleHQgbmFtZT0iVEFCX05PVEVTIiB2YWx1ZT0iTm90YXMiLz4NCgkJPHVpdGV4dCBuYW1lPSJUQUJfU0VBUkNIIiB2YWx1ZT0iQnVzY2FyIi8+DQoJCTx1aXRleHQgbmFtZT0iU0xJREVfSEVBRElORyIgdmFsdWU9IlTDrXR1bG8gZGUgZGlhcG9zaXRpdmEiLz4NCgkJPHVpdGV4dCBuYW1lPSJEVVJBVElPTl9IRUFESU5HIiB2YWx1ZT0iRHVyYWMuIi8+DQoJCTx1aXRleHQgbmFtZT0iU0VBUkNIX0hFQURJTkciIHZhbHVlPSJCdXNjYXIgdGV4dG86Ii8+DQoJCTx1aXRleHQgbmFtZT0iVEhVTUJfSEVBRElORyIgdmFsdWU9IkRpYXBvc2l0aXZhIi8+DQoJCTx1aXRleHQgbmFtZT0iVEhVTUJfSU5GTyIgdmFsdWU9IkR1ci4vVMOtdC4gZGlhcC4iLz4NCgkJPHVpdGV4dCBuYW1lPSJBVFRBQ0hOQU1FX0hFQURJTkciIHZhbHVlPSJOb21icmUgZGUgYXJjaGl2byIvPg0KCQk8dWl0ZXh0IG5hbWU9IkFUVEFDSFNJWkVfSEVBRElORyIgdmFsdWU9IlRhbWHDsW8iLz4NCgkJPHVpdGV4dCBuYW1lPSJTTElERV9OT1RFUyIgdmFsdWU9Ik5vdGFzIGRlIGRpYXBvc2l0aXZhIi8+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+DQoJCTx1aXRleHQgbmFtZT0iUVVJWlBPRF9RVUVTQVRNUFRfU1RSIiB2YWx1ZT0iSW50ZW50b3M6ICVuIGRlICV0Ii8+DQoJCTx1aXRleHQgbmFtZT0iUVVJWlBPRF9RVUVTVFlQRV9TVFIiIHZhbHVlPSJUaXBvOiAlcyIvPg0KCQk8dWl0ZXh0IG5hbWU9IlFVSVpQT0RfUVVFU1RZUEVfR1JEIiB2YWx1ZT0iQ29uIHB1bnR1YWNpw7NuIi8+DQoJCTx1aXRleHQgbmFtZT0iUVVJWlBPRF9RVUVTVFlQRV9TVlkiIHZhbHVlPSJFbmN1ZXN0YSIvPg0KCQk8dWl0ZXh0IG5hbWU9IlFVSVpQT0RfUVVJWkFUTVBUX0lORiIgdmFsdWU9IkluZmluaXRvIi8+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g0KDQp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6ICVwIi8+DQoJCTwhLS0gc3Vic3RpdHV0aW9uOiAlcCA9PSBwcmVzZW50YXRpb24gdGl0bGUgLS0+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U2lsZW5jaWFyIi8+DQoJCTx1aXRleHQgbmFtZT0iRE9DV1JBUF9USVRMRSIgdmFsdWU9IkFyY2hpdm8gYWRqdW50byBkZSBQcmVzZW50ZXIiLz4NCgkJPHVpdGV4dCBuYW1lPSJET0NXUkFQX01TRyIgdmFsdWU9Ikd1YXJkYXIgZW4gTWkgUEMiLz4NCgkJPHVpdGV4dCBuYW1lPSJET0NXUkFQX1BST01QVCIgdmFsdWU9IkhhZ2EgY2xpYyBlbiBEZXNjYXJnYXIiLz4NCgk8L2xhbmd1YWdlPg0KCTxsYW5ndWFnZSBpZD0icH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+DQoJCTx1aXRleHQgbmFtZT0iU0NSVUJCQVJTVEFUVVNfUExBWUlORyIgdmFsdWU9IlJlcHJvZHV6aW5kbyIvPg0KCQk8dWl0ZXh0IG5hbWU9IlNDUlVCQkFSU1RBVFVTX05PQVVESU8iIHZhbHVlPSJTZW0gw6F1ZGlvIi8+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+DQoJCTx1aXRleHQgbmFtZT0iU0NSVUJCQVJTVEFUVVNfUkVWSUVXUVVJWiIgdmFsdWU9IlJldmlzYW5kbyBxdWVzdGlvbsOhcmlvIi8+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+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+DQoJCTx1aXRleHQgbmFtZT0iVEFCX1FVSVoiIHZhbHVlPSJRdWVzdC4iLz4NCgkJPHVpdGV4dCBuYW1lPSJUQUJfT1VUTElORSIgdmFsdWU9IkVzcXVlbWEiLz4NCgkJPHVpdGV4dCBuYW1lPSJUQUJfVEhVTUIiIHZhbHVlPSJNaW5pIi8+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+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+DQoJCTx1aXRleHQgbmFtZT0iUVVJWlBPRF9RVUlaX01BWFNDT1JFIiB2YWx1ZT0iUG9udHVhw6fDo28gbcOheGltYToiLz4NCgkJPHVpdGV4dCBuYW1lPSJRVUlaUE9EX1FVRVNBVE1QVF9TVFIiIHZhbHVlPSJUZW50YXRpdmE6ICVuIGRlICV0Ii8+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+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NCg0KQ2xpcXVlIGVtIFNpbSBwYXJhIHNhaXIgZG8gcXVlc3Rpb27DoXJpbyBvdSBlbSBOw6NvIHNlIHF1aXNlciBjb250aW51YXIuIi8+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+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+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+DQoJCTx1aXRleHQgbmFtZT0iU0NSVUJCQVJTVEFUVVNfUkVWSUVXUVVJWiIgdmFsdWU9IlJldmlzaW9uZSBkZWwgcXVpeiIvPg0KCQk8IS0tIHN1YnN0aXR1dGlvbjogJW0gPT0gbWludXRlcyByZW1haW5pbmcgLS0+DQoJCTwhLS0gc3Vic3RpdHV0aW9uOiAlcyA9PSBzZWNvbmRzIHJlbWFpbmluZyAtLT4NCgkJPHVpdGV4dCBuYW1lPSJFTEFQU0VEIiB2YWx1ZT0iJW0gTWludXRpICVzIFNlY29uZGkgcmltYW5lbnRpIi8+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+DQoJCTx1aXRleHQgbmFtZT0iVEFCX1RIVU1CIiB2YWx1ZT0iTWluaWF0dXJlIi8+DQoJCTx1aXRleHQgbmFtZT0iVEFCX05PVEVTIiB2YWx1ZT0iTm90ZSIvPg0KCQk8dWl0ZXh0IG5hbWU9IlRBQl9TRUFSQ0giIHZhbHVlPSJDZXJjYSIvPg0KCQk8dWl0ZXh0IG5hbWU9IlNMSURFX0hFQURJTkciIHZhbHVlPSJUaXRvbG8gZGlhcG9zaXRpdmEiLz4NCgkJPHVpdGV4dCBuYW1lPSJEVVJBVElPTl9IRUFESU5HIiB2YWx1ZT0iRHVyYXRhIi8+DQoJCTx1aXRleHQgbmFtZT0iU0VBUkNIX0hFQURJTkciIHZhbHVlPSJDZXJjYSB0ZXN0bzoiLz4NCgkJPHVpdGV4dCBuYW1lPSJUSFVNQl9IRUFESU5HIiB2YWx1ZT0iRGlhcG9zaXRpdmEiLz4NCgkJPHVpdGV4dCBuYW1lPSJUSFVNQl9JTkZPIiB2YWx1ZT0iVGl0b2xvL1RlbXBvIi8+DQoJCTx1aXRleHQgbmFtZT0iQVRUQUNITkFNRV9IRUFESU5HIiB2YWx1ZT0iTm9tZSBmaWxlIi8+DQoJCTx1aXRleHQgbmFtZT0iQVRUQUNIU0laRV9IRUFESU5HIiB2YWx1ZT0iRGltZW5zaW9uZSIvPg0KCQk8dWl0ZXh0IG5hbWU9IlNMSURFX05PVEVTIiB2YWx1ZT0iTm90ZSBkaWFwb3NpdGl2YSIvPg0KCQk8IS0tcXVpeiBwb2QgYW5kIG1lc3NhZ2UgYm94IHRleHRzLS0+DQoJCTx1aXRleHQgbmFtZT0iUVVJWlBPRF9RVUlaX0FUVEVNUFQiIHZhbHVlPSJUZW50YXRpdm8gcXVpejoiLz4NCgkJPHVpdGV4dCBuYW1lPSJRVUlaUE9EX1FVSVpfQVRURU1QVF9WQUxVRSIgdmFsdWU9IiVuIGRpICV0Ii8+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+DQoJCTx1aXRleHQgbmFtZT0iUVVJWlBPRF9RVUVTVFlQRV9HUkQiIHZhbHVlPSJDb24gdmFsdXRhemlvbmUiLz4NCgkJPHVpdGV4dCBuYW1lPSJRVUlaUE9EX1FVRVNUWVBFX1NWWSIgdmFsdWU9IkluZGFnaW5lIi8+DQoJCTx1aXRleHQgbmFtZT0iUVVJWlBPRF9RVUlaQVRNUFRfSU5GIiB2YWx1ZT0iSW5maW5pdGkiLz4NCgkJPHVpdGV4dCBuYW1lPSJRVUlaUE9EX1FVRVNBVE1QVF9JTkYiIHZhbHVlPSJJbmZpbml0aSIvPg0KCQk8dWl0ZXh0IG5hbWU9IldBUk5JTkdNU0dfWUVTU1RSSU5HIiB2YWx1ZT0iU8OsIi8+DQoJCTx1aXRleHQgbmFtZT0iV0FSTklOR01TR19OT1NUUklORyIgdmFsdWU9Ik5vIi8+DQoJCTx1aXRleHQgbmFtZT0iV0FSTklOR01TR19USVRMRVNUUklORyIgdmFsdWU9IkF2dmVydGVuemEgbmF2aWdhemlvbmUgcXVpeiIvPg0KCQk8dWl0ZXh0IG5hbWU9IldBUk5JTkdNU0dfTVNHU1RSSU5HIiB2YWx1ZT0iT2Njb3JyZSBhbmNvcmEgcmlzcG9uZGVyZSBhZCBhbGN1bmUgZG9tYW5kZSBkZWwgcXVpei4NCg0K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+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ICVuIi8+DQoJCTwhLS0gc3Vic3RpdHV0aW9uOiAlbiA9PSBzbGlkZSBudW1iZXIgLS0+DQoJCTwhLS0gc3Vic3RpdHV0aW9uOiAldCA9PSB0b3RhbCBzbGlkZSBjb3VudCAtLT4NCgkJPHVpdGV4dCBuYW1lPSJTQ1JVQkJBUlNUQVRVU19TTElERUlORk8iIHZhbHVlPSJEaWEgJW4gLyAldCB8ICIvPg0KCQk8dWl0ZXh0IG5hbWU9IlNDUlVCQkFSU1RBVFVTX1NUT1BQRUQiIHZhbHVlPSJHZXN0b3B0Ii8+DQoJCTx1aXRleHQgbmFtZT0iU0NSVUJCQVJTVEFUVVNfUExBWUlORyIgdmFsdWU9IkFmc3BlbGVuIi8+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+DQoJCTx1aXRleHQgbmFtZT0iU0NSVUJCQVJTVEFUVVNfUkVWSUVXUVVJWiIgdmFsdWU9IlF1aXogY29udHJvbGVyZW4iLz4NCgkJPCEtLSBzdWJzdGl0dXRpb246ICVtID09IG1pbnV0ZXMgcmVtYWluaW5nIC0tPg0KCQk8IS0tIHN1YnN0aXR1dGlvbjogJXMgPT0gc2Vjb25kcyByZW1haW5pbmcgLS0+DQoJCTx1aXRleHQgbmFtZT0iRUxBUFNFRCIgdmFsdWU9IkVyIHJlc3RlcmVuICVtIG1pbnV0ZW4gJXMgc2Vjb25kZW4iLz4NCgkJPHVpdGV4dCBuYW1lPSJOT1RGT1VORCIgdmFsdWU9Ik5pZXRzIGdldm9uZGVuIi8+DQoJCTx1aXRleHQgbmFtZT0iQVRUQUNITUVOVFMiIHZhbHVlPSJCaWpsYWdlbiIvPg0KCQk8IS0tIHN1YnN0aXR1dGlvbjogJXAgPT0gY3VycmVudCBzcGVha2VyJ3MgdGl0bGUgLS0+DQoJCTx1aXRleHQgbmFtZT0iQklPV0lOX1RJVExFIiB2YWx1ZT0iQmlvZ3JhZmllOiAlcCIvPg0KCQk8dWl0ZXh0IG5hbWU9IkJJT0JUTl9USVRMRSIgdmFsdWU9IkJpb2dyYWZpZSIvPg0KCQk8dWl0ZXh0IG5hbWU9IkRJVklERVJCVE5fVElUTEUiIHZhbHVlPSJ8Ii8+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+DQoJCTx1aXRleHQgbmFtZT0iVEFCX1NFQVJDSCIgdmFsdWU9IlpvZWtlbiIvPg0KCQk8dWl0ZXh0IG5hbWU9IlNMSURFX0hFQURJTkciIHZhbHVlPSJUaXRlbCB2YW4gZGlhIi8+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+DQoJCTx1aXRleHQgbmFtZT0iQVRUQUNITkFNRV9IRUFESU5HIiB2YWx1ZT0iQmVzdGFuZHNuYWFtIi8+DQoJCTx1aXRleHQgbmFtZT0iQVRUQUNIU0laRV9IRUFESU5HIiB2YWx1ZT0iR3Jvb3R0ZSIvPg0KCQk8dWl0ZXh0IG5hbWU9IlNMSURFX05PVEVTIiB2YWx1ZT0iRGlhbm90aXRpZXM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+DQoJCTx1aXRleHQgbmFtZT0iUVVJWlBPRF9RVUlaX01BWFNDT1JFIiB2YWx1ZT0iTWF4aW1hYWwgaGFhbGJhcmUgc2NvcmU6Ii8+DQoJCTx1aXRleHQgbmFtZT0iUVVJWlBPRF9RVUVTQVRNUFRfU1RSIiB2YWx1ZT0iUG9naW5nOiAlbiB2YW4gJXQiLz4NCgkJPHVpdGV4dCBuYW1lPSJRVUlaUE9EX1FVRVNUWVBFX1NUUiIgdmFsdWU9IlR5cGU6ICVzIi8+DQoJCTx1aXRleHQgbmFtZT0iUVVJWlBPRF9RVUVTVFlQRV9HUkQiIHZhbHVlPSJUZWx0IHZvb3Igc2NvcmUiLz4NCgkJPHVpdGV4dCBuYW1lPSJRVUlaUE9EX1FVRVNUWVBFX1NWWSIgdmFsdWU9IkVucXXDqnRlIi8+DQoJCTx1aXRleHQgbmFtZT0iUVVJWlBPRF9RVUlaQVRNUFRfSU5GIiB2YWx1ZT0iT25iZXBlcmt0Ii8+DQoJCTx1aXRleHQgbmFtZT0iUVVJWlBPRF9RVUVTQVRNUFRfSU5GIiB2YWx1ZT0iT25iZXBlcmt0Ii8+DQoJCTx1aXRleHQgbmFtZT0iV0FSTklOR01TR19ZRVNTVFJJTkciIHZhbHVlPSJKYSIvPg0KCQk8dWl0ZXh0IG5hbWU9IldBUk5JTkdNU0dfTk9TVFJJTkciIHZhbHVlPSJOZWUiLz4NCgkJPHVpdGV4dCBuYW1lPSJXQVJOSU5HTVNHX1RJVExFU1RSSU5HIiB2YWx1ZT0iV2FhcnNjaHV3aW5nIG1ldCBiZXRyZWtraW5nIHRvdCBxdWl6bmF2aWdhdGllIi8+DQoJCTx1aXRleHQgbmFtZT0iV0FSTklOR01TR19NU0dTVFJJTkciIHZhbHVlPSJVIGhlYnQgbmlldCBhbGxlIHZyYWdlbiBpbiBkZXplIHF1aXogYmVhbnR3b29yZC4NCg0K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aaWpwYW5lZWwgYWFuIGRlZWxuZW1lcnMgd2VlcmdldmVuIi8+DQoJCTx1aXRleHQgbmFtZT0iTVVURSIgdmFsdWU9IkRlbXBlbiIvPg0KCQk8dWl0ZXh0IG5hbWU9IkRPQ1dSQVBfVElUTEUiIHZhbHVlPSJQcmVzZW50ZXItYmVzdGFuZHNiaWpsYWdlIi8+DQoJCTx1aXRleHQgbmFtZT0iRE9DV1JBUF9NU0ciIHZhbHVlPSJPcHNsYWFuIGluIERlemUgY29tcHV0ZXIiLz4NCgkJPHVpdGV4dCBuYW1lPSJET0NXUkFQX1BST01QVCIgdmFsdWU9IktsaWsgb20gdGUgZG93bmxvYWRlbiIvPg0KCTwvbGFuZ3VhZ2U+DQoJPGxhbmd1YWdlIGlkPSJjbiI+DQoJCTwhLS0gZm9ybWF0IGZvciB1aWZvbnQgdmFsdWUgaXMgImZvbnQsc2l6ZSxpc2JvbGQsaXNpdGFsaWMsaXNzaGFkb3dlZCIgLS0+DQoJCTx1aWZvbnQgbmFtZT0iRk9OVF9RVUlaWklORyIgdmFsdWU9IuWui+S9ky0xODAzMCwxMCxmYWxzZSxmYWxzZSxmYWxzZSIvPg0KCQk8dWlmb250IG5hbWU9IkZPTlRfU0NSVUJTVEFUVVMiIHZhbHVlPSLlrovkvZMtMTgwMzAsMTAsdHJ1ZSxmYWxzZSx0cnVlIi8+DQoJCTx1aWZvbnQgbmFtZT0iRk9OVF9TQ1JVQlRJTUUiIHZhbHVlPSLlrovkvZMtMTgwMzAsMTAsZmFsc2UsZmFsc2UsdHJ1ZSIvPg0KCQk8dWlmb250IG5hbWU9IkZPTlRfRUxBUFNFRFRJTUUiIHZhbHVlPSLlrovkvZMtMTgwMzAsMTAsdHJ1ZSxmYWxzZSx0cnVlIi8+DQoJCTx1aWZvbnQgbmFtZT0iRk9OVF9VVElMU01FTlUiIHZhbHVlPSLlrovkvZMtMTgwMzAsMTAsdHJ1ZSxmYWxzZSxmYWxzZSIvPg0KCQk8dWlmb250IG5hbWU9IkZPTlRfVEFCUyIgdmFsdWU9IuWui+S9ky0xODAzMCwxNCx0cnVlLGZhbHNlLHRydWUiLz4NCgkJPHVpZm9udCBuYW1lPSJGT05UX1BSRVNFTlRBVElPTk5BTUUiIHZhbHVlPSLlrovkvZMtMTgwMzAsMTQsZmFsc2UsZmFsc2UsdHJ1ZSIvPg0KCQk8dWlmb250IG5hbWU9IkZPTlRfUFJFU0VOVEVSTkFNRSIgdmFsdWU9IuWui+S9ky0xODAzMCwxNCx0cnVlLGZhbHNlLHRydWUiLz4NCgkJPHVpZm9udCBuYW1lPSJGT05UX1BSRVNFTlRFUlRJVExFIiB2YWx1ZT0i5a6L5L2TLTE4MDMwLDEzLGZhbHNlLGZhbHNlLHRydWUiLz4NCgkJPHVpZm9udCBuYW1lPSJGT05UX0JJT0JUTiIgdmFsdWU9IuWui+S9ky0xODAzMCwxMCxmYWxzZSxmYWxzZSx0cnVlIi8+DQoJCTx1aWZvbnQgbmFtZT0iRk9OVF9OT1RFUyIgdmFsdWU9IuWui+S9ky0xODAzMCwxMixmYWxzZSxmYWxzZSxmYWxzZSIvPg0KCQk8dWlmb250IG5hbWU9IkZPTlRfT1VUTElORSIgdmFsdWU9IuWui+S9ky0xODAzMCwxMixmYWxzZSxmYWxzZSx0cnVlIi8+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+DQoJCTx1aWZvbnQgbmFtZT0iRk9OVF9MSVNUSEVBRElORyIgdmFsdWU9IuWui+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+S9ky0xODAzMCwxMix0cnVlLGZhbHNlLHRydWUiLz4NCgkJPHVpZm9udCBuYW1lPSJGT05UX01TR0JPWF9NU0ciIHZhbHVlPSLlrovkvZMtMTgwMzAsMTIsZmFsc2UsZmFsc2UsdHJ1ZSIvPg0KCQk8dWlmb250IG5hbWU9IkZPTlRfTVNHQk9YX09QVElPTlMiIHZhbHVlPSLlrovkvZMtMTgwMzAsMTAsdHJ1ZSxmYWxzZSx0cnVlIi8+DQoJCTx1aWZvbnQgbmFtZT0iRk9OVF9RVUlaUE9EX1FVSVpfVElUTEUiIHZhbHVlPSLlrovkvZMtMTgwMzAsMTIsdHJ1ZSxmYWxzZSx0cnVlIi8+DQoJCTx1aWZvbnQgbmFtZT0iRk9OVF9RVUlaUE9EX1FVSVpfQVRURU1QVCIgdmFsdWU9IuWui+S9ky0xODAzMCwxMCxmYWxzZSxmYWxzZSx0cnVlIi8+DQoJCTx1aWZvbnQgbmFtZT0iRk9OVF9RVUlaUE9EX1FVSVpfQVRURU1QVF9WQUxVRSIgdmFsdWU9IuWui+S9ky0xODAzMCwxMCx0cnVlLGZhbHNlLHRydWUiLz4NCgkJPHVpZm9udCBuYW1lPSJGT05UX1FVSVpQT0RfUVVFU1RJT05fU0NPUkUiIHZhbHVlPSLlrovkvZMtMTgwMzAsMTAsZmFsc2UsZmFsc2UsdHJ1ZSIvPg0KCQk8dWlmb250IG5hbWU9IkZPTlRfUVVJWlBPRF9RVUVTVElPTl9TQ09SRV9WQUxVRSIgdmFsdWU9IuWui+S9ky0xODAzMCwxMCx0cnVlLGZhbHNlLHRydWUiLz4NCgkJPHVpZm9udCBuYW1lPSJGT05UX1FVSVpQT0RfUVVFU1RJT05fQVRURU1QVCIgdmFsdWU9IuWui+S9ky0xODAzMCwxMCxmYWxzZSxmYWxzZSx0cnVlIi8+DQoJCTx1aWZvbnQgbmFtZT0iRk9OVF9RVUlaUE9EX1FVRVNUSU9OX0FUVEVNUFRfVkFMVUUiIHZhbHVlPSLlrovkvZMtMTgwMzAsMTAsdHJ1ZSxmYWxzZSx0cnVlIi8+DQoJCTx1aWZvbnQgbmFtZT0iRk9OVF9RVUlaUE9EX1FVRVNUSU9OX1RBRyIgdmFsdWU9IuWui+S9ky0xODAzMCwxMix0cnVlLGZhbHNlLHRydWUiLz4NCgkJPHVpZm9udCBuYW1lPSJGT05UX1FVSVpQT0RfUVVJWl9RVUVTVElPTl9DT1VOVCIgdmFsdWU9IuWui+S9ky0xODAzMCwxMCxmYWxzZSxmYWxzZSx0cnVlIi8+DQoJCTx1aWZvbnQgbmFtZT0iRk9OVF9RVUlaUE9EX1FVSVpfUVVFU1RJT05fQ09VTlRfVkFMVUUiIHZhbHVlPSLlrovkvZMtMTgwMzAsMTAsdHJ1ZSxmYWxzZSx0cnVlIi8+DQoJCTx1aWZvbnQgbmFtZT0iRk9OVF9RVUlaUE9EX1FVSVpfUVVFU1RJT05fQVRURU1QVEVEIiB2YWx1ZT0i5a6L5L2TLTE4MDMwLDEwLGZhbHNlLGZhbHNlLHRydWUiLz4NCgkJPHVpZm9udCBuYW1lPSJGT05UX1FVSVpQT0RfUVVJWl9RVUVTVElPTl9BVFRFTVBURURfVkFMVUUiIHZhbHVlPSLlrovkvZMtMTgwMzAsMTAsdHJ1ZSxmYWxzZSx0cnVlIi8+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+S9ky0xODAzMCwxMCx0cnVlLGZhbHNlLHRydWUiLz4NCgkJPHVpZm9udCBuYW1lPSJGT05UX1FVSVpQT0RfUVVJWl9NQVhTQ09SRSIgdmFsdWU9IuWui+S9ky0xODAzMCwxMCxmYWxzZSxmYWxzZSx0cnVlIi8+DQoJCTx1aWZvbnQgbmFtZT0iRk9OVF9RVUlaUE9EX1FVSVpfTUFYU0NPUkVfVkFMVUUiIHZhbHVlPSLlrovkvZMtMTgwMzAsMTAsdHJ1ZSxmYWxzZSx0cnVlIi8+DQoJCTx1aWZvbnQgbmFtZT0iRk9OVF9RVUlaUE9EX1FVSVpfUEFTU1NDT1JFIiB2YWx1ZT0i5a6L5L2TLTE4MDMwLDEwLGZhbHNlLGZhbHNlLHRydWUiLz4NCgkJPHVpZm9udCBuYW1lPSJGT05UX1FVSVpQT0RfUVVJWl9QQVNTU0NPUkVfVkFMVUUiIHZhbHVlPSLlrovkvZMtMTgwMzAsMTAsdHJ1ZSxmYWxzZSx0cnVlIi8+DQoJCTwhLS0gdWl0ZXh0IC0tPg0KCQk8IS0tIHN1YnN0aXR1dGlvbjogJW4gPT0gc2xpZGUgbnVtYmVyIC0tPg0KCQk8dWl0ZXh0IG5hbWU9IlVOTkFNRURTTElERVRJVExFIiB2YWx1ZT0i5bm754Gv54mHICVuIi8+DQoJCTwhLS0gc3Vic3RpdHV0aW9uOiAlbiA9PSBzbGlkZSBudW1iZXIgLS0+DQoJCTwhLS0gc3Vic3RpdHV0aW9uOiAldCA9PSB0b3RhbCBzbGlkZSBjb3VudCAtLT4NCgkJPHVpdGV4dCBuYW1lPSJTQ1JVQkJBUlNUQVRVU19TTElERUlORk8iIHZhbHVlPSLlubvnga/niYcgJW4gLyAldCB8ICIvPg0KCQk8dWl0ZXh0IG5hbWU9IlNDUlVCQkFSU1RBVFVTX1NUT1BQRUQiIHZhbHVlPSLlt7LlgZzmraIiLz4NCgkJPHVpdGV4dCBuYW1lPSJTQ1JVQkJBUlNUQVRVU19QTEFZSU5HIiB2YWx1ZT0i5q2j5Zyo5pKt5pS+Ii8+DQoJCTx1aXRleHQgbmFtZT0iU0NSVUJCQVJTVEFUVVNfTk9BVURJTyIgdmFsdWU9IuaXoOmfs+mikSIvPg0KCQk8dWl0ZXh0IG5hbWU9IlNDUlVCQkFSU1RBVFVTX1ZJRFBMQVlJTkciIHZhbHVlPSLop4bpopHmkq3mlL4iLz4NCgkJPHVpdGV4dCBuYW1lPSJTQ1JVQkJBUlNUQVRVU19MT0FESU5HIiB2YWx1ZT0i5q2j5Zyo6L295YWlIi8+DQoJCTx1aXRleHQgbmFtZT0iU0NSVUJCQVJTVEFUVVNfQlVGRkVSSU5HIiB2YWx1ZT0i5q2j5Zyo6L+b6KGM57yT5Yay5aSE55CGIi8+DQoJCTx1aXRleHQgbmFtZT0iU0NSVUJCQVJTVEFUVVNfUVVFU1RJT04iIHZhbHVlPSLlm57nrZTpl67popgiLz4NCgkJPHVpdGV4dCBuYW1lPSJTQ1JVQkJBUlNUQVRVU19SRVZJRVdRVUlaIiB2YWx1ZT0i5q2j5Zyo5a6h6ZiF5rWL6aqMIi8+DQoJCTwhLS0gc3Vic3RpdHV0aW9uOiAlbSA9PSBtaW51dGVzIHJlbWFpbmluZyAtLT4NCgkJPCEtLSBzdWJzdGl0dXRpb246ICVzID09IHNlY29uZHMgcmVtYWluaW5nIC0tPg0KCQk8dWl0ZXh0IG5hbWU9IkVMQVBTRUQiIHZhbHVlPSLliankvZkgJW0g5YiG6ZKfICVzIOenkiIvPg0KCQk8dWl0ZXh0IG5hbWU9Ik5PVEZPVU5EIiB2YWx1ZT0i5pyq5om+5Yiw5Lu75L2V5YaF5a65Ii8+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+mqjCIvPg0KCQk8dWl0ZXh0IG5hbWU9IlRBQl9PVVRMSU5FIiB2YWx1ZT0i5aSn57qyIi8+DQoJCTx1aXRleHQgbmFtZT0iVEFCX1RIVU1CIiB2YWx1ZT0i57yp55Wl5Zu+Ii8+DQoJCTx1aXRleHQgbmFtZT0iVEFCX05PVEVTIiB2YWx1ZT0i5aSH5rOoIi8+DQoJCTx1aXRleHQgbmFtZT0iVEFCX1NFQVJDSCIgdmFsdWU9IuaQnOe0oiIvPg0KCQk8dWl0ZXh0IG5hbWU9IlNMSURFX0hFQURJTkciIHZhbHVlPSLlubvnga/niYfmoIfpopgiLz4NCgkJPHVpdGV4dCBuYW1lPSJEVVJBVElPTl9IRUFESU5HIiB2YWx1ZT0i5oyB57ut5pe26Ze0Ii8+DQoJCTx1aXRleHQgbmFtZT0iU0VBUkNIX0hFQURJTkciIHZhbHVlPSLmkJzntKLmlofmnKw6Ii8+DQoJCTx1aXRleHQgbmFtZT0iVEhVTUJfSEVBRElORyIgdmFsdWU9IuW5u+eBr+eJhyIvPg0KCQk8dWl0ZXh0IG5hbWU9IlRIVU1CX0lORk8iIHZhbHVlPSLlubvnga/niYfmoIfpopgv5oyB57ut5pe26Ze0Ii8+DQoJCTx1aXRleHQgbmFtZT0iQVRUQUNITkFNRV9IRUFESU5HIiB2YWx1ZT0i5paH5Lu25ZCNIi8+DQoJCTx1aXRleHQgbmFtZT0iQVRUQUNIU0laRV9IRUFESU5HIiB2YWx1ZT0i5aSn5bCPIi8+DQoJCTx1aXRleHQgbmFtZT0iU0xJREVfTk9URVMiIHZhbHVlPSLlubvnga/niYflpIfms6giLz4NCgkJPCEtLXF1aXogcG9kIGFuZCBtZXNzYWdlIGJveCB0ZXh0cy0tPg0KCQk8dWl0ZXh0IG5hbWU9IlFVSVpQT0RfUVVJWl9BVFRFTVBUIiB2YWx1ZT0i5rWL6aqM5bCd6K+V5qyh5pWwOiIvPg0KCQk8dWl0ZXh0IG5hbWU9IlFVSVpQT0RfUVVJWl9BVFRFTVBUX1ZBTFVFIiB2YWx1ZT0i56ysICVuIOasoe+8jOWFsSAldCDmrKEiLz4NCgkJPHVpdGV4dCBuYW1lPSJRVUlaUE9EX1FVSVpfU0NPUkUiIHZhbHVlPSLlvpfliIY6Ii8+DQoJCTx1aXRleHQgbmFtZT0iUVVJWlBPRF9RVUlaX1BBU1NTQ09SRSIgdmFsdWU9IuWPiuagvOWIhuaVsDoiLz4NCgkJPHVpdGV4dCBuYW1lPSJRVUlaUE9EX1FVSVpfTUFYU0NPUkUiIHZhbHVlPSLmnIDpq5jliIbmlbA6Ii8+DQoJCTx1aXRleHQgbmFtZT0iUVVJWlBPRF9RVUVTQVRNUFRfU1RSIiB2YWx1ZT0i5bCd6K+V5qyh5pWwOiDnrKwgJW4g5qyh77yM5YWxICV0IOasoSIvPg0KCQk8dWl0ZXh0IG5hbWU9IlFVSVpQT0RfUVVFU1RZUEVfU1RSIiB2YWx1ZT0i57G75Z6LOiAlcyIvPg0KCQk8dWl0ZXh0IG5hbWU9IlFVSVpQT0RfUVVFU1RZUEVfR1JEIiB2YWx1ZT0i6K+E57qnIi8+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+86Iiq6K2m5ZGKIi8+DQoJCTx1aXRleHQgbmFtZT0iV0FSTklOR01TR19NU0dTVFJJTkciIHZhbHVlPSLmraTmtYvpqozkuK3mnInmnKrlsJ3or5XkvZznrZTnmoTpl67popjjgIINCg0K5Y2V5Ye74oCc5piv4oCd6YCA5Ye65q2k5rWL6aqM44CC5Y2V5Ye74oCc5ZCm4oCd57un57ut5rWL6aqM44CCIi8+DQoJCTx1aXRleHQgbmFtZT0iSU5GT1JNQVRJT05fSDI2NF9GTEFTSFBMQVlFUiIgdmFsdWU9IuW9k+WJjeWuieijheWcqOaCqOeahOiuoeeul+acuuS4iueahCBGbGFzaCBQbGF5ZXIg54mI5pys5LiN5pSv5oyB6K+l6KeG6aKR44CC5Y2V5Ye76KeG6aKR5Yy65Z+f5LiL6L295pyA5paw54mI5pys55qEIEZsYXNoIFBsYXllcu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lkJHlj4LliqDogIXmmL7npLrmj5DopoHmoI8iLz4NCgkJPHVpdGV4dCBuYW1lPSJNVVRFIiB2YWx1ZT0i6Z2Z6Z+zIi8+DQoJCTx1aXRleHQgbmFtZT0iRE9DV1JBUF9USVRMRSIgdmFsdWU9IlByZXNlbnRlciDmlofku7bpmYTku7YiLz4NCgkJPHVpdGV4dCBuYW1lPSJET0NXUkFQX01TRyIgdmFsdWU9IuS/neWtmOWIsOaIkeeahOiuoeeul+acuiIvPg0KCQk8dWl0ZXh0IG5hbWU9IkRPQ1dSQVBfUFJPTVBUIiB2YWx1ZT0i5Y2V5Ye75Lul5LiL6L29Ii8+DQoJPC9sYW5ndWFnZT4NCgk8bGFuZ3VhZ2UgaWQ9InR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YXl0ICVuIi8+DQoJCTwhLS0gc3Vic3RpdHV0aW9uOiAlbiA9PSBzbGlkZSBudW1iZXIgLS0+DQoJCTwhLS0gc3Vic3RpdHV0aW9uOiAldCA9PSB0b3RhbCBzbGlkZSBjb3VudCAtLT4NCgkJPHVpdGV4dCBuYW1lPSJTQ1JVQkJBUlNUQVRVU19TTElERUlORk8iIHZhbHVlPSJTbGF5dCAlbiAvICV0IHwgIi8+DQoJCTx1aXRleHQgbmFtZT0iU0NSVUJCQVJTVEFUVVNfU1RPUFBFRCIgdmFsdWU9IkR1cmR1cnVsZHUiLz4NCgkJPHVpdGV4dCBuYW1lPSJTQ1JVQkJBUlNUQVRVU19QTEFZSU5HIiB2YWx1ZT0iT3luYXTEsWzEsXlvciIvPg0KCQk8dWl0ZXh0IG5hbWU9IlNDUlVCQkFSU1RBVFVTX05PQVVESU8iIHZhbHVlPSJTZXMgWW9rIi8+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+DQoJCTx1aXRleHQgbmFtZT0iU0NSVUJCQVJTVEFUVVNfUVVFU1RJT04iIHZhbHVlPSJTb3J1eXUgWWFuxLF0bGEiLz4NCgkJPHVpdGV4dCBuYW1lPSJTQ1JVQkJBUlNUQVRVU19SRVZJRVdRVUlaIiB2YWx1ZT0iU8SxbmF2IMSwbmNlbGVuaXlvciIvPg0KCQk8IS0tIHN1YnN0aXR1dGlvbjogJW0gPT0gbWludXRlcyByZW1haW5pbmcgLS0+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+DQoJCTx1aXRleHQgbmFtZT0iVEFCX05PVEVTIiB2YWx1ZT0iTm90bGFyIi8+DQoJCTx1aXRleHQgbmFtZT0iVEFCX1NFQVJDSCIgdmFsdWU9IkFyYSIvPg0KCQk8dWl0ZXh0IG5hbWU9IlNMSURFX0hFQURJTkciIHZhbHVlPSJTbGF5dCBCYcWfbMSxxJ/EsSIvPg0KCQk8dWl0ZXh0IG5hbWU9IkRVUkFUSU9OX0hFQURJTkciIHZhbHVlPSJTw7xyZSIvPg0KCQk8dWl0ZXh0IG5hbWU9IlNFQVJDSF9IRUFESU5HIiB2YWx1ZT0iTWV0bmkgYXJhOiIvPg0KCQk8dWl0ZXh0IG5hbWU9IlRIVU1CX0hFQURJTkciIHZhbHVlPSJTbGF5dCIvPg0KCQk8dWl0ZXh0IG5hbWU9IlRIVU1CX0lORk8iIHZhbHVlPSJTbGF5dCBCYcWfbMSxxJ/EsS9Tw7xyZXNpIi8+DQoJCTx1aXRleHQgbmFtZT0iQVRUQUNITkFNRV9IRUFESU5HIiB2YWx1ZT0iRG9zeWEgQWTEsSIvPg0KCQk8dWl0ZXh0IG5hbWU9IkFUVEFDSFNJWkVfSEVBRElORyIgdmFsdWU9IkJveXV0Ii8+DQoJCTx1aXRleHQgbmFtZT0iU0xJREVfTk9URVMiIHZhbHVlPSJTbGF5dCBOb3RsYXLEsSIvPg0KCQk8IS0tcXVpeiBwb2QgYW5kIG1lc3NhZ2UgYm94IHRleHRzLS0+DQoJCTx1aXRleHQgbmFtZT0iUVVJWlBPRF9RVUlaX0FUVEVNUFQiIHZhbHVlPSJTxLFuYXYgRGVuZW1lc2k6Ii8+DQoJCTx1aXRleHQgbmFtZT0iUVVJWlBPRF9RVUlaX0FUVEVNUFRfVkFMVUUiIHZhbHVlPSIlbi8ldCIvPg0KCQk8dWl0ZXh0IG5hbWU9IlFVSVpQT0RfUVVJWl9TQ09SRSIgdmFsdWU9IlB1YW46Ii8+DQoJCTx1aXRleHQgbmFtZT0iUVVJWlBPRF9RVUlaX1BBU1NTQ09SRSIgdmFsdWU9Ikdlw6dtZSBQdWFuxLE6Ii8+DQoJCTx1aXRleHQgbmFtZT0iUVVJWlBPRF9RVUlaX01BWFNDT1JFIiB2YWx1ZT0iTWFrc2ltdW0gUHVhbjoiLz4NCgkJPHVpdGV4dCBuYW1lPSJRVUlaUE9EX1FVRVNBVE1QVF9TVFIiIHZhbHVlPSJEZW5lbWU6ICVuLyV0Ii8+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+DQoJCTx1aXRleHQgbmFtZT0iV0FSTklOR01TR19ZRVNTVFJJTkciIHZhbHVlPSJFdmV0Ii8+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g0KDQp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+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+DQoJCTx1aXRleHQgbmFtZT0iU0NSVUJCQVJTVEFUVVNfU0xJREVJTkZPIiB2YWx1ZT0i0KHQu9Cw0LnQtCAlbiAvICV0IHwgIi8+DQoJCTx1aXRleHQgbmFtZT0iU0NSVUJCQVJTVEFUVVNfU1RPUFBFRCIgdmFsdWU9ItCe0YHRgtCw0L3QvtCy0LvQtdC90L4iLz4NCgkJPHVpdGV4dCBuYW1lPSJTQ1JVQkJBUlNUQVRVU19QTEFZSU5HIiB2YWx1ZT0i0JLQvtGB0L/RgNC+0LjQt9Cy0LXQtNC10L3QuNC1Ii8+DQoJCTx1aXRleHQgbmFtZT0iU0NSVUJCQVJTVEFUVVNfTk9BVURJTyIgdmFsdWU9ItCd0LXRgiDQsNGD0LTQuNC+Ii8+DQoJCTx1aXRleHQgbmFtZT0iU0NSVUJCQVJTVEFUVVNfVklEUExBWUlORyIgdmFsdWU9ItCS0L7RgdC/0YDQvtC40LfQstC10LTQtdC90LjQtSDQstC40LTQtdC+Ii8+DQoJCTx1aXRleHQgbmFtZT0iU0NSVUJCQVJTVEFUVVNfTE9BRElORyIgdmFsdWU9ItCX0LDQs9GA0YPQt9C60LAiLz4NCgkJPHVpdGV4dCBuYW1lPSJTQ1JVQkJBUlNUQVRVU19CVUZGRVJJTkciIHZhbHVlPSLQkdGD0YTQtdGA0LjQt9Cw0YbQuNGPIi8+DQoJCTx1aXRleHQgbmFtZT0iU0NSVUJCQVJTVEFUVVNfUVVFU1RJT04iIHZhbHVlPSLQntGC0LLQtdGCINC90LAg0LLQvtC/0YDQvtGBIi8+DQoJCTx1aXRleHQgbmFtZT0iU0NSVUJCQVJTVEFUVVNfUkVWSUVXUVVJWiIgdmFsdWU9ItCe0LHQt9C+0YAg0L7Qv9GA0L7RgdCwIi8+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+Ii8+DQoJCTx1aXRleHQgbmFtZT0iQVRUQUNITUVOVFMiIHZhbHVlPSLQktC70L7QttC10L3QuNGPIi8+DQoJCTwhLS0gc3Vic3RpdHV0aW9uOiAlcCA9PSBjdXJyZW50IHNwZWFrZXIncyB0aXRsZSAtLT4NCgkJPHVpdGV4dCBuYW1lPSJCSU9XSU5fVElUTEUiIHZhbHVlPSLQkdC40L7Qs9GA0LDRhNC40Y86ICVwIi8+DQoJCTx1aXRleHQgbmFtZT0iQklPQlROX1RJVExFIiB2YWx1ZT0i0JHQuNC+0LPRgNCw0YTQuNGPIi8+DQoJCTx1aXRleHQgbmFtZT0iRElWSURFUkJUTl9USVRMRSIgdmFsdWU9InwiLz4NCgkJPHVpdGV4dCBuYW1lPSJDT05UQUNUQlROX1RJVExFIiB2YWx1ZT0i0JrQvtC90YLQsNC60YIiLz4NCgkJPHVpdGV4dCBuYW1lPSJUQUJfUVVJWiIgdmFsdWU9ItCe0L/RgNC+0YEiLz4NCgkJPHVpdGV4dCBuYW1lPSJUQUJfT1VUTElORSIgdmFsdWU9ItCh0YXQtdC80LAiLz4NCgkJPHVpdGV4dCBuYW1lPSJUQUJfVEhVTUIiIHZhbHVlPSLQkdC10LPRg9C90L7QuiIvPg0KCQk8dWl0ZXh0IG5hbWU9IlRBQl9OT1RFUyIgdmFsdWU9ItCX0LDQvNC10YLQutC4Ii8+DQoJCTx1aXRleHQgbmFtZT0iVEFCX1NFQVJDSCIgdmFsdWU9ItCf0L7QuNGB0LoiLz4NCgkJPHVpdGV4dCBuYW1lPSJTTElERV9IRUFESU5HIiB2YWx1ZT0i0JfQsNCz0L7Qu9C+0LLQvtC6INGB0LvQsNC50LTQsCIvPg0KCQk8dWl0ZXh0IG5hbWU9IkRVUkFUSU9OX0hFQURJTkciIHZhbHVlPSLQlNC70LjRgi3RgdGC0YwiLz4NCgkJPHVpdGV4dCBuYW1lPSJTRUFSQ0hfSEVBRElORyIgdmFsdWU9ItCf0L7QuNGB0Log0YLQtdC60YHRgtCwOiIvPg0KCQk8dWl0ZXh0IG5hbWU9IlRIVU1CX0hFQURJTkciIHZhbHVlPSLQodC70LDQudC0Ii8+DQoJCTx1aXRleHQgbmFtZT0iVEhVTUJfSU5GTyIgdmFsdWU9ItCd0LDQt9Cy0LDQvdC40LUv0LTQu9C40YIt0L3QvtGB0YLRjCIvPg0KCQk8dWl0ZXh0IG5hbWU9IkFUVEFDSE5BTUVfSEVBRElORyIgdmFsdWU9ItCY0LzRjyDRhNCw0LnQu9CwIi8+DQoJCTx1aXRleHQgbmFtZT0iQVRUQUNIU0laRV9IRUFESU5HIiB2YWx1ZT0i0KDQsNC30LzQtdGAIi8+DQoJCTx1aXRleHQgbmFtZT0iU0xJREVfTk9URVMiIHZhbHVlPSLQl9Cw0LzQtdGC0LrQuCDQuiDRgdC70LDQudC00YMiLz4NCgkJPCEtLXF1aXogcG9kIGFuZCBtZXNzYWdlIGJveCB0ZXh0cy0tPg0KCQk8dWl0ZXh0IG5hbWU9IlFVSVpQT0RfUVVJWl9BVFRFTVBUIiB2YWx1ZT0i0J/QvtC/0YvRgtC60LAg0L/RgNC+0LnRgtC4INC+0L/RgNC+0YE6Ii8+DQoJCTx1aXRleHQgbmFtZT0iUVVJWlBPRF9RVUlaX0FUVEVNUFRfVkFMVUUiIHZhbHVlPSIlbiDQuNC3ICV0Ii8+DQoJCTx1aXRleHQgbmFtZT0iUVVJWlBPRF9RVUlaX1NDT1JFIiB2YWx1ZT0i0J3QsNCx0YDQsNC90L4g0LHQsNC70LvQvtCyOiIvPg0KCQk8dWl0ZXh0IG5hbWU9IlFVSVpQT0RfUVVJWl9QQVNTU0NPUkUiIHZhbHVlPSLQn9GA0L7RhdC+0LTQvdC+0Lkg0YDQtdC30YPQu9GM0YLQsNGCOiIvPg0KCQk8dWl0ZXh0IG5hbWU9IlFVSVpQT0RfUVVJWl9NQVhTQ09SRSIgdmFsdWU9ItCc0LDQutGB0LjQvNCw0LvRjNC90YvQuSDRgNC10LfRg9C70YzRgtCw0YI6Ii8+DQoJCTx1aXRleHQgbmFtZT0iUVVJWlBPRF9RVUVTQVRNUFRfU1RSIiB2YWx1ZT0i0J/QvtC/0YvRgtC60LA6ICVuINC40LcgJXQiLz4NCgkJPHVpdGV4dCBuYW1lPSJRVUlaUE9EX1FVRVNUWVBFX1NUUiIgdmFsdWU9ItCi0LjQvzogJXMiLz4NCgkJPHVpdGV4dCBuYW1lPSJRVUlaUE9EX1FVRVNUWVBFX0dSRCIgdmFsdWU9ItChINC+0YbQtdC90LrQvtC5Ii8+DQoJCTx1aXRleHQgbmFtZT0iUVVJWlBPRF9RVUVTVFlQRV9TVlkiIHZhbHVlPSLQntCx0LfQvtGAIi8+DQoJCTx1aXRleHQgbmFtZT0iUVVJWlBPRF9RVUlaQVRNUFRfSU5GIiB2YWx1ZT0i0JHQvtC70YzRiNC+0LUg0YfQuNGB0LvQviIvPg0KCQk8dWl0ZXh0IG5hbWU9IlFVSVpQT0RfUVVFU0FUTVBUX0lORiIgdmFsdWU9ItCR0L7Qu9GM0YjQvtC1INGH0LjRgdC70L4iLz4NCgkJPHVpdGV4dCBuYW1lPSJXQVJOSU5HTVNHX1lFU1NUUklORyIgdmFsdWU9ItCU0LAiLz4NCgkJPHVpdGV4dCBuYW1lPSJXQVJOSU5HTVNHX05PU1RSSU5HIiB2YWx1ZT0i0J3QtdGCIi8+DQoJCTx1aXRleHQgbmFtZT0iV0FSTklOR01TR19USVRMRVNUUklORyIgdmFsdWU9ItCf0YDQtdC00YPQv9GA0LXQttC00LXQvdC40LUg0L4g0L3QsNCy0LjQs9Cw0YbQuNC4INCyINC+0L/RgNC+0YHQtSIvPg0KCQk8dWl0ZXh0IG5hbWU9IldBUk5JTkdNU0dfTVNHU1RSSU5HIiB2YWx1ZT0i0JIg0L7Qv9GA0L7RgdC1INC+0YHRgtCw0LvQuNGB0Ywg0L3QtdC+0YLQstC10YfQtdC90L3Ri9C1INCy0L7Qv9GA0L7RgdGLLtCd0LDQttCw0YLQuNC1INC60L3QvtC/0LrQuCAmcXVvdDvQlNCwJnF1b3Q7INC/0YDQuNCy0LXQtNC10YIg0Log0LfQsNC60YDRi9GC0LjRjiDQvtC/0YDQvtGB0LAuINCd0LDQttCw0YLQuNC1INC60L3QvtC/0LrQuCAmcXVvdDvQndC10YImcXVvdDsg0L/RgNC+0LTQvtC70LbQuNGCINC+0L/RgNC+0YEuIi8+DQoJCTx1aXRleHQgbmFtZT0iSU5GT1JNQVRJT05fSDI2NF9GTEFTSFBMQVlFUiIgdmFsdWU9ItCi0LXQutGD0YnQsNGPINCy0LXRgNGB0LjRjyDQv9GA0L7QuNCz0YDRi9Cy0LDRgtC10LvRjyBGbGFzaCBQbGF5ZXIsINGD0YHRgtCw0L3QvtCy0LvQtdC90L3QsNGPINC90LAg0Y3RgtC+0Lwg0LrQvtC80L/RjNGO0YLQtdGA0LUsINC90LUg0L/QvtC00LTQtdGA0LbQuNCy0LDQtdGCINGN0YLQviDQstC40LTQtdC+LiDQqdC10LvQutC90LjRgtC1INCyINC+0LHQu9Cw0YHRgtC4INCy0LjQtNC10L4sINGH0YLQvtCx0Ysg0LfQsNCz0YDRg9C30LjRgtGMINC/0L7RgdC70LXQtNC90Y7RjiDQstC10YDRgdC40Y4g0L/RgNC+0LjQs9GA0YvQstCw0YLQtdC70Y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Qn9C+0LrQsNC30YvQstCw0YLRjCDQstGA0LXQt9C60YMg0YPRh9Cw0YHRgtC90LjQutCw0LwiLz4NCgkJPHVpdGV4dCBuYW1lPSJNVVRFIiB2YWx1ZT0i0J7RgtC60LvRjtGH0LjRgtGMINC30LLRg9C6Ii8+DQoJCTx1aXRleHQgbmFtZT0iRE9DV1JBUF9USVRMRSIgdmFsdWU9ItCS0LvQvtC20LXQvdC40LUg0LIg0YTQsNC50LsgQWRvYmUgUHJlc2VudGVyIi8+DQoJCTx1aXRleHQgbmFtZT0iRE9DV1JBUF9NU0ciIHZhbHVlPSLQodC+0YXRgNCw0L3QuNGC0Ywg0LIg0L/QsNC/0LrRgyAmcXVvdDvQnNC+0Lkg0LrQvtC80L/RjNGO0YLQtdGAJnF1b3Q7Ii8+DQoJCTx1aXRleHQgbmFtZT0iRE9DV1JBUF9QUk9NUFQiIHZhbHVlPSLQqdC10LvQutC90YPRgtGMINC00LvRjyDQt9Cw0LPRgNGD0LfQutC4Ii8+DQoJPC9sYW5ndWFnZT4NCjwvY29uZmlndXJhdGlvbj4NCiAg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.mp3"/>
  <p:tag name="PPSNARRATION" val="1,939189713,Z:\Health and Safety\Training Presentation\Halton OH&amp;S Training_pptx\Media.ppcx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0&quot;/&gt;&lt;lineCharCount val=&quot;8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2.mp3"/>
  <p:tag name="PPSNARRATION" val="2,939189713,Z:\Health and Safety\Training Presentation\Halton OH&amp;S Training_pptx\Media.ppc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52&quot;/&gt;&lt;lineCharCount val=&quot;52&quot;/&gt;&lt;lineCharCount val=&quot;30&quot;/&gt;&lt;lineCharCount val=&quot;51&quot;/&gt;&lt;lineCharCount val=&quot;48&quot;/&gt;&lt;lineCharCount val=&quot;52&quot;/&gt;&lt;lineCharCount val=&quot;11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5&quot;/&gt;&lt;lineCharCount val=&quot;14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3.mp3"/>
  <p:tag name="PPSNARRATION" val="3,939189713,Z:\Health and Safety\Training Presentation\Halton OH&amp;S Training_pptx\Media.ppcx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42&quot;/&gt;&lt;lineCharCount val=&quot;55&quot;/&gt;&lt;lineCharCount val=&quot;35&quot;/&gt;&lt;lineCharCount val=&quot;44&quot;/&gt;&lt;lineCharCount val=&quot;27&quot;/&gt;&lt;lineCharCount val=&quot;52&quot;/&gt;&lt;lineCharCount val=&quot;39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4&quot;/&gt;&lt;lineCharCount val=&quot;6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4.mp3"/>
  <p:tag name="PPSNARRATION" val="4,939189713,Z:\Health and Safety\Training Presentation\Halton OH&amp;S Training_pptx\Media.ppcx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8&quot;/&gt;&lt;lineCharCount val=&quot;57&quot;/&gt;&lt;lineCharCount val=&quot;21&quot;/&gt;&lt;lineCharCount val=&quot;50&quot;/&gt;&lt;lineCharCount val=&quot;42&quot;/&gt;&lt;lineCharCount val=&quot;40&quot;/&gt;&lt;lineCharCount val=&quot;31&quot;/&gt;&lt;lineCharCount val=&quot;53&quot;/&gt;&lt;lineCharCount val=&quot;47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4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5.mp3"/>
  <p:tag name="PPSNARRATION" val="5,939189713,Z:\Health and Safety\Training Presentation\Halton OH&amp;S Training_pptx\Media.ppcx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55&quot;/&gt;&lt;lineCharCount val=&quot;52&quot;/&gt;&lt;lineCharCount val=&quot;54&quot;/&gt;&lt;lineCharCount val=&quot;22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2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6.mp3"/>
  <p:tag name="PPSNARRATION" val="6,939189713,Z:\Health and Safety\Training Presentation\Halton OH&amp;S Training_pptx\Media.ppcx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7.mp3"/>
  <p:tag name="PPSNARRATION" val="7,939189713,Z:\Health and Safety\Training Presentation\Halton OH&amp;S Training_pptx\Media.ppc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8&quot;/&gt;&lt;lineCharCount val=&quot;35&quot;/&gt;&lt;lineCharCount val=&quot;37&quot;/&gt;&lt;lineCharCount val=&quot;58&quot;/&gt;&lt;lineCharCount val=&quot;63&quot;/&gt;&lt;lineCharCount val=&quot;54&quot;/&gt;&lt;lineCharCount val=&quot;11&quot;/&gt;&lt;lineCharCount val=&quot;60&quot;/&gt;&lt;lineCharCount val=&quot;33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8.mp3"/>
  <p:tag name="PPSNARRATION" val="8,939189713,Z:\Health and Safety\Training Presentation\Halton OH&amp;S Training_pptx\Media.ppc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7&quot;/&gt;&lt;lineCharCount val=&quot;48&quot;/&gt;&lt;lineCharCount val=&quot;15&quot;/&gt;&lt;lineCharCount val=&quot;47&quot;/&gt;&lt;lineCharCount val=&quot;17&quot;/&gt;&lt;lineCharCount val=&quot;47&quot;/&gt;&lt;lineCharCount val=&quot;46&quot;/&gt;&lt;lineCharCount val=&quot;35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6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9.mp3"/>
  <p:tag name="PPSNARRATION" val="9,939189713,Z:\Health and Safety\Training Presentation\Halton OH&amp;S Training_pptx\Media.ppcx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1&quot;/&gt;&lt;lineCharCount val=&quot;23&quot;/&gt;&lt;lineCharCount val=&quot;23&quot;/&gt;&lt;lineCharCount val=&quot;64&quot;/&gt;&lt;lineCharCount val=&quot;47&quot;/&gt;&lt;lineCharCount val=&quot;1&quot;/&gt;&lt;lineCharCount val=&quot;17&quot;/&gt;&lt;lineCharCount val=&quot;27&quot;/&gt;&lt;lineCharCount val=&quot;51&quot;/&gt;&lt;lineCharCount val=&quot;54&quot;/&gt;&lt;lineCharCount val=&quot;53&quot;/&gt;&lt;lineCharCount val=&quot;17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0.mp3"/>
  <p:tag name="PPSNARRATION" val="10,939189713,Z:\Health and Safety\Training Presentation\Halton OH&amp;S Training_pptx\Media.ppcx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58&quot;/&gt;&lt;lineCharCount val=&quot;58&quot;/&gt;&lt;lineCharCount val=&quot;64&quot;/&gt;&lt;lineCharCount val=&quot;49&quot;/&gt;&lt;lineCharCount val=&quot;61&quot;/&gt;&lt;lineCharCount val=&quot;56&quot;/&gt;&lt;lineCharCount val=&quot;65&quot;/&gt;&lt;lineCharCount val=&quot;62&quot;/&gt;&lt;lineCharCount val=&quot;16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0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1.mp3"/>
  <p:tag name="PPSNARRATION" val="11,939189713,Z:\Health and Safety\Training Presentation\Halton OH&amp;S Training_pptx\Media.ppcx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60&quot;/&gt;&lt;lineCharCount val=&quot;56&quot;/&gt;&lt;lineCharCount val=&quot;14&quot;/&gt;&lt;lineCharCount val=&quot;55&quot;/&gt;&lt;lineCharCount val=&quot;40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2.mp3"/>
  <p:tag name="PPSNARRATION" val="12,939189713,Z:\Health and Safety\Training Presentation\Halton OH&amp;S Training_pptx\Media.ppcx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0&quot;/&gt;&lt;lineCharCount val=&quot;74&quot;/&gt;&lt;lineCharCount val=&quot;23&quot;/&gt;&lt;lineCharCount val=&quot;70&quot;/&gt;&lt;lineCharCount val=&quot;78&quot;/&gt;&lt;lineCharCount val=&quot;77&quot;/&gt;&lt;lineCharCount val=&quot;11&quot;/&gt;&lt;lineCharCount val=&quot;58&quot;/&gt;&lt;lineCharCount val=&quot;61&quot;/&gt;&lt;lineCharCount val=&quot;39&quot;/&gt;&lt;lineCharCount val=&quot;41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3.mp3"/>
  <p:tag name="PPSNARRATION" val="13,939189713,Z:\Health and Safety\Training Presentation\Halton OH&amp;S Training_pptx\Media.ppcx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8&quot;/&gt;&lt;lineCharCount val=&quot;57&quot;/&gt;&lt;lineCharCount val=&quot;32&quot;/&gt;&lt;lineCharCount val=&quot;55&quot;/&gt;&lt;lineCharCount val=&quot;58&quot;/&gt;&lt;lineCharCount val=&quot;60&quot;/&gt;&lt;lineCharCount val=&quot;52&quot;/&gt;&lt;lineCharCount val=&quot;58&quot;/&gt;&lt;lineCharCount val=&quot;11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4.mp3"/>
  <p:tag name="PPSNARRATION" val="14,939189713,Z:\Health and Safety\Training Presentation\Halton OH&amp;S Training_pptx\Media.ppcx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28&quot;/&gt;&lt;lineCharCount val=&quot;64&quot;/&gt;&lt;lineCharCount val=&quot;64&quot;/&gt;&lt;lineCharCount val=&quot;57&quot;/&gt;&lt;lineCharCount val=&quot;11&quot;/&gt;&lt;lineCharCount val=&quot;58&quot;/&gt;&lt;lineCharCount val=&quot;59&quot;/&gt;&lt;lineCharCount val=&quot;60&quot;/&gt;&lt;lineCharCount val=&quot;1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1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5.mp3"/>
  <p:tag name="PPSNARRATION" val="15,939189713,Z:\Health and Safety\Training Presentation\Halton OH&amp;S Training_pptx\Media.ppcx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53&quot;/&gt;&lt;lineCharCount val=&quot;38&quot;/&gt;&lt;lineCharCount val=&quot;52&quot;/&gt;&lt;lineCharCount val=&quot;54&quot;/&gt;&lt;lineCharCount val=&quot;52&quot;/&gt;&lt;lineCharCount val=&quot;7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2&quot;/&gt;&lt;lineCharCount val=&quot;6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6.mp3"/>
  <p:tag name="PPSNARRATION" val="16,939189713,Z:\Health and Safety\Training Presentation\Halton OH&amp;S Training_pptx\Media.ppcx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52&quot;/&gt;&lt;lineCharCount val=&quot;6&quot;/&gt;&lt;lineCharCount val=&quot;55&quot;/&gt;&lt;lineCharCount val=&quot;4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7.mp3"/>
  <p:tag name="PPSNARRATION" val="17,939189713,Z:\Health and Safety\Training Presentation\Halton OH&amp;S Training_pptx\Media.ppc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53&quot;/&gt;&lt;lineCharCount val=&quot;53&quot;/&gt;&lt;lineCharCount val=&quot;34&quot;/&gt;&lt;lineCharCount val=&quot;61&quot;/&gt;&lt;lineCharCount val=&quot;41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4&quot;/&gt;&lt;/TableIndex&gt;&lt;/ShapeText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8.mp3"/>
  <p:tag name="PPSNARRATION" val="18,939189713,Z:\Health and Safety\Training Presentation\Halton OH&amp;S Training_pptx\Media.ppcx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22&quot;/&gt;&lt;lineCharCount val=&quot;19&quot;/&gt;&lt;lineCharCount val=&quot;32&quot;/&gt;&lt;lineCharCount val=&quot;49&quot;/&gt;&lt;lineCharCount val=&quot;30&quot;/&gt;&lt;lineCharCount val=&quot;4&quot;/&gt;&lt;lineCharCount val=&quot;8&quot;/&gt;&lt;lineCharCount val=&quot;11&quot;/&gt;&lt;lineCharCount val=&quot;18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6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PROPS" val="Z:\Healthy and Safety Training Presentation\Audio\Slide 19.mp3"/>
  <p:tag name="PPSNARRATION" val="19,939189713,Z:\Health and Safety\Training Presentation\Halton OH&amp;S Training_pptx\Media.ppcx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59&quot;/&gt;&lt;lineCharCount val=&quot;23&quot;/&gt;&lt;lineCharCount val=&quot;1&quot;/&gt;&lt;lineCharCount val=&quot;1&quot;/&gt;&lt;lineCharCount val=&quot;1&quot;/&gt;&lt;lineCharCount val=&quot;1&quot;/&gt;&lt;lineCharCount val=&quot;1&quot;/&gt;&lt;lineCharCount val=&quot;1&quot;/&gt;&lt;lineCharCount val=&quot;43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2718</TotalTime>
  <Words>1181</Words>
  <Application>Microsoft Office PowerPoint</Application>
  <PresentationFormat>On-screen Show (4:3)</PresentationFormat>
  <Paragraphs>104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Candara</vt:lpstr>
      <vt:lpstr>Symbol</vt:lpstr>
      <vt:lpstr>Waveform</vt:lpstr>
      <vt:lpstr>HDSB Specific Health &amp; Safety Training</vt:lpstr>
      <vt:lpstr>Reporting an Occupational Health &amp; Safety Concern</vt:lpstr>
      <vt:lpstr>Reporting an Employee Incident or Injury</vt:lpstr>
      <vt:lpstr>The Health &amp; Safety Bulletin Board</vt:lpstr>
      <vt:lpstr>“Walkabout for Safety”</vt:lpstr>
      <vt:lpstr>Common Hazards in Your Workplace</vt:lpstr>
      <vt:lpstr>Chemicals</vt:lpstr>
      <vt:lpstr>Chemicals Cont’d</vt:lpstr>
      <vt:lpstr>Biological</vt:lpstr>
      <vt:lpstr>Electrical</vt:lpstr>
      <vt:lpstr>Ergonomic</vt:lpstr>
      <vt:lpstr>Fire Safety</vt:lpstr>
      <vt:lpstr>Slips, Trips &amp; Falls</vt:lpstr>
      <vt:lpstr>Workplace Violence &amp; Aggression</vt:lpstr>
      <vt:lpstr>Workplace Violence &amp; Aggression Cont’d</vt:lpstr>
      <vt:lpstr>Personal Protective Equipment (PPE)</vt:lpstr>
      <vt:lpstr>Hazard Specific Training</vt:lpstr>
      <vt:lpstr>Safety Resources</vt:lpstr>
      <vt:lpstr>Questions ?</vt:lpstr>
    </vt:vector>
  </TitlesOfParts>
  <Company>HDSB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Halton OH&amp;S Training</dc:title>
  <dc:creator>HDSB</dc:creator>
  <cp:lastModifiedBy>Pamela Cooley</cp:lastModifiedBy>
  <cp:revision>97</cp:revision>
  <cp:lastPrinted>2014-04-03T13:11:05Z</cp:lastPrinted>
  <dcterms:created xsi:type="dcterms:W3CDTF">2014-03-06T20:26:56Z</dcterms:created>
  <dcterms:modified xsi:type="dcterms:W3CDTF">2018-07-19T13:22:26Z</dcterms:modified>
</cp:coreProperties>
</file>