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7" r:id="rId10"/>
    <p:sldId id="268" r:id="rId11"/>
    <p:sldId id="257" r:id="rId12"/>
    <p:sldId id="269" r:id="rId13"/>
    <p:sldId id="270" r:id="rId14"/>
    <p:sldId id="285" r:id="rId15"/>
    <p:sldId id="284" r:id="rId16"/>
    <p:sldId id="286" r:id="rId17"/>
    <p:sldId id="271" r:id="rId18"/>
    <p:sldId id="272" r:id="rId19"/>
    <p:sldId id="273" r:id="rId20"/>
    <p:sldId id="28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114C0-7928-44B0-93BE-7206CECFB2A8}" type="datetimeFigureOut">
              <a:rPr lang="en-CA" smtClean="0"/>
              <a:t>24/07/2018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51231-D512-42C4-9D14-478059FF5A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746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5AB03-BBFC-479F-BA14-975B60DD3594}" type="datetimeFigureOut">
              <a:rPr lang="en-CA" smtClean="0"/>
              <a:t>24/07/2018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B0A8B-E479-4A34-B56D-ECB176073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74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C326-8BCC-4CB5-ABDD-2A5056D27FD9}" type="datetime1">
              <a:rPr lang="en-CA" smtClean="0"/>
              <a:t>24/07/2018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61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7D7D-D0E7-422C-BDD7-C31E5AE1307A}" type="datetime1">
              <a:rPr lang="en-CA" smtClean="0"/>
              <a:t>24/07/2018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236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26FF-FBE5-4ED3-BBE4-785EA282A133}" type="datetime1">
              <a:rPr lang="en-CA" smtClean="0"/>
              <a:t>24/07/2018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09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100A-C990-43FF-A0C0-DBF48CB1128F}" type="datetime1">
              <a:rPr lang="en-CA" smtClean="0"/>
              <a:t>24/07/2018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48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938-CB59-4135-BC86-0735A434B0FE}" type="datetime1">
              <a:rPr lang="en-CA" smtClean="0"/>
              <a:t>24/07/2018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57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1033-E67C-4B2D-AF78-17F9C8F783FA}" type="datetime1">
              <a:rPr lang="en-CA" smtClean="0"/>
              <a:t>24/07/2018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18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A5BF-CA83-40B7-86C6-03C86AEC209C}" type="datetime1">
              <a:rPr lang="en-CA" smtClean="0"/>
              <a:t>24/07/2018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57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545A-7FD9-43A9-9854-4B1B88BE36AA}" type="datetime1">
              <a:rPr lang="en-CA" smtClean="0"/>
              <a:t>24/07/2018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18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0FC5-2EF9-471D-A565-3393ECF894BB}" type="datetime1">
              <a:rPr lang="en-CA" smtClean="0"/>
              <a:t>24/07/2018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49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E46-E3C0-476B-B351-63CFEF24D3F9}" type="datetime1">
              <a:rPr lang="en-CA" smtClean="0"/>
              <a:t>24/07/2018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14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22C-F5C7-4E18-A1BD-64E832281299}" type="datetime1">
              <a:rPr lang="en-CA" smtClean="0"/>
              <a:t>24/07/2018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7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5558-C57B-48B9-AFE5-1C160ED40C39}" type="datetime1">
              <a:rPr lang="en-CA" smtClean="0"/>
              <a:t>24/07/2018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58DF-094E-4E77-AEFA-C3291B968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5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1o0o8sNDj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Wgc6IluQ23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JPv85K1Hx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VgMlNgHx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LOCKOUT/TAGOUT (LOTO)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2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First Step in LOTO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Know your equipment!</a:t>
            </a:r>
          </a:p>
          <a:p>
            <a:r>
              <a:rPr lang="en-CA" dirty="0" smtClean="0"/>
              <a:t>What are the energy sources &amp; hazards</a:t>
            </a:r>
          </a:p>
          <a:p>
            <a:r>
              <a:rPr lang="en-CA" dirty="0" smtClean="0"/>
              <a:t>Where are the sources of energy coming from (isolation points)</a:t>
            </a:r>
          </a:p>
          <a:p>
            <a:r>
              <a:rPr lang="en-CA" dirty="0" smtClean="0"/>
              <a:t>What equipment is needed for the LOTO</a:t>
            </a:r>
          </a:p>
          <a:p>
            <a:r>
              <a:rPr lang="en-CA" dirty="0" smtClean="0"/>
              <a:t>What is procedure for LOTO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95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Lock Out/Tag Out Kit Items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7674"/>
            <a:ext cx="4762500" cy="449101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32271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000" b="1" u="sng" dirty="0" smtClean="0"/>
              <a:t>Tech Basic LOTO kit contains:</a:t>
            </a:r>
          </a:p>
          <a:p>
            <a:r>
              <a:rPr lang="en-CA" sz="1700" dirty="0"/>
              <a:t>1 - 120/277V Clamp-On </a:t>
            </a:r>
            <a:r>
              <a:rPr lang="en-CA" sz="1700" dirty="0" smtClean="0"/>
              <a:t>Single Pole Breaker </a:t>
            </a:r>
            <a:r>
              <a:rPr lang="en-CA" sz="1700" dirty="0"/>
              <a:t>Lockout </a:t>
            </a:r>
            <a:r>
              <a:rPr lang="en-CA" sz="1700" dirty="0" smtClean="0"/>
              <a:t>w/cleat</a:t>
            </a:r>
          </a:p>
          <a:p>
            <a:r>
              <a:rPr lang="en-CA" sz="1700" dirty="0" smtClean="0"/>
              <a:t>1 </a:t>
            </a:r>
            <a:r>
              <a:rPr lang="en-CA" sz="1700" dirty="0"/>
              <a:t>- 480/600V Clamp-On Breaker Lockout w/cleat </a:t>
            </a:r>
          </a:p>
          <a:p>
            <a:r>
              <a:rPr lang="en-CA" sz="1700" dirty="0" smtClean="0"/>
              <a:t>1 </a:t>
            </a:r>
            <a:r>
              <a:rPr lang="en-CA" sz="1700" dirty="0"/>
              <a:t>- Universal </a:t>
            </a:r>
            <a:r>
              <a:rPr lang="en-CA" sz="1700" dirty="0" smtClean="0"/>
              <a:t>Multi-pole </a:t>
            </a:r>
            <a:r>
              <a:rPr lang="en-CA" sz="1700" dirty="0"/>
              <a:t>Breaker </a:t>
            </a:r>
            <a:r>
              <a:rPr lang="en-CA" sz="1700" dirty="0" smtClean="0"/>
              <a:t>Lockout</a:t>
            </a:r>
          </a:p>
          <a:p>
            <a:r>
              <a:rPr lang="en-CA" sz="1700" dirty="0" smtClean="0"/>
              <a:t>2 </a:t>
            </a:r>
            <a:r>
              <a:rPr lang="en-CA" sz="1700" dirty="0"/>
              <a:t>- 1" Group Lockout </a:t>
            </a:r>
            <a:r>
              <a:rPr lang="en-CA" sz="1700" dirty="0" smtClean="0"/>
              <a:t>Hasps</a:t>
            </a:r>
          </a:p>
          <a:p>
            <a:r>
              <a:rPr lang="en-CA" sz="1700" dirty="0" smtClean="0"/>
              <a:t>2 </a:t>
            </a:r>
            <a:r>
              <a:rPr lang="en-CA" sz="1700" dirty="0"/>
              <a:t>- Heavy Duty Lockout </a:t>
            </a:r>
            <a:r>
              <a:rPr lang="en-CA" sz="1700" dirty="0" smtClean="0"/>
              <a:t>Tags w</a:t>
            </a:r>
            <a:r>
              <a:rPr lang="en-CA" sz="1700" dirty="0"/>
              <a:t>/ Nylon Cable </a:t>
            </a:r>
            <a:r>
              <a:rPr lang="en-CA" sz="1700" dirty="0" smtClean="0"/>
              <a:t>Ties</a:t>
            </a:r>
            <a:endParaRPr lang="en-CA" sz="1700" dirty="0"/>
          </a:p>
          <a:p>
            <a:r>
              <a:rPr lang="en-CA" sz="1700" dirty="0" smtClean="0"/>
              <a:t>1- Large Plug Lockout</a:t>
            </a:r>
          </a:p>
          <a:p>
            <a:endParaRPr lang="en-CA" sz="1700" dirty="0"/>
          </a:p>
          <a:p>
            <a:pPr marL="0" indent="0">
              <a:buNone/>
            </a:pPr>
            <a:r>
              <a:rPr lang="en-CA" sz="2100" b="1" u="sng" dirty="0" smtClean="0"/>
              <a:t>Caretaker Basic LOTO kit contains: </a:t>
            </a:r>
          </a:p>
          <a:p>
            <a:r>
              <a:rPr lang="en-CA" sz="1700" dirty="0" smtClean="0"/>
              <a:t>Clamp-On Single Pole Breaker Lockout</a:t>
            </a:r>
          </a:p>
          <a:p>
            <a:r>
              <a:rPr lang="en-CA" sz="1700" dirty="0" smtClean="0"/>
              <a:t>Tags</a:t>
            </a:r>
          </a:p>
          <a:p>
            <a:r>
              <a:rPr lang="en-CA" sz="1700" dirty="0" smtClean="0"/>
              <a:t>Padlock</a:t>
            </a:r>
          </a:p>
          <a:p>
            <a:pPr>
              <a:buFont typeface="Arial" charset="0"/>
              <a:buChar char="•"/>
            </a:pPr>
            <a:endParaRPr lang="en-CA" sz="1700" dirty="0" smtClean="0"/>
          </a:p>
          <a:p>
            <a:pPr>
              <a:buFont typeface="Arial" charset="0"/>
              <a:buChar char="•"/>
            </a:pPr>
            <a:endParaRPr lang="en-CA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25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Locks &amp; Tags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Tech teachers are given their own padlock. </a:t>
            </a:r>
          </a:p>
          <a:p>
            <a:pPr lvl="1"/>
            <a:r>
              <a:rPr lang="en-CA" dirty="0" smtClean="0"/>
              <a:t>Keys must be kept in a safe place because replacement keys are not available. </a:t>
            </a:r>
            <a:endParaRPr lang="en-CA" dirty="0"/>
          </a:p>
        </p:txBody>
      </p:sp>
      <p:pic>
        <p:nvPicPr>
          <p:cNvPr id="1027" name="Picture 3" descr="C:\Users\rozonm\Desktop\LOTO pics\20161004_120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503" y="2253411"/>
            <a:ext cx="4736526" cy="32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93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Small/Large Plug Lockout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0880" y="2725664"/>
            <a:ext cx="4033391" cy="227171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0564" y="2728268"/>
            <a:ext cx="4038600" cy="22717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83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Small/Large Plug Lockout</a:t>
            </a:r>
          </a:p>
        </p:txBody>
      </p:sp>
      <p:pic>
        <p:nvPicPr>
          <p:cNvPr id="1026" name="Picture 2" descr="C:\Users\rozonm\Downloads\20161004_120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1"/>
            <a:ext cx="2772308" cy="15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zonm\Downloads\20161004_120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1"/>
            <a:ext cx="288032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zonm\Downloads\20161004_1207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1"/>
            <a:ext cx="3051831" cy="17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772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17856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07707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82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Large Plug Lockout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5"/>
            <a:ext cx="4038600" cy="227171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93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Large Plug Lockout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43" y="1412776"/>
            <a:ext cx="3803914" cy="214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rozonm\Downloads\20161004_123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42" y="4005064"/>
            <a:ext cx="3803915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14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120/277V Clamp-on Single Pole Breaker Lockout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727325"/>
            <a:ext cx="4038600" cy="22717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2276872"/>
            <a:ext cx="4618856" cy="20882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>
                <a:hlinkClick r:id="rId3"/>
              </a:rPr>
              <a:t>Click here to see how to install a clamp-on breaker lockout (without cleat).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hlinkClick r:id="rId4"/>
              </a:rPr>
              <a:t>Click here to see how to install the clamp-on breaker lockout (with cleat)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5158493"/>
            <a:ext cx="64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cleat</a:t>
            </a:r>
            <a:endParaRPr lang="en-CA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45884" y="4221088"/>
            <a:ext cx="0" cy="9374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48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480/600V Clamp-on Single Pole Breaker Lockout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727325"/>
            <a:ext cx="4038600" cy="22717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2852936"/>
            <a:ext cx="4038600" cy="1756792"/>
          </a:xfrm>
        </p:spPr>
        <p:txBody>
          <a:bodyPr/>
          <a:lstStyle/>
          <a:p>
            <a:r>
              <a:rPr lang="en-CA" dirty="0" smtClean="0"/>
              <a:t>Installation is the same as for 120/277V Clamp-on breaker lockout.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9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Universal Multi-pole Breaker Lockout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727325"/>
            <a:ext cx="4038600" cy="22717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3928" y="2924944"/>
            <a:ext cx="4546848" cy="1972816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hlinkClick r:id="rId3"/>
              </a:rPr>
              <a:t>Click here to see how to install the multi-pole breaker lockout.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70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Lock out/Tag out 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u="sng" dirty="0" smtClean="0"/>
              <a:t>Lock out</a:t>
            </a:r>
            <a:r>
              <a:rPr lang="en-CA" dirty="0" smtClean="0"/>
              <a:t>: </a:t>
            </a:r>
          </a:p>
          <a:p>
            <a:r>
              <a:rPr lang="en-CA" dirty="0" smtClean="0"/>
              <a:t>The placement of a lock on a lockout (energy isolating) device in accordance with an established procedure. </a:t>
            </a:r>
            <a:endParaRPr lang="en-CA" dirty="0"/>
          </a:p>
          <a:p>
            <a:r>
              <a:rPr lang="en-CA" dirty="0" smtClean="0"/>
              <a:t>Indicates that the machine or equipment is not to be operated until removal of the lock and tag.</a:t>
            </a:r>
          </a:p>
          <a:p>
            <a:pPr marL="0" indent="0">
              <a:buNone/>
            </a:pPr>
            <a:r>
              <a:rPr lang="en-CA" b="1" u="sng" dirty="0" smtClean="0"/>
              <a:t>Tag out</a:t>
            </a:r>
            <a:r>
              <a:rPr lang="en-CA" dirty="0" smtClean="0"/>
              <a:t>:</a:t>
            </a:r>
          </a:p>
          <a:p>
            <a:r>
              <a:rPr lang="en-CA" dirty="0" smtClean="0"/>
              <a:t>The placement of a warning tag on a lockout (energy isolating) device and/or lock.</a:t>
            </a:r>
          </a:p>
          <a:p>
            <a:r>
              <a:rPr lang="en-CA" dirty="0" smtClean="0"/>
              <a:t>Serves as a communication measure to tell others that the machine or equipment is out of service.</a:t>
            </a:r>
          </a:p>
          <a:p>
            <a:r>
              <a:rPr lang="en-CA" dirty="0" smtClean="0"/>
              <a:t>The tag should include the name of the person performing the lock-out tag-out as well as the date it was taken out of service.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19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Hasps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2420888"/>
            <a:ext cx="4392488" cy="266429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2924944"/>
            <a:ext cx="4038600" cy="1324744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hlinkClick r:id="rId3"/>
              </a:rPr>
              <a:t>Click here to see how to use hasps.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163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perform LOTO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97281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Communicate to all people who will impacted by the lock out that the lock out is required and why it is occurring.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6693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perform LOTO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2. </a:t>
            </a:r>
            <a:r>
              <a:rPr lang="en-CA" dirty="0"/>
              <a:t>Identify </a:t>
            </a:r>
            <a:r>
              <a:rPr lang="en-CA" b="1" u="sng" dirty="0"/>
              <a:t>ALL</a:t>
            </a:r>
            <a:r>
              <a:rPr lang="en-CA" dirty="0"/>
              <a:t> sources of energy that need to be isolated.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09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perform LOTO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3. </a:t>
            </a:r>
            <a:r>
              <a:rPr lang="en-CA" dirty="0"/>
              <a:t>Isolate the sources of energy to create a zero energy </a:t>
            </a:r>
            <a:r>
              <a:rPr lang="en-CA" dirty="0" smtClean="0"/>
              <a:t>state:</a:t>
            </a:r>
          </a:p>
          <a:p>
            <a:r>
              <a:rPr lang="en-CA" dirty="0" smtClean="0"/>
              <a:t>Shut down or stop the machine or equipment.</a:t>
            </a:r>
            <a:endParaRPr lang="en-CA" dirty="0"/>
          </a:p>
          <a:p>
            <a:pPr lvl="1"/>
            <a:r>
              <a:rPr lang="en-CA" dirty="0" smtClean="0"/>
              <a:t>I.e. depress stop button, flick switch to off, shut valve, open bleed valves, etc.</a:t>
            </a:r>
          </a:p>
          <a:p>
            <a:pPr lvl="1"/>
            <a:r>
              <a:rPr lang="en-CA" dirty="0" smtClean="0"/>
              <a:t>Unplug equipment from electrical source, if possible.</a:t>
            </a:r>
          </a:p>
          <a:p>
            <a:pPr lvl="2"/>
            <a:r>
              <a:rPr lang="en-CA" dirty="0" smtClean="0"/>
              <a:t>If not possible, flip the breaker switch providing power to the machine/equipment to the “OFF” position.</a:t>
            </a:r>
          </a:p>
          <a:p>
            <a:pPr lvl="1"/>
            <a:r>
              <a:rPr lang="en-CA" dirty="0" smtClean="0"/>
              <a:t>Release/block any stored or residual energy, including but limited to springs, elevated mechanisms, rotating parts, air/gas/steam/water pressure, etc.</a:t>
            </a:r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970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perform LOTO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4. Lock-out &amp; Tag-out</a:t>
            </a:r>
          </a:p>
          <a:p>
            <a:pPr lvl="1"/>
            <a:r>
              <a:rPr lang="en-CA" dirty="0" smtClean="0"/>
              <a:t>Place appropriate lock out device AND your assigned lock on the energy source.</a:t>
            </a:r>
          </a:p>
          <a:p>
            <a:pPr lvl="1"/>
            <a:r>
              <a:rPr lang="en-CA" dirty="0" smtClean="0"/>
              <a:t>Place a tag on the lock out. The tag should include your name and the date.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b="1" dirty="0">
                <a:solidFill>
                  <a:srgbClr val="FF0000"/>
                </a:solidFill>
              </a:rPr>
              <a:t>U</a:t>
            </a:r>
            <a:r>
              <a:rPr lang="en-CA" b="1" dirty="0" smtClean="0">
                <a:solidFill>
                  <a:srgbClr val="FF0000"/>
                </a:solidFill>
              </a:rPr>
              <a:t>nder no circumstances whatsoever are the lock and lock-out device(s) to be removed or cut off by any person other than the person who performed the lock-out without following the “Forced Lock Removal Procedure”.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91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5. Verify zero energy:</a:t>
            </a:r>
          </a:p>
          <a:p>
            <a:pPr lvl="1"/>
            <a:r>
              <a:rPr lang="en-CA" dirty="0" smtClean="0"/>
              <a:t>Before beginning any work, test (turn to “ON” position) the machine or equipment to ensure it will not operate.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IMPORTANT: The machine or equipment must be returned to the “OFF” position after verification. 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116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6. Perform maintenance, adjustments, cleaning and/or repairs as required.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The machine or equipment must be locked-out during the entire time that it is out of service.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If a contractor is needed to complete the necessary work, communicate with the appropriate facilities team member to assist with this process. A transfer of locks may be required in this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26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perform LOTO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7. Restore machine or equipment back to service:</a:t>
            </a:r>
          </a:p>
          <a:p>
            <a:pPr lvl="1"/>
            <a:r>
              <a:rPr lang="en-CA" dirty="0" smtClean="0"/>
              <a:t>Once work is completed, ensure that all people in the area are safety positioned.</a:t>
            </a:r>
          </a:p>
          <a:p>
            <a:pPr lvl="1"/>
            <a:r>
              <a:rPr lang="en-CA" dirty="0" smtClean="0"/>
              <a:t>Remove all locks, tags and lock-out devices</a:t>
            </a:r>
          </a:p>
          <a:p>
            <a:pPr lvl="1"/>
            <a:r>
              <a:rPr lang="en-CA" dirty="0" smtClean="0"/>
              <a:t>Ensure all guards are in place</a:t>
            </a:r>
          </a:p>
          <a:p>
            <a:pPr lvl="1"/>
            <a:r>
              <a:rPr lang="en-CA" dirty="0" smtClean="0"/>
              <a:t>Re-energize back to working order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926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perform LOTO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900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8. </a:t>
            </a:r>
            <a:r>
              <a:rPr lang="en-CA" dirty="0"/>
              <a:t>Communicate to all people who will impacted by the lock out that </a:t>
            </a:r>
            <a:r>
              <a:rPr lang="en-CA" dirty="0" smtClean="0"/>
              <a:t>the work and lock-out procedure is complete, and the equipment can now be used.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72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2689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dirty="0" smtClean="0"/>
              <a:t>Remember:</a:t>
            </a:r>
          </a:p>
          <a:p>
            <a:pPr marL="0" indent="0">
              <a:buNone/>
            </a:pPr>
            <a:r>
              <a:rPr lang="en-CA" dirty="0"/>
              <a:t>L</a:t>
            </a:r>
            <a:r>
              <a:rPr lang="en-CA" dirty="0" smtClean="0"/>
              <a:t>ock-out/tag-out is to be performed whenever a machine or piece of equipment is cleaned, maintained, adjusted or repaired.</a:t>
            </a:r>
          </a:p>
          <a:p>
            <a:pPr marL="0" indent="0">
              <a:buNone/>
            </a:pPr>
            <a:r>
              <a:rPr lang="en-CA" dirty="0" smtClean="0"/>
              <a:t>A lock-out is done to protect others from injury due to unintentional release of energy while servicing/working on a machine, device or thing.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Tech teacher requests for LOTO kit replacement/additional parts should be directed to the Technology IPL.</a:t>
            </a:r>
          </a:p>
          <a:p>
            <a:pPr marL="0" indent="0">
              <a:buNone/>
            </a:pPr>
            <a:r>
              <a:rPr lang="en-CA" dirty="0" smtClean="0"/>
              <a:t>Caretaker requests for LOTO </a:t>
            </a:r>
            <a:r>
              <a:rPr lang="en-CA" smtClean="0"/>
              <a:t>kit replacement/additional </a:t>
            </a:r>
            <a:r>
              <a:rPr lang="en-CA" dirty="0" smtClean="0"/>
              <a:t>parts should be directed to the Field Supervisor.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02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When To Perform Lock Out/Tag Out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Reg. 851 (Section 76.(a)(b)) states that: </a:t>
            </a:r>
            <a:r>
              <a:rPr lang="en-CA" sz="2000" b="1" i="1" dirty="0" smtClean="0"/>
              <a:t>“where the starting of a machine, transmission machinery, device or thing may endanger the safety of a worker, control switches or other control mechanisms shall be locked out; and other effective precautions necessary to prevent any starting shall be taken.”</a:t>
            </a:r>
          </a:p>
          <a:p>
            <a:pPr marL="0" indent="0">
              <a:buNone/>
            </a:pPr>
            <a:endParaRPr lang="en-CA" sz="2000" b="1" i="1" dirty="0"/>
          </a:p>
          <a:p>
            <a:pPr marL="0" indent="0">
              <a:buNone/>
            </a:pPr>
            <a:r>
              <a:rPr lang="en-CA" dirty="0" smtClean="0"/>
              <a:t>Lock-out/Tag-out should be performed whenever a machine or piece of equipment is cleaned, maintained, adjusted or repaired.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806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Perform a Lock-Out?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lock-out is performed to protect workers from injury due to unintentional release of energy while taking out of service or working on any machine, device or thing. </a:t>
            </a:r>
          </a:p>
          <a:p>
            <a:r>
              <a:rPr lang="en-CA" dirty="0" smtClean="0"/>
              <a:t>Sources of energy include: mechanical, </a:t>
            </a:r>
            <a:r>
              <a:rPr lang="en-CA" dirty="0"/>
              <a:t>electrical</a:t>
            </a:r>
            <a:r>
              <a:rPr lang="en-CA" dirty="0" smtClean="0"/>
              <a:t>, </a:t>
            </a:r>
            <a:r>
              <a:rPr lang="en-CA" dirty="0"/>
              <a:t>chemical,</a:t>
            </a:r>
            <a:r>
              <a:rPr lang="en-CA" dirty="0" smtClean="0"/>
              <a:t> pneumatic, hydraulic or thermal.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89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CA" dirty="0" smtClean="0"/>
              <a:t>Mechanical Energy Hazards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356992"/>
            <a:ext cx="4038600" cy="2769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Kinetic – in motion</a:t>
            </a:r>
          </a:p>
          <a:p>
            <a:r>
              <a:rPr lang="en-CA" dirty="0" smtClean="0"/>
              <a:t>Energy from moving parts can cause</a:t>
            </a:r>
          </a:p>
          <a:p>
            <a:pPr lvl="1"/>
            <a:r>
              <a:rPr lang="en-CA" dirty="0" smtClean="0"/>
              <a:t>Amputations</a:t>
            </a:r>
          </a:p>
          <a:p>
            <a:pPr lvl="1"/>
            <a:r>
              <a:rPr lang="en-CA" dirty="0" smtClean="0"/>
              <a:t>Lacerations</a:t>
            </a:r>
          </a:p>
          <a:p>
            <a:pPr lvl="1"/>
            <a:r>
              <a:rPr lang="en-CA" dirty="0" smtClean="0"/>
              <a:t>Fractures</a:t>
            </a:r>
          </a:p>
          <a:p>
            <a:pPr lvl="1"/>
            <a:r>
              <a:rPr lang="en-CA" dirty="0" smtClean="0"/>
              <a:t>Loss of life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3356992"/>
            <a:ext cx="4038600" cy="2769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Potential – stored</a:t>
            </a:r>
          </a:p>
          <a:p>
            <a:r>
              <a:rPr lang="en-CA" dirty="0" smtClean="0"/>
              <a:t>Stored potential energy can be released during work causing injury or death</a:t>
            </a:r>
          </a:p>
          <a:p>
            <a:pPr lvl="1"/>
            <a:r>
              <a:rPr lang="en-CA" dirty="0" smtClean="0"/>
              <a:t>Energy stored in machinery</a:t>
            </a:r>
          </a:p>
          <a:p>
            <a:pPr lvl="1"/>
            <a:r>
              <a:rPr lang="en-CA" dirty="0" smtClean="0"/>
              <a:t>Weights &amp; Springs</a:t>
            </a:r>
          </a:p>
          <a:p>
            <a:pPr lvl="1"/>
            <a:r>
              <a:rPr lang="en-CA" dirty="0" smtClean="0"/>
              <a:t>Pistons under pressure</a:t>
            </a:r>
          </a:p>
          <a:p>
            <a:pPr lvl="1"/>
            <a:r>
              <a:rPr lang="en-CA" dirty="0" smtClean="0"/>
              <a:t>Hydraulic controls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Mechanical </a:t>
            </a:r>
            <a:r>
              <a:rPr lang="en-CA" sz="2800" dirty="0" smtClean="0"/>
              <a:t>energy: </a:t>
            </a:r>
          </a:p>
          <a:p>
            <a:pPr lvl="1"/>
            <a:r>
              <a:rPr lang="en-CA" sz="2800" dirty="0" smtClean="0"/>
              <a:t>- is</a:t>
            </a:r>
            <a:r>
              <a:rPr lang="en-CA" sz="2800" dirty="0"/>
              <a:t> energy in an object due to its motion </a:t>
            </a:r>
            <a:r>
              <a:rPr lang="en-CA" sz="2800" dirty="0" smtClean="0"/>
              <a:t>or position</a:t>
            </a:r>
            <a:r>
              <a:rPr lang="en-CA" sz="2800" dirty="0"/>
              <a:t>, or both.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33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Electrical Energy Hazards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sz="4500" dirty="0"/>
              <a:t>Electrical </a:t>
            </a:r>
            <a:r>
              <a:rPr lang="en-CA" sz="4500" dirty="0" smtClean="0"/>
              <a:t>energy:</a:t>
            </a:r>
          </a:p>
          <a:p>
            <a:pPr lvl="1"/>
            <a:r>
              <a:rPr lang="en-CA" sz="4100" dirty="0"/>
              <a:t> is energy that is caused by moving electric charges. 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Electrical burns: </a:t>
            </a:r>
          </a:p>
          <a:p>
            <a:pPr lvl="1"/>
            <a:r>
              <a:rPr lang="en-CA" dirty="0"/>
              <a:t>Are the result of the electric current flowing in the tissues and may be either skin deep or may affect deeper layers (muscles, bones, etc.) or </a:t>
            </a:r>
            <a:r>
              <a:rPr lang="en-CA" dirty="0" smtClean="0"/>
              <a:t>both.</a:t>
            </a:r>
          </a:p>
          <a:p>
            <a:r>
              <a:rPr lang="en-CA" dirty="0" smtClean="0"/>
              <a:t>Arc burns:</a:t>
            </a:r>
          </a:p>
          <a:p>
            <a:pPr lvl="1"/>
            <a:r>
              <a:rPr lang="en-CA" dirty="0" smtClean="0"/>
              <a:t>Are the result of high temperatures produced by electric arcs or by explosions close to the body causing burns and blisters.</a:t>
            </a:r>
          </a:p>
          <a:p>
            <a:r>
              <a:rPr lang="en-CA" dirty="0" smtClean="0"/>
              <a:t>Thermal contact burns:</a:t>
            </a:r>
          </a:p>
          <a:p>
            <a:pPr lvl="1"/>
            <a:r>
              <a:rPr lang="en-CA" dirty="0" smtClean="0"/>
              <a:t>Normally experienced from the skin contacting hot surfaces of overheated electric conductors, conduits, or other energized equipment.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53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Chemical Energy Hazards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Chemical </a:t>
            </a:r>
            <a:r>
              <a:rPr lang="en-CA" dirty="0" smtClean="0"/>
              <a:t>energy:</a:t>
            </a:r>
          </a:p>
          <a:p>
            <a:pPr lvl="1"/>
            <a:r>
              <a:rPr lang="en-CA" dirty="0"/>
              <a:t> is energy stored in the bonds of </a:t>
            </a:r>
            <a:r>
              <a:rPr lang="en-CA" dirty="0" smtClean="0"/>
              <a:t>chemical compounds </a:t>
            </a:r>
            <a:r>
              <a:rPr lang="en-CA" dirty="0"/>
              <a:t>(atoms and molecules). 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sz="2400" dirty="0" smtClean="0"/>
              <a:t>Chemicals </a:t>
            </a:r>
            <a:r>
              <a:rPr lang="en-CA" sz="2400" dirty="0"/>
              <a:t>have energy that can</a:t>
            </a:r>
          </a:p>
          <a:p>
            <a:pPr lvl="1"/>
            <a:r>
              <a:rPr lang="en-CA" sz="2400" dirty="0"/>
              <a:t>Start fires</a:t>
            </a:r>
          </a:p>
          <a:p>
            <a:pPr lvl="1"/>
            <a:r>
              <a:rPr lang="en-CA" sz="2400" dirty="0"/>
              <a:t>Cause skin burns</a:t>
            </a:r>
          </a:p>
          <a:p>
            <a:pPr lvl="1"/>
            <a:r>
              <a:rPr lang="en-CA" sz="2400" dirty="0"/>
              <a:t>Generate harmful gases or fumes</a:t>
            </a:r>
          </a:p>
          <a:p>
            <a:pPr marL="457200" lvl="1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92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Pneumatic Energy Hazards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Pneumatic </a:t>
            </a:r>
            <a:r>
              <a:rPr lang="en-CA" dirty="0" smtClean="0"/>
              <a:t>energy:</a:t>
            </a:r>
          </a:p>
          <a:p>
            <a:pPr lvl="1"/>
            <a:r>
              <a:rPr lang="en-CA" dirty="0"/>
              <a:t> pertains to the power related to pressurized air. </a:t>
            </a:r>
            <a:endParaRPr lang="en-CA" dirty="0" smtClean="0"/>
          </a:p>
          <a:p>
            <a:pPr lvl="1"/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dirty="0"/>
              <a:t>pressure can be relatively static </a:t>
            </a:r>
            <a:r>
              <a:rPr lang="en-CA" dirty="0" smtClean="0"/>
              <a:t>or </a:t>
            </a:r>
            <a:r>
              <a:rPr lang="en-CA" dirty="0"/>
              <a:t>in motion through tubing or hoses</a:t>
            </a:r>
            <a:r>
              <a:rPr lang="en-CA" dirty="0" smtClean="0"/>
              <a:t>.</a:t>
            </a:r>
          </a:p>
          <a:p>
            <a:pPr lvl="1"/>
            <a:endParaRPr lang="en-CA" dirty="0"/>
          </a:p>
          <a:p>
            <a:r>
              <a:rPr lang="en-CA" dirty="0"/>
              <a:t>Injuries associated with </a:t>
            </a:r>
            <a:r>
              <a:rPr lang="en-CA" dirty="0" smtClean="0"/>
              <a:t>pneumatic energy:</a:t>
            </a:r>
            <a:endParaRPr lang="en-CA" dirty="0"/>
          </a:p>
          <a:p>
            <a:pPr lvl="1"/>
            <a:r>
              <a:rPr lang="en-CA" dirty="0"/>
              <a:t>Eye injuries due to released pressure or blown debris.</a:t>
            </a:r>
          </a:p>
          <a:p>
            <a:pPr lvl="1"/>
            <a:r>
              <a:rPr lang="en-CA" dirty="0"/>
              <a:t>Skin abrasions/punctures when exposed to high pressure fluid stream.</a:t>
            </a:r>
          </a:p>
          <a:p>
            <a:pPr lvl="1"/>
            <a:r>
              <a:rPr lang="en-CA" dirty="0"/>
              <a:t>Unexpected machine motion due to Pneumatic pressure acting on machine components. Such actions could result in lacerations, pinching, crushing, or amputation.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86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Hydraulic </a:t>
            </a:r>
            <a:r>
              <a:rPr lang="en-CA" dirty="0" smtClean="0"/>
              <a:t>energy:</a:t>
            </a:r>
          </a:p>
          <a:p>
            <a:pPr lvl="1"/>
            <a:r>
              <a:rPr lang="en-CA" dirty="0"/>
              <a:t> is what is produced by the water which is stored in reservoirs and lakes at a high altitude (so that it has gravitational potential energy</a:t>
            </a:r>
            <a:r>
              <a:rPr lang="en-CA" dirty="0" smtClean="0"/>
              <a:t>).</a:t>
            </a:r>
          </a:p>
          <a:p>
            <a:r>
              <a:rPr lang="en-CA" dirty="0"/>
              <a:t>Thermal </a:t>
            </a:r>
            <a:r>
              <a:rPr lang="en-CA" dirty="0" smtClean="0"/>
              <a:t>energy:</a:t>
            </a:r>
          </a:p>
          <a:p>
            <a:pPr lvl="1"/>
            <a:r>
              <a:rPr lang="en-CA" dirty="0"/>
              <a:t> is the energy that comes from heat.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8DF-094E-4E77-AEFA-C3291B96837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57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1082</Words>
  <Application>Microsoft Office PowerPoint</Application>
  <PresentationFormat>On-screen Show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LOCKOUT/TAGOUT (LOTO)</vt:lpstr>
      <vt:lpstr>Lock out/Tag out Definitions</vt:lpstr>
      <vt:lpstr>When To Perform Lock Out/Tag Out </vt:lpstr>
      <vt:lpstr>Why Perform a Lock-Out?</vt:lpstr>
      <vt:lpstr>Mechanical Energy Hazards</vt:lpstr>
      <vt:lpstr>Electrical Energy Hazards</vt:lpstr>
      <vt:lpstr>Chemical Energy Hazards</vt:lpstr>
      <vt:lpstr>Pneumatic Energy Hazards</vt:lpstr>
      <vt:lpstr>PowerPoint Presentation</vt:lpstr>
      <vt:lpstr>First Step in LOTO </vt:lpstr>
      <vt:lpstr>Lock Out/Tag Out Kit Items</vt:lpstr>
      <vt:lpstr>Locks &amp; Tags</vt:lpstr>
      <vt:lpstr>Small/Large Plug Lockout</vt:lpstr>
      <vt:lpstr>Small/Large Plug Lockout</vt:lpstr>
      <vt:lpstr>Large Plug Lockout</vt:lpstr>
      <vt:lpstr>Large Plug Lockout</vt:lpstr>
      <vt:lpstr>120/277V Clamp-on Single Pole Breaker Lockout</vt:lpstr>
      <vt:lpstr>480/600V Clamp-on Single Pole Breaker Lockout</vt:lpstr>
      <vt:lpstr>Universal Multi-pole Breaker Lockout</vt:lpstr>
      <vt:lpstr>Hasps</vt:lpstr>
      <vt:lpstr>How to perform LOTO</vt:lpstr>
      <vt:lpstr>How to perform LOTO</vt:lpstr>
      <vt:lpstr>How to perform LOTO</vt:lpstr>
      <vt:lpstr>How to perform LOTO</vt:lpstr>
      <vt:lpstr>PowerPoint Presentation</vt:lpstr>
      <vt:lpstr>PowerPoint Presentation</vt:lpstr>
      <vt:lpstr>How to perform LOTO</vt:lpstr>
      <vt:lpstr>How to perform LOTO</vt:lpstr>
      <vt:lpstr>PowerPoint Presentation</vt:lpstr>
    </vt:vector>
  </TitlesOfParts>
  <Company>Halton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HDSB</dc:creator>
  <cp:lastModifiedBy>HDSB</cp:lastModifiedBy>
  <cp:revision>61</cp:revision>
  <cp:lastPrinted>2018-07-24T12:54:44Z</cp:lastPrinted>
  <dcterms:created xsi:type="dcterms:W3CDTF">2016-09-26T13:00:56Z</dcterms:created>
  <dcterms:modified xsi:type="dcterms:W3CDTF">2018-07-24T13:33:48Z</dcterms:modified>
</cp:coreProperties>
</file>