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embeddedFontLst>
    <p:embeddedFont>
      <p:font typeface="Gentium Basic" panose="020B0604020202020204" charset="0"/>
      <p:regular r:id="rId19"/>
      <p:bold r:id="rId20"/>
      <p:italic r:id="rId21"/>
      <p:boldItalic r:id="rId22"/>
    </p:embeddedFont>
  </p:embeddedFontLst>
  <p:custDataLst>
    <p:tags r:id="rId23"/>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037" autoAdjust="0"/>
  </p:normalViewPr>
  <p:slideViewPr>
    <p:cSldViewPr snapToGrid="0">
      <p:cViewPr varScale="1">
        <p:scale>
          <a:sx n="84" d="100"/>
          <a:sy n="84" d="100"/>
        </p:scale>
        <p:origin x="239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a:p>
        </p:txBody>
      </p:sp>
    </p:spTree>
    <p:extLst>
      <p:ext uri="{BB962C8B-B14F-4D97-AF65-F5344CB8AC3E}">
        <p14:creationId xmlns:p14="http://schemas.microsoft.com/office/powerpoint/2010/main" val="187040656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hdsb.ca/"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48" name="Google Shape;48;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0" i="0" u="none" strike="noStrike" cap="none" dirty="0" smtClean="0"/>
              <a:t>Welcome to</a:t>
            </a:r>
            <a:r>
              <a:rPr lang="en-US" sz="1800" b="0" i="0" u="none" strike="noStrike" cap="none" baseline="0" dirty="0" smtClean="0"/>
              <a:t> the Supporting Students with Anaphylaxis Training Module. This module is in compliance with PPM 161 </a:t>
            </a:r>
            <a:r>
              <a:rPr lang="en-US" b="0" i="1" dirty="0" smtClean="0">
                <a:solidFill>
                  <a:schemeClr val="folHlink"/>
                </a:solidFill>
              </a:rPr>
              <a:t> Supporting Children and Students with Prevalent Medical Conditions (2018), and, </a:t>
            </a:r>
            <a:r>
              <a:rPr lang="en-US" sz="1800" b="0" i="1" u="none" strike="noStrike" cap="none" dirty="0" smtClean="0">
                <a:solidFill>
                  <a:schemeClr val="folHlink"/>
                </a:solidFill>
                <a:latin typeface="Times New Roman"/>
                <a:ea typeface="Times New Roman"/>
                <a:cs typeface="Times New Roman"/>
                <a:sym typeface="Times New Roman"/>
              </a:rPr>
              <a:t>An Act To Protect Anaphylactic Pupils</a:t>
            </a:r>
            <a:r>
              <a:rPr lang="en-US" sz="1800" b="0" i="0" u="none" strike="noStrike" cap="none" dirty="0" smtClean="0">
                <a:solidFill>
                  <a:schemeClr val="folHlink"/>
                </a:solidFill>
                <a:latin typeface="Times New Roman"/>
                <a:ea typeface="Times New Roman"/>
                <a:cs typeface="Times New Roman"/>
                <a:sym typeface="Times New Roman"/>
              </a:rPr>
              <a:t>, 2005.</a:t>
            </a:r>
            <a:r>
              <a:rPr lang="en-US" sz="1800" b="0" i="0" u="none" strike="noStrike" cap="none" baseline="0" dirty="0" smtClean="0">
                <a:solidFill>
                  <a:schemeClr val="folHlink"/>
                </a:solidFill>
                <a:latin typeface="Times New Roman"/>
                <a:ea typeface="Times New Roman"/>
                <a:cs typeface="Times New Roman"/>
                <a:sym typeface="Times New Roman"/>
              </a:rPr>
              <a:t> Also known as, Sabrina’s Law</a:t>
            </a:r>
            <a:endParaRPr lang="en-US" b="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1" i="1" dirty="0" smtClean="0">
              <a:solidFill>
                <a:schemeClr val="folHlink"/>
              </a:solidFill>
            </a:endParaRPr>
          </a:p>
          <a:p>
            <a:pPr marL="0" marR="0" lvl="0" indent="0" algn="l" rtl="0">
              <a:spcBef>
                <a:spcPts val="0"/>
              </a:spcBef>
              <a:spcAft>
                <a:spcPts val="0"/>
              </a:spcAft>
              <a:buNone/>
            </a:pPr>
            <a:endParaRPr sz="1800" b="0" i="0" u="none" strike="noStrike" cap="none" dirty="0"/>
          </a:p>
        </p:txBody>
      </p:sp>
    </p:spTree>
    <p:extLst>
      <p:ext uri="{BB962C8B-B14F-4D97-AF65-F5344CB8AC3E}">
        <p14:creationId xmlns:p14="http://schemas.microsoft.com/office/powerpoint/2010/main" val="4203637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6: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17" name="Google Shape;117;p1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“Emergency” is defined by the Health Care Consent Act, 1996 to include a situation where the individual is experiencing severe suffering, or is at risk of sustaining serious bodily harm, if the treatment is not administered promptly. All staff are required to be trained annually in the emergency response to an anaphylactic reaction.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The individualized response to a student’s anaphylactic emergency shall be detailed in their Anaphylaxis Plan of Care. Staff who are in direct contact with the student, and those identified on the School Care Team, shall review and be trained on the Anaphylaxis Plan of Care.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Generally, in the event of an emergency, staff shall: </a:t>
            </a:r>
            <a:endParaRPr sz="1200" dirty="0"/>
          </a:p>
          <a:p>
            <a:pPr marL="0" marR="0" lvl="0" indent="0" algn="l" rtl="0">
              <a:spcBef>
                <a:spcPts val="0"/>
              </a:spcBef>
              <a:spcAft>
                <a:spcPts val="0"/>
              </a:spcAft>
              <a:buNone/>
            </a:pPr>
            <a:r>
              <a:rPr lang="en-US" sz="1200" dirty="0" err="1"/>
              <a:t>i</a:t>
            </a:r>
            <a:r>
              <a:rPr lang="en-US" sz="1200" dirty="0"/>
              <a:t>. Give an epinephrine auto-injector (e.g., </a:t>
            </a:r>
            <a:r>
              <a:rPr lang="en-US" sz="1200" dirty="0" err="1"/>
              <a:t>EpiPen</a:t>
            </a:r>
            <a:r>
              <a:rPr lang="en-US" sz="1200" dirty="0"/>
              <a:t>®) at the first sign of known or suspected anaphylactic reaction. </a:t>
            </a:r>
            <a:endParaRPr sz="1200" dirty="0"/>
          </a:p>
          <a:p>
            <a:pPr marL="0" marR="0" lvl="0" indent="0" algn="l" rtl="0">
              <a:spcBef>
                <a:spcPts val="0"/>
              </a:spcBef>
              <a:spcAft>
                <a:spcPts val="0"/>
              </a:spcAft>
              <a:buNone/>
            </a:pPr>
            <a:r>
              <a:rPr lang="en-US" sz="1200" dirty="0"/>
              <a:t>ii. Call 9-1-1. Tell them someone is having a life-threatening allergic reaction. </a:t>
            </a:r>
            <a:endParaRPr sz="1200" dirty="0"/>
          </a:p>
          <a:p>
            <a:pPr marL="0" marR="0" lvl="0" indent="0" algn="l" rtl="0">
              <a:spcBef>
                <a:spcPts val="0"/>
              </a:spcBef>
              <a:spcAft>
                <a:spcPts val="0"/>
              </a:spcAft>
              <a:buNone/>
            </a:pPr>
            <a:r>
              <a:rPr lang="en-US" sz="1200" dirty="0"/>
              <a:t>iii. Call, or direct another adult to call, the emergency contact person. </a:t>
            </a:r>
            <a:endParaRPr sz="1200" dirty="0"/>
          </a:p>
          <a:p>
            <a:pPr marL="0" marR="0" lvl="0" indent="0" algn="l" rtl="0">
              <a:spcBef>
                <a:spcPts val="0"/>
              </a:spcBef>
              <a:spcAft>
                <a:spcPts val="0"/>
              </a:spcAft>
              <a:buNone/>
            </a:pPr>
            <a:r>
              <a:rPr lang="en-US" sz="1200" dirty="0"/>
              <a:t>v. Give a second dose of epinephrine as early as five (5) minutes after the first dose if there is no improvement in symptoms. </a:t>
            </a:r>
            <a:endParaRPr sz="1200" dirty="0"/>
          </a:p>
          <a:p>
            <a:pPr marL="0" marR="0" lvl="0" indent="0" algn="l" rtl="0">
              <a:spcBef>
                <a:spcPts val="0"/>
              </a:spcBef>
              <a:spcAft>
                <a:spcPts val="0"/>
              </a:spcAft>
              <a:buNone/>
            </a:pPr>
            <a:r>
              <a:rPr lang="en-US" sz="1200" dirty="0"/>
              <a:t>v. Transport the student to the hospital by ambulance, even if symptoms are mild or have stopped. The reaction could worsen or return, even after treatment. </a:t>
            </a:r>
            <a:endParaRPr sz="1200" dirty="0"/>
          </a:p>
          <a:p>
            <a:pPr marL="0" marR="0" lvl="0" indent="0" algn="l" rtl="0">
              <a:spcBef>
                <a:spcPts val="0"/>
              </a:spcBef>
              <a:spcAft>
                <a:spcPts val="0"/>
              </a:spcAft>
              <a:buNone/>
            </a:pPr>
            <a:r>
              <a:rPr lang="en-US" sz="1200" dirty="0"/>
              <a:t>vi. Provide the used auto-injector to the paramedics for safe disposal. </a:t>
            </a:r>
            <a:endParaRPr sz="1200" dirty="0"/>
          </a:p>
          <a:p>
            <a:pPr marL="0" marR="0" lvl="0" indent="0" algn="l" rtl="0">
              <a:spcBef>
                <a:spcPts val="0"/>
              </a:spcBef>
              <a:spcAft>
                <a:spcPts val="0"/>
              </a:spcAft>
              <a:buNone/>
            </a:pPr>
            <a:r>
              <a:rPr lang="en-US" sz="1200" dirty="0"/>
              <a:t>vii. Complete a Medical Emergency Record and an OSBIE Student Incident Report.</a:t>
            </a:r>
            <a:endParaRPr sz="1200" dirty="0"/>
          </a:p>
        </p:txBody>
      </p:sp>
    </p:spTree>
    <p:extLst>
      <p:ext uri="{BB962C8B-B14F-4D97-AF65-F5344CB8AC3E}">
        <p14:creationId xmlns:p14="http://schemas.microsoft.com/office/powerpoint/2010/main" val="783927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Clr>
                <a:schemeClr val="accent2"/>
              </a:buClr>
              <a:buSzPts val="3840"/>
              <a:buFont typeface="Noto Sans Symbols"/>
              <a:buNone/>
            </a:pPr>
            <a:r>
              <a:rPr lang="en-US" sz="1200" dirty="0">
                <a:solidFill>
                  <a:schemeClr val="dk1"/>
                </a:solidFill>
              </a:rPr>
              <a:t>Remember...It takes only 1 to 2 minutes for a mild allergic reaction to escalate to anaphylaxis.</a:t>
            </a:r>
            <a:endParaRPr sz="1200" dirty="0"/>
          </a:p>
        </p:txBody>
      </p:sp>
      <p:sp>
        <p:nvSpPr>
          <p:cNvPr id="123" name="Google Shape;123;p17: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1439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30" name="Google Shape;130;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Both The Good Samaritan Act and Sabrina’s Law protects individuals from liability with respect to voluntary emergency medical or first aid services. Specifically, Sabrina’s Law states that no action for damages shall be instituted respecting any act done in good faith or for any neglect or default in good faith in response to an anaphylactic reaction in accordance with this Act, unless the damages are the result of an employee’s gross negligence. </a:t>
            </a:r>
            <a:endParaRPr sz="1200" b="0" i="0" u="none" strike="noStrike" cap="none" dirty="0"/>
          </a:p>
        </p:txBody>
      </p:sp>
    </p:spTree>
    <p:extLst>
      <p:ext uri="{BB962C8B-B14F-4D97-AF65-F5344CB8AC3E}">
        <p14:creationId xmlns:p14="http://schemas.microsoft.com/office/powerpoint/2010/main" val="1613595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9: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39" name="Google Shape;139;p1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342900" lvl="0" indent="-297180" rtl="0">
              <a:spcBef>
                <a:spcPts val="0"/>
              </a:spcBef>
              <a:spcAft>
                <a:spcPts val="0"/>
              </a:spcAft>
              <a:buClr>
                <a:schemeClr val="accent2"/>
              </a:buClr>
              <a:buSzPts val="1200"/>
              <a:buFont typeface="Noto Sans Symbols"/>
              <a:buChar char="●"/>
            </a:pPr>
            <a:r>
              <a:rPr lang="en-US" sz="1200" dirty="0" err="1">
                <a:solidFill>
                  <a:schemeClr val="dk1"/>
                </a:solidFill>
              </a:rPr>
              <a:t>EpiPens</a:t>
            </a:r>
            <a:r>
              <a:rPr lang="en-US" sz="1200" dirty="0">
                <a:solidFill>
                  <a:schemeClr val="dk1"/>
                </a:solidFill>
              </a:rPr>
              <a:t> are an effective way to administer a drug called </a:t>
            </a:r>
            <a:r>
              <a:rPr lang="en-US" sz="1200" b="1" dirty="0">
                <a:solidFill>
                  <a:schemeClr val="folHlink"/>
                </a:solidFill>
              </a:rPr>
              <a:t>Epinephrine</a:t>
            </a:r>
            <a:r>
              <a:rPr lang="en-US" sz="1200" dirty="0">
                <a:solidFill>
                  <a:schemeClr val="dk1"/>
                </a:solidFill>
              </a:rPr>
              <a:t> (Adrenaline)</a:t>
            </a:r>
            <a:r>
              <a:rPr lang="en-US" sz="1200" b="1" dirty="0">
                <a:solidFill>
                  <a:schemeClr val="dk1"/>
                </a:solidFill>
              </a:rPr>
              <a:t> </a:t>
            </a:r>
            <a:r>
              <a:rPr lang="en-US" sz="1200" dirty="0">
                <a:solidFill>
                  <a:schemeClr val="dk1"/>
                </a:solidFill>
              </a:rPr>
              <a:t>through a disposable drug delivery system with a spring-activated, concealed needle designed for</a:t>
            </a:r>
            <a:r>
              <a:rPr lang="en-US" sz="1200" dirty="0">
                <a:solidFill>
                  <a:schemeClr val="lt2"/>
                </a:solidFill>
              </a:rPr>
              <a:t> </a:t>
            </a:r>
            <a:r>
              <a:rPr lang="en-US" sz="1200" b="1" dirty="0">
                <a:solidFill>
                  <a:srgbClr val="FF3399"/>
                </a:solidFill>
              </a:rPr>
              <a:t>emergency</a:t>
            </a:r>
            <a:r>
              <a:rPr lang="en-US" sz="1200" b="1" dirty="0">
                <a:solidFill>
                  <a:schemeClr val="lt2"/>
                </a:solidFill>
              </a:rPr>
              <a:t> </a:t>
            </a:r>
            <a:r>
              <a:rPr lang="en-US" sz="1200" dirty="0">
                <a:solidFill>
                  <a:schemeClr val="dk1"/>
                </a:solidFill>
              </a:rPr>
              <a:t>administration. </a:t>
            </a:r>
            <a:endParaRPr sz="1200" dirty="0">
              <a:solidFill>
                <a:schemeClr val="lt2"/>
              </a:solidFill>
            </a:endParaRPr>
          </a:p>
          <a:p>
            <a:pPr marL="342900" lvl="0" indent="-297180" rtl="0">
              <a:spcBef>
                <a:spcPts val="480"/>
              </a:spcBef>
              <a:spcAft>
                <a:spcPts val="0"/>
              </a:spcAft>
              <a:buClr>
                <a:schemeClr val="accent2"/>
              </a:buClr>
              <a:buSzPts val="1200"/>
              <a:buFont typeface="Arial"/>
              <a:buChar char="●"/>
            </a:pPr>
            <a:r>
              <a:rPr lang="en-US" sz="1200" dirty="0">
                <a:solidFill>
                  <a:schemeClr val="dk1"/>
                </a:solidFill>
              </a:rPr>
              <a:t>	</a:t>
            </a:r>
            <a:r>
              <a:rPr lang="en-US" sz="1200" dirty="0" err="1">
                <a:solidFill>
                  <a:schemeClr val="dk1"/>
                </a:solidFill>
              </a:rPr>
              <a:t>EpiPens</a:t>
            </a:r>
            <a:r>
              <a:rPr lang="en-US" sz="1200" dirty="0">
                <a:solidFill>
                  <a:schemeClr val="dk1"/>
                </a:solidFill>
              </a:rPr>
              <a:t> are available in 2 strengths:</a:t>
            </a:r>
            <a:endParaRPr sz="1200" dirty="0">
              <a:solidFill>
                <a:schemeClr val="dk1"/>
              </a:solidFill>
            </a:endParaRPr>
          </a:p>
          <a:p>
            <a:pPr marL="742950" lvl="1" indent="-247650" rtl="0">
              <a:spcBef>
                <a:spcPts val="480"/>
              </a:spcBef>
              <a:spcAft>
                <a:spcPts val="0"/>
              </a:spcAft>
              <a:buClr>
                <a:schemeClr val="dk1"/>
              </a:buClr>
              <a:buSzPts val="1200"/>
              <a:buFont typeface="Times New Roman"/>
              <a:buChar char="–"/>
            </a:pPr>
            <a:r>
              <a:rPr lang="en-US" sz="1200" dirty="0" err="1">
                <a:solidFill>
                  <a:schemeClr val="dk1"/>
                </a:solidFill>
              </a:rPr>
              <a:t>EpiPen</a:t>
            </a:r>
            <a:r>
              <a:rPr lang="en-US" sz="1200" dirty="0">
                <a:solidFill>
                  <a:schemeClr val="dk1"/>
                </a:solidFill>
              </a:rPr>
              <a:t> Junior - for children up to 66lbs</a:t>
            </a:r>
            <a:endParaRPr sz="1200" dirty="0">
              <a:solidFill>
                <a:schemeClr val="dk1"/>
              </a:solidFill>
            </a:endParaRPr>
          </a:p>
          <a:p>
            <a:pPr marL="742950" lvl="1" indent="-247650" rtl="0">
              <a:spcBef>
                <a:spcPts val="480"/>
              </a:spcBef>
              <a:spcAft>
                <a:spcPts val="0"/>
              </a:spcAft>
              <a:buClr>
                <a:schemeClr val="dk1"/>
              </a:buClr>
              <a:buSzPts val="1200"/>
              <a:buFont typeface="Times New Roman"/>
              <a:buChar char="–"/>
            </a:pPr>
            <a:r>
              <a:rPr lang="en-US" sz="1200" dirty="0" err="1">
                <a:solidFill>
                  <a:schemeClr val="dk1"/>
                </a:solidFill>
              </a:rPr>
              <a:t>EpiPen</a:t>
            </a:r>
            <a:r>
              <a:rPr lang="en-US" sz="1200" dirty="0">
                <a:solidFill>
                  <a:schemeClr val="dk1"/>
                </a:solidFill>
              </a:rPr>
              <a:t> - a larger dosage for those weighing more than 66lbs</a:t>
            </a:r>
            <a:endParaRPr sz="1200" dirty="0">
              <a:solidFill>
                <a:schemeClr val="dk1"/>
              </a:solidFill>
            </a:endParaRPr>
          </a:p>
          <a:p>
            <a:pPr marL="342900" lvl="0" indent="-297180" rtl="0">
              <a:spcBef>
                <a:spcPts val="480"/>
              </a:spcBef>
              <a:spcAft>
                <a:spcPts val="0"/>
              </a:spcAft>
              <a:buClr>
                <a:schemeClr val="accent2"/>
              </a:buClr>
              <a:buSzPts val="1200"/>
              <a:buFont typeface="Arial"/>
              <a:buChar char="●"/>
            </a:pPr>
            <a:r>
              <a:rPr lang="en-US" sz="1200" dirty="0">
                <a:solidFill>
                  <a:schemeClr val="dk1"/>
                </a:solidFill>
              </a:rPr>
              <a:t>Epinephrine  by injection is the treatment of choice for anaphylactic reactions.</a:t>
            </a:r>
            <a:endParaRPr sz="1200" dirty="0">
              <a:solidFill>
                <a:schemeClr val="lt2"/>
              </a:solidFill>
            </a:endParaRPr>
          </a:p>
          <a:p>
            <a:pPr marL="342900" lvl="0" indent="-297180" rtl="0">
              <a:spcBef>
                <a:spcPts val="480"/>
              </a:spcBef>
              <a:spcAft>
                <a:spcPts val="0"/>
              </a:spcAft>
              <a:buClr>
                <a:schemeClr val="accent2"/>
              </a:buClr>
              <a:buSzPts val="1200"/>
              <a:buFont typeface="Arial"/>
              <a:buChar char="●"/>
            </a:pPr>
            <a:r>
              <a:rPr lang="en-US" sz="1200" dirty="0">
                <a:solidFill>
                  <a:schemeClr val="dk1"/>
                </a:solidFill>
              </a:rPr>
              <a:t>Epinephrine works quickly to:	</a:t>
            </a:r>
            <a:endParaRPr sz="1200" dirty="0">
              <a:solidFill>
                <a:schemeClr val="lt2"/>
              </a:solidFill>
            </a:endParaRPr>
          </a:p>
          <a:p>
            <a:pPr marL="742950" lvl="1" indent="-247650" rtl="0">
              <a:spcBef>
                <a:spcPts val="400"/>
              </a:spcBef>
              <a:spcAft>
                <a:spcPts val="0"/>
              </a:spcAft>
              <a:buClr>
                <a:schemeClr val="dk1"/>
              </a:buClr>
              <a:buSzPts val="1200"/>
              <a:buFont typeface="Arial"/>
              <a:buChar char="–"/>
            </a:pPr>
            <a:r>
              <a:rPr lang="en-US" sz="1200" dirty="0">
                <a:solidFill>
                  <a:schemeClr val="dk1"/>
                </a:solidFill>
              </a:rPr>
              <a:t>constrict blood vessels</a:t>
            </a:r>
            <a:endParaRPr sz="1200" dirty="0">
              <a:solidFill>
                <a:schemeClr val="lt2"/>
              </a:solidFill>
            </a:endParaRPr>
          </a:p>
          <a:p>
            <a:pPr marL="742950" lvl="1" indent="-247650" rtl="0">
              <a:spcBef>
                <a:spcPts val="400"/>
              </a:spcBef>
              <a:spcAft>
                <a:spcPts val="0"/>
              </a:spcAft>
              <a:buClr>
                <a:schemeClr val="dk1"/>
              </a:buClr>
              <a:buSzPts val="1200"/>
              <a:buFont typeface="Arial"/>
              <a:buChar char="–"/>
            </a:pPr>
            <a:r>
              <a:rPr lang="en-US" sz="1200" dirty="0">
                <a:solidFill>
                  <a:schemeClr val="dk1"/>
                </a:solidFill>
              </a:rPr>
              <a:t>relax smooth muscles in the </a:t>
            </a:r>
            <a:endParaRPr sz="1200" dirty="0">
              <a:solidFill>
                <a:schemeClr val="lt2"/>
              </a:solidFill>
            </a:endParaRPr>
          </a:p>
          <a:p>
            <a:pPr marL="742950" lvl="1" indent="-285750" rtl="0">
              <a:spcBef>
                <a:spcPts val="400"/>
              </a:spcBef>
              <a:spcAft>
                <a:spcPts val="0"/>
              </a:spcAft>
              <a:buClr>
                <a:schemeClr val="lt2"/>
              </a:buClr>
              <a:buSzPts val="2000"/>
              <a:buFont typeface="Arial"/>
              <a:buNone/>
            </a:pPr>
            <a:r>
              <a:rPr lang="en-US" sz="1200" dirty="0">
                <a:solidFill>
                  <a:schemeClr val="dk1"/>
                </a:solidFill>
              </a:rPr>
              <a:t>	lungs to improve breathing</a:t>
            </a:r>
            <a:endParaRPr sz="1200" dirty="0">
              <a:solidFill>
                <a:schemeClr val="lt2"/>
              </a:solidFill>
            </a:endParaRPr>
          </a:p>
          <a:p>
            <a:pPr marL="742950" lvl="1" indent="-247650" rtl="0">
              <a:spcBef>
                <a:spcPts val="400"/>
              </a:spcBef>
              <a:spcAft>
                <a:spcPts val="0"/>
              </a:spcAft>
              <a:buClr>
                <a:schemeClr val="dk1"/>
              </a:buClr>
              <a:buSzPts val="1200"/>
              <a:buFont typeface="Arial"/>
              <a:buChar char="–"/>
            </a:pPr>
            <a:r>
              <a:rPr lang="en-US" sz="1200" dirty="0">
                <a:solidFill>
                  <a:schemeClr val="dk1"/>
                </a:solidFill>
              </a:rPr>
              <a:t>stimulate the heart beat</a:t>
            </a:r>
            <a:endParaRPr sz="1200" dirty="0">
              <a:solidFill>
                <a:schemeClr val="lt2"/>
              </a:solidFill>
            </a:endParaRPr>
          </a:p>
          <a:p>
            <a:pPr marL="742950" lvl="1" indent="-247650" rtl="0">
              <a:spcBef>
                <a:spcPts val="400"/>
              </a:spcBef>
              <a:spcAft>
                <a:spcPts val="0"/>
              </a:spcAft>
              <a:buClr>
                <a:schemeClr val="dk1"/>
              </a:buClr>
              <a:buSzPts val="1200"/>
              <a:buFont typeface="Arial"/>
              <a:buChar char="–"/>
            </a:pPr>
            <a:r>
              <a:rPr lang="en-US" sz="1200" dirty="0">
                <a:solidFill>
                  <a:schemeClr val="dk1"/>
                </a:solidFill>
              </a:rPr>
              <a:t>reverse hives and swelling </a:t>
            </a:r>
            <a:endParaRPr sz="1200" dirty="0">
              <a:solidFill>
                <a:schemeClr val="lt2"/>
              </a:solidFill>
            </a:endParaRPr>
          </a:p>
          <a:p>
            <a:pPr marL="742950" lvl="1" indent="-285750" rtl="0">
              <a:spcBef>
                <a:spcPts val="400"/>
              </a:spcBef>
              <a:spcAft>
                <a:spcPts val="0"/>
              </a:spcAft>
              <a:buClr>
                <a:schemeClr val="lt2"/>
              </a:buClr>
              <a:buSzPts val="2000"/>
              <a:buFont typeface="Arial"/>
              <a:buNone/>
            </a:pPr>
            <a:r>
              <a:rPr lang="en-US" sz="1200" dirty="0">
                <a:solidFill>
                  <a:schemeClr val="dk1"/>
                </a:solidFill>
              </a:rPr>
              <a:t>	around the face and lips.</a:t>
            </a:r>
            <a:endParaRPr sz="1200" dirty="0">
              <a:solidFill>
                <a:schemeClr val="lt2"/>
              </a:solidFill>
            </a:endParaRP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2475339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2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rtl="0">
              <a:spcBef>
                <a:spcPts val="0"/>
              </a:spcBef>
              <a:spcAft>
                <a:spcPts val="0"/>
              </a:spcAft>
              <a:buClr>
                <a:srgbClr val="000000"/>
              </a:buClr>
              <a:buSzPts val="1100"/>
              <a:buFont typeface="Arial"/>
              <a:buNone/>
            </a:pPr>
            <a:r>
              <a:rPr lang="en-US" sz="1200" dirty="0">
                <a:solidFill>
                  <a:schemeClr val="dk1"/>
                </a:solidFill>
              </a:rPr>
              <a:t>Administering an </a:t>
            </a:r>
            <a:r>
              <a:rPr lang="en-US" sz="1200" dirty="0" err="1">
                <a:solidFill>
                  <a:schemeClr val="dk1"/>
                </a:solidFill>
              </a:rPr>
              <a:t>EpiPen</a:t>
            </a:r>
            <a:r>
              <a:rPr lang="en-US" sz="1200" dirty="0">
                <a:solidFill>
                  <a:schemeClr val="dk1"/>
                </a:solidFill>
              </a:rPr>
              <a:t> is a simple two-step process:</a:t>
            </a:r>
            <a:endParaRPr sz="1200" dirty="0">
              <a:solidFill>
                <a:schemeClr val="dk1"/>
              </a:solidFill>
            </a:endParaRPr>
          </a:p>
          <a:p>
            <a:pPr marL="457200" lvl="0" indent="0" rtl="0">
              <a:spcBef>
                <a:spcPts val="0"/>
              </a:spcBef>
              <a:spcAft>
                <a:spcPts val="0"/>
              </a:spcAft>
              <a:buClr>
                <a:srgbClr val="000000"/>
              </a:buClr>
              <a:buSzPts val="1100"/>
              <a:buFont typeface="Arial"/>
              <a:buNone/>
            </a:pPr>
            <a:endParaRPr sz="1200" dirty="0">
              <a:solidFill>
                <a:schemeClr val="dk1"/>
              </a:solidFill>
            </a:endParaRPr>
          </a:p>
          <a:p>
            <a:pPr marL="342900" lvl="0" indent="-276860" rtl="0">
              <a:spcBef>
                <a:spcPts val="560"/>
              </a:spcBef>
              <a:spcAft>
                <a:spcPts val="0"/>
              </a:spcAft>
              <a:buClr>
                <a:schemeClr val="accent2"/>
              </a:buClr>
              <a:buSzPts val="1200"/>
              <a:buFont typeface="Arial"/>
              <a:buChar char="●"/>
            </a:pPr>
            <a:r>
              <a:rPr lang="en-US" sz="1200" dirty="0">
                <a:solidFill>
                  <a:schemeClr val="dk1"/>
                </a:solidFill>
              </a:rPr>
              <a:t>Remove blue safety cap by pulling straight up.  Do not bend or twist.  Never put fingers over the needle tip when removing the safety cap, or after the safety cap has been removed.</a:t>
            </a:r>
            <a:endParaRPr sz="1200" dirty="0">
              <a:solidFill>
                <a:schemeClr val="dk1"/>
              </a:solidFill>
            </a:endParaRPr>
          </a:p>
          <a:p>
            <a:pPr marL="342900" lvl="0" indent="-276860" rtl="0">
              <a:spcBef>
                <a:spcPts val="560"/>
              </a:spcBef>
              <a:spcAft>
                <a:spcPts val="0"/>
              </a:spcAft>
              <a:buClr>
                <a:schemeClr val="accent2"/>
              </a:buClr>
              <a:buSzPts val="1200"/>
              <a:buFont typeface="Arial"/>
              <a:buChar char="●"/>
            </a:pPr>
            <a:r>
              <a:rPr lang="en-US" sz="1200" dirty="0">
                <a:solidFill>
                  <a:schemeClr val="dk1"/>
                </a:solidFill>
              </a:rPr>
              <a:t>Swing or push orange firmly into mid-outer thigh until you hear a “click.”  Hold on thigh for several seconds.</a:t>
            </a:r>
            <a:endParaRPr sz="1200" dirty="0">
              <a:solidFill>
                <a:schemeClr val="dk1"/>
              </a:solidFill>
            </a:endParaRPr>
          </a:p>
          <a:p>
            <a:pPr marL="342900" lvl="0" indent="-276860" rtl="0">
              <a:spcBef>
                <a:spcPts val="560"/>
              </a:spcBef>
              <a:spcAft>
                <a:spcPts val="0"/>
              </a:spcAft>
              <a:buClr>
                <a:schemeClr val="dk1"/>
              </a:buClr>
              <a:buSzPts val="1200"/>
              <a:buFont typeface="Noto Sans Symbols"/>
              <a:buChar char="●"/>
            </a:pPr>
            <a:r>
              <a:rPr lang="en-US" sz="1200" dirty="0">
                <a:solidFill>
                  <a:schemeClr val="dk1"/>
                </a:solidFill>
              </a:rPr>
              <a:t>Be sure to give the used auto-injectors to the paramedics for safe disposal, as well as to inform them how many </a:t>
            </a:r>
            <a:r>
              <a:rPr lang="en-US" sz="1200" dirty="0" err="1">
                <a:solidFill>
                  <a:schemeClr val="dk1"/>
                </a:solidFill>
              </a:rPr>
              <a:t>EpiPens</a:t>
            </a:r>
            <a:r>
              <a:rPr lang="en-US" sz="1200" dirty="0">
                <a:solidFill>
                  <a:schemeClr val="dk1"/>
                </a:solidFill>
              </a:rPr>
              <a:t> have been administered</a:t>
            </a:r>
            <a:endParaRPr sz="1200" dirty="0">
              <a:solidFill>
                <a:schemeClr val="dk1"/>
              </a:solidFill>
            </a:endParaRPr>
          </a:p>
          <a:p>
            <a:pPr marL="0" lvl="0" indent="0" rtl="0">
              <a:lnSpc>
                <a:spcPct val="90000"/>
              </a:lnSpc>
              <a:spcBef>
                <a:spcPts val="400"/>
              </a:spcBef>
              <a:spcAft>
                <a:spcPts val="0"/>
              </a:spcAft>
              <a:buNone/>
            </a:pPr>
            <a:endParaRPr sz="1200" dirty="0">
              <a:solidFill>
                <a:schemeClr val="dk1"/>
              </a:solidFill>
            </a:endParaRPr>
          </a:p>
          <a:p>
            <a:pPr marL="0" lvl="0" indent="0" rtl="0">
              <a:lnSpc>
                <a:spcPct val="90000"/>
              </a:lnSpc>
              <a:spcBef>
                <a:spcPts val="400"/>
              </a:spcBef>
              <a:spcAft>
                <a:spcPts val="0"/>
              </a:spcAft>
              <a:buNone/>
            </a:pPr>
            <a:r>
              <a:rPr lang="en-US" sz="1200" dirty="0">
                <a:solidFill>
                  <a:schemeClr val="dk1"/>
                </a:solidFill>
              </a:rPr>
              <a:t>Side effects of Epinephrine include:</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a:solidFill>
                  <a:schemeClr val="dk1"/>
                </a:solidFill>
              </a:rPr>
              <a:t>Nervousness</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a:solidFill>
                  <a:schemeClr val="dk1"/>
                </a:solidFill>
              </a:rPr>
              <a:t>Increased heart rate</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a:solidFill>
                  <a:schemeClr val="dk1"/>
                </a:solidFill>
              </a:rPr>
              <a:t>Sweating</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a:solidFill>
                  <a:schemeClr val="dk1"/>
                </a:solidFill>
              </a:rPr>
              <a:t>Nausea / Vomiting</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a:solidFill>
                  <a:schemeClr val="dk1"/>
                </a:solidFill>
              </a:rPr>
              <a:t>Headache</a:t>
            </a:r>
            <a:endParaRPr sz="1200" dirty="0">
              <a:solidFill>
                <a:schemeClr val="dk1"/>
              </a:solidFill>
            </a:endParaRPr>
          </a:p>
          <a:p>
            <a:pPr marL="914400" lvl="1" indent="-304800" rtl="0">
              <a:lnSpc>
                <a:spcPct val="90000"/>
              </a:lnSpc>
              <a:spcBef>
                <a:spcPts val="360"/>
              </a:spcBef>
              <a:spcAft>
                <a:spcPts val="0"/>
              </a:spcAft>
              <a:buClr>
                <a:schemeClr val="dk1"/>
              </a:buClr>
              <a:buSzPts val="1200"/>
              <a:buChar char="○"/>
            </a:pPr>
            <a:r>
              <a:rPr lang="en-US" sz="1200" dirty="0" smtClean="0">
                <a:solidFill>
                  <a:schemeClr val="dk1"/>
                </a:solidFill>
              </a:rPr>
              <a:t>Dizziness</a:t>
            </a:r>
            <a:endParaRPr sz="1200" dirty="0">
              <a:solidFill>
                <a:schemeClr val="lt2"/>
              </a:solidFill>
            </a:endParaRPr>
          </a:p>
          <a:p>
            <a:pPr marL="342900" lvl="0" indent="-292100" rtl="0">
              <a:lnSpc>
                <a:spcPct val="90000"/>
              </a:lnSpc>
              <a:spcBef>
                <a:spcPts val="200"/>
              </a:spcBef>
              <a:spcAft>
                <a:spcPts val="0"/>
              </a:spcAft>
              <a:buClr>
                <a:schemeClr val="lt2"/>
              </a:buClr>
              <a:buSzPts val="800"/>
              <a:buFont typeface="Arial"/>
              <a:buNone/>
            </a:pPr>
            <a:endParaRPr sz="1200" dirty="0">
              <a:solidFill>
                <a:schemeClr val="dk1"/>
              </a:solidFill>
            </a:endParaRPr>
          </a:p>
          <a:p>
            <a:pPr marL="342900" lvl="0" indent="-276860" rtl="0">
              <a:lnSpc>
                <a:spcPct val="90000"/>
              </a:lnSpc>
              <a:spcBef>
                <a:spcPts val="440"/>
              </a:spcBef>
              <a:spcAft>
                <a:spcPts val="0"/>
              </a:spcAft>
              <a:buClr>
                <a:schemeClr val="accent2"/>
              </a:buClr>
              <a:buSzPts val="1200"/>
              <a:buFont typeface="Arial"/>
              <a:buChar char="●"/>
            </a:pPr>
            <a:r>
              <a:rPr lang="en-US" sz="1200" dirty="0">
                <a:solidFill>
                  <a:schemeClr val="dk1"/>
                </a:solidFill>
              </a:rPr>
              <a:t>Periodically check the expiry date and condition of stored auto-injectors.</a:t>
            </a:r>
            <a:endParaRPr sz="1200" dirty="0">
              <a:solidFill>
                <a:schemeClr val="lt2"/>
              </a:solidFill>
            </a:endParaRPr>
          </a:p>
          <a:p>
            <a:pPr marL="342900" lvl="0" indent="-292100" rtl="0">
              <a:lnSpc>
                <a:spcPct val="90000"/>
              </a:lnSpc>
              <a:spcBef>
                <a:spcPts val="200"/>
              </a:spcBef>
              <a:spcAft>
                <a:spcPts val="0"/>
              </a:spcAft>
              <a:buClr>
                <a:schemeClr val="lt2"/>
              </a:buClr>
              <a:buSzPts val="800"/>
              <a:buFont typeface="Arial"/>
              <a:buNone/>
            </a:pPr>
            <a:endParaRPr sz="1200" dirty="0">
              <a:solidFill>
                <a:schemeClr val="dk1"/>
              </a:solidFill>
            </a:endParaRPr>
          </a:p>
          <a:p>
            <a:pPr marL="342900" lvl="0" indent="-276860" rtl="0">
              <a:lnSpc>
                <a:spcPct val="90000"/>
              </a:lnSpc>
              <a:spcBef>
                <a:spcPts val="440"/>
              </a:spcBef>
              <a:spcAft>
                <a:spcPts val="0"/>
              </a:spcAft>
              <a:buClr>
                <a:schemeClr val="accent2"/>
              </a:buClr>
              <a:buSzPts val="1200"/>
              <a:buFont typeface="Arial"/>
              <a:buChar char="●"/>
            </a:pPr>
            <a:r>
              <a:rPr lang="en-US" sz="1200" dirty="0">
                <a:solidFill>
                  <a:schemeClr val="dk1"/>
                </a:solidFill>
              </a:rPr>
              <a:t>Keep auto-injectors at room temperature.  Do not expose them to extreme cold, heat or direct sunlight.</a:t>
            </a:r>
            <a:endParaRPr sz="1200" dirty="0">
              <a:solidFill>
                <a:schemeClr val="dk1"/>
              </a:solidFill>
            </a:endParaRPr>
          </a:p>
        </p:txBody>
      </p:sp>
      <p:sp>
        <p:nvSpPr>
          <p:cNvPr id="148" name="Google Shape;148;p21: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9565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sz="1200" dirty="0"/>
              <a:t>It is important to review regularly the HDSB Supporting Students with Anaphylaxis Administrative Procedure p</a:t>
            </a:r>
            <a:r>
              <a:rPr lang="en-US" sz="1200" dirty="0">
                <a:solidFill>
                  <a:schemeClr val="dk1"/>
                </a:solidFill>
              </a:rPr>
              <a:t>osted on the board website@ </a:t>
            </a:r>
            <a:r>
              <a:rPr lang="en-US" sz="1200" u="sng" dirty="0">
                <a:solidFill>
                  <a:schemeClr val="hlink"/>
                </a:solidFill>
                <a:hlinkClick r:id="rId3"/>
              </a:rPr>
              <a:t>www.hdsb.ca</a:t>
            </a:r>
            <a:endParaRPr sz="1200" dirty="0">
              <a:solidFill>
                <a:schemeClr val="dk1"/>
              </a:solidFill>
            </a:endParaRPr>
          </a:p>
          <a:p>
            <a:pPr marL="342900" lvl="0" indent="0" rtl="0">
              <a:spcBef>
                <a:spcPts val="0"/>
              </a:spcBef>
              <a:spcAft>
                <a:spcPts val="0"/>
              </a:spcAft>
              <a:buClr>
                <a:schemeClr val="lt2"/>
              </a:buClr>
              <a:buSzPts val="1100"/>
              <a:buFont typeface="Arial"/>
              <a:buNone/>
            </a:pPr>
            <a:r>
              <a:rPr lang="en-US" sz="1200" dirty="0">
                <a:solidFill>
                  <a:schemeClr val="dk1"/>
                </a:solidFill>
              </a:rPr>
              <a:t> </a:t>
            </a:r>
            <a:endParaRPr sz="1200" dirty="0">
              <a:solidFill>
                <a:schemeClr val="dk1"/>
              </a:solidFill>
            </a:endParaRPr>
          </a:p>
          <a:p>
            <a:pPr marL="0" lvl="0" indent="0" rtl="0">
              <a:spcBef>
                <a:spcPts val="640"/>
              </a:spcBef>
              <a:spcAft>
                <a:spcPts val="0"/>
              </a:spcAft>
              <a:buNone/>
            </a:pPr>
            <a:r>
              <a:rPr lang="en-US" sz="1200" dirty="0">
                <a:solidFill>
                  <a:schemeClr val="dk1"/>
                </a:solidFill>
              </a:rPr>
              <a:t>It is also posted in myHDSB, along with supporting resources for staff.</a:t>
            </a:r>
            <a:endParaRPr sz="1200" dirty="0"/>
          </a:p>
        </p:txBody>
      </p:sp>
      <p:sp>
        <p:nvSpPr>
          <p:cNvPr id="156" name="Google Shape;156;p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581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3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sz="1200" dirty="0"/>
              <a:t>For more information on anaphylaxis, please visit these sites.</a:t>
            </a:r>
            <a:endParaRPr sz="1200" dirty="0"/>
          </a:p>
          <a:p>
            <a:pPr marL="0" lvl="0" indent="0">
              <a:spcBef>
                <a:spcPts val="0"/>
              </a:spcBef>
              <a:spcAft>
                <a:spcPts val="0"/>
              </a:spcAft>
              <a:buNone/>
            </a:pPr>
            <a:endParaRPr sz="1200" dirty="0"/>
          </a:p>
        </p:txBody>
      </p:sp>
      <p:sp>
        <p:nvSpPr>
          <p:cNvPr id="162" name="Google Shape;162;p3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475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n-US" sz="1200" dirty="0">
                <a:solidFill>
                  <a:schemeClr val="dk1"/>
                </a:solidFill>
                <a:latin typeface="Times New Roman"/>
                <a:ea typeface="Times New Roman"/>
                <a:cs typeface="Times New Roman"/>
                <a:sym typeface="Times New Roman"/>
              </a:rPr>
              <a:t>Sabrina Shannon, a grade 9 student from Pembroke, had a severe allergy to dairy products</a:t>
            </a:r>
            <a:endParaRPr sz="1200" dirty="0">
              <a:solidFill>
                <a:schemeClr val="dk1"/>
              </a:solidFill>
              <a:latin typeface="Times New Roman"/>
              <a:ea typeface="Times New Roman"/>
              <a:cs typeface="Times New Roman"/>
              <a:sym typeface="Times New Roman"/>
            </a:endParaRPr>
          </a:p>
          <a:p>
            <a:pPr marL="0" lvl="0" indent="0" rtl="0">
              <a:lnSpc>
                <a:spcPct val="90000"/>
              </a:lnSpc>
              <a:spcBef>
                <a:spcPts val="560"/>
              </a:spcBef>
              <a:spcAft>
                <a:spcPts val="0"/>
              </a:spcAft>
              <a:buNone/>
            </a:pPr>
            <a:r>
              <a:rPr lang="en-US" sz="1200" dirty="0">
                <a:solidFill>
                  <a:schemeClr val="dk1"/>
                </a:solidFill>
                <a:latin typeface="Times New Roman"/>
                <a:ea typeface="Times New Roman"/>
                <a:cs typeface="Times New Roman"/>
                <a:sym typeface="Times New Roman"/>
              </a:rPr>
              <a:t>She died after eating French fries, possibly cross contaminated with a cheese product, in the school cafeteria; her </a:t>
            </a:r>
            <a:r>
              <a:rPr lang="en-US" sz="1200" dirty="0" err="1">
                <a:solidFill>
                  <a:schemeClr val="dk1"/>
                </a:solidFill>
                <a:latin typeface="Times New Roman"/>
                <a:ea typeface="Times New Roman"/>
                <a:cs typeface="Times New Roman"/>
                <a:sym typeface="Times New Roman"/>
              </a:rPr>
              <a:t>EpiPen</a:t>
            </a:r>
            <a:r>
              <a:rPr lang="en-US" sz="1200" dirty="0">
                <a:solidFill>
                  <a:schemeClr val="dk1"/>
                </a:solidFill>
                <a:latin typeface="Times New Roman"/>
                <a:ea typeface="Times New Roman"/>
                <a:cs typeface="Times New Roman"/>
                <a:sym typeface="Times New Roman"/>
              </a:rPr>
              <a:t> </a:t>
            </a:r>
            <a:endParaRPr sz="1200" dirty="0">
              <a:solidFill>
                <a:schemeClr val="dk1"/>
              </a:solidFill>
              <a:latin typeface="Times New Roman"/>
              <a:ea typeface="Times New Roman"/>
              <a:cs typeface="Times New Roman"/>
              <a:sym typeface="Times New Roman"/>
            </a:endParaRPr>
          </a:p>
          <a:p>
            <a:pPr marL="0" lvl="0" indent="0" rtl="0">
              <a:lnSpc>
                <a:spcPct val="90000"/>
              </a:lnSpc>
              <a:spcBef>
                <a:spcPts val="560"/>
              </a:spcBef>
              <a:spcAft>
                <a:spcPts val="0"/>
              </a:spcAft>
              <a:buNone/>
            </a:pPr>
            <a:r>
              <a:rPr lang="en-US" sz="1200" dirty="0">
                <a:solidFill>
                  <a:schemeClr val="dk1"/>
                </a:solidFill>
                <a:latin typeface="Times New Roman"/>
                <a:ea typeface="Times New Roman"/>
                <a:cs typeface="Times New Roman"/>
                <a:sym typeface="Times New Roman"/>
              </a:rPr>
              <a:t>was in her locker.</a:t>
            </a:r>
            <a:endParaRPr sz="1200" dirty="0">
              <a:solidFill>
                <a:schemeClr val="dk1"/>
              </a:solidFill>
              <a:latin typeface="Times New Roman"/>
              <a:ea typeface="Times New Roman"/>
              <a:cs typeface="Times New Roman"/>
              <a:sym typeface="Times New Roman"/>
            </a:endParaRPr>
          </a:p>
          <a:p>
            <a:pPr marL="0" lvl="0" indent="0" rtl="0">
              <a:lnSpc>
                <a:spcPct val="90000"/>
              </a:lnSpc>
              <a:spcBef>
                <a:spcPts val="560"/>
              </a:spcBef>
              <a:spcAft>
                <a:spcPts val="0"/>
              </a:spcAft>
              <a:buNone/>
            </a:pPr>
            <a:r>
              <a:rPr lang="en-US" sz="1200" dirty="0">
                <a:solidFill>
                  <a:schemeClr val="dk1"/>
                </a:solidFill>
                <a:latin typeface="Times New Roman"/>
                <a:ea typeface="Times New Roman"/>
                <a:cs typeface="Times New Roman"/>
                <a:sym typeface="Times New Roman"/>
              </a:rPr>
              <a:t>Sabrina’s Law </a:t>
            </a:r>
            <a:r>
              <a:rPr lang="en-US" sz="1200" dirty="0" smtClean="0">
                <a:solidFill>
                  <a:schemeClr val="dk1"/>
                </a:solidFill>
                <a:latin typeface="Times New Roman"/>
                <a:ea typeface="Times New Roman"/>
                <a:cs typeface="Times New Roman"/>
                <a:sym typeface="Times New Roman"/>
              </a:rPr>
              <a:t> </a:t>
            </a:r>
            <a:r>
              <a:rPr lang="en-US" sz="1200" dirty="0">
                <a:solidFill>
                  <a:schemeClr val="dk1"/>
                </a:solidFill>
                <a:latin typeface="Times New Roman"/>
                <a:ea typeface="Times New Roman"/>
                <a:cs typeface="Times New Roman"/>
                <a:sym typeface="Times New Roman"/>
              </a:rPr>
              <a:t>legislation is intended to protect students with anaphylaxis while at school.</a:t>
            </a:r>
            <a:endParaRPr sz="1200" dirty="0">
              <a:solidFill>
                <a:schemeClr val="dk1"/>
              </a:solidFill>
              <a:latin typeface="Times New Roman"/>
              <a:ea typeface="Times New Roman"/>
              <a:cs typeface="Times New Roman"/>
              <a:sym typeface="Times New Roman"/>
            </a:endParaRPr>
          </a:p>
          <a:p>
            <a:pPr marL="0" lvl="0" indent="0" rtl="0">
              <a:lnSpc>
                <a:spcPct val="90000"/>
              </a:lnSpc>
              <a:spcBef>
                <a:spcPts val="560"/>
              </a:spcBef>
              <a:spcAft>
                <a:spcPts val="0"/>
              </a:spcAft>
              <a:buNone/>
            </a:pPr>
            <a:endParaRPr sz="1200" dirty="0"/>
          </a:p>
        </p:txBody>
      </p:sp>
      <p:sp>
        <p:nvSpPr>
          <p:cNvPr id="57" name="Google Shape;57;p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9192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64" name="Google Shape;64;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More recently, PPM 161 Supporting Children and Students with Prevalent Medical Conditions was released in October 2017 and came into effect in September 2018.</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All schools are required to have a plan to support students with anaphylaxis and, more specifically, develop a Plan of Care for each child with anaphylaxis</a:t>
            </a:r>
            <a:endParaRPr sz="1200" dirty="0"/>
          </a:p>
          <a:p>
            <a:pPr marL="457200" lvl="0" indent="0" rtl="0">
              <a:spcBef>
                <a:spcPts val="640"/>
              </a:spcBef>
              <a:spcAft>
                <a:spcPts val="0"/>
              </a:spcAft>
              <a:buNone/>
            </a:pPr>
            <a:endParaRPr sz="1200" dirty="0"/>
          </a:p>
        </p:txBody>
      </p:sp>
    </p:spTree>
    <p:extLst>
      <p:ext uri="{BB962C8B-B14F-4D97-AF65-F5344CB8AC3E}">
        <p14:creationId xmlns:p14="http://schemas.microsoft.com/office/powerpoint/2010/main" val="1015237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8: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70" name="Google Shape;70;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Anaphylaxis is a serious and possibly life-threatening allergic reaction that requires immediate recognition medical emergency measures to be taken.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The </a:t>
            </a:r>
            <a:r>
              <a:rPr lang="en-US" sz="1200" dirty="0" err="1"/>
              <a:t>Halton</a:t>
            </a:r>
            <a:r>
              <a:rPr lang="en-US" sz="1200" dirty="0"/>
              <a:t> District School Board is committed to providing direction to school administrators, staff, students and parents / guardians about the appropriate response on both a school-wide and individual level to minimize the inherent risks to students and others who are identified as being susceptible to anaphylactic reactions due to individual allergic conditions.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The specific roles and responsibilities of staff, students, parents/guardians and administrators are detailed in the Administrative Procedure: Supporting Students with Anaphylaxis and should be reviewed regularly.</a:t>
            </a:r>
            <a:endParaRPr sz="1200" dirty="0"/>
          </a:p>
        </p:txBody>
      </p:sp>
    </p:spTree>
    <p:extLst>
      <p:ext uri="{BB962C8B-B14F-4D97-AF65-F5344CB8AC3E}">
        <p14:creationId xmlns:p14="http://schemas.microsoft.com/office/powerpoint/2010/main" val="454040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9: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76" name="Google Shape;76;p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spcBef>
                <a:spcPts val="0"/>
              </a:spcBef>
              <a:spcAft>
                <a:spcPts val="0"/>
              </a:spcAft>
              <a:buSzPts val="4400"/>
              <a:buNone/>
            </a:pPr>
            <a:r>
              <a:rPr lang="en-US" sz="1200" dirty="0">
                <a:solidFill>
                  <a:srgbClr val="FF3399"/>
                </a:solidFill>
              </a:rPr>
              <a:t>Allergies</a:t>
            </a:r>
            <a:r>
              <a:rPr lang="en-US" sz="1200" b="1" dirty="0">
                <a:solidFill>
                  <a:schemeClr val="dk2"/>
                </a:solidFill>
                <a:latin typeface="Gentium Basic"/>
                <a:ea typeface="Gentium Basic"/>
                <a:cs typeface="Gentium Basic"/>
                <a:sym typeface="Gentium Basic"/>
              </a:rPr>
              <a:t> </a:t>
            </a:r>
            <a:r>
              <a:rPr lang="en-US" sz="1200" dirty="0">
                <a:solidFill>
                  <a:schemeClr val="dk1"/>
                </a:solidFill>
              </a:rPr>
              <a:t>occur when your immune system becomes unusually sensitive and overreacts to common substances such as pollen, </a:t>
            </a:r>
            <a:r>
              <a:rPr lang="en-US" sz="1200" dirty="0" err="1">
                <a:solidFill>
                  <a:schemeClr val="dk1"/>
                </a:solidFill>
              </a:rPr>
              <a:t>mould</a:t>
            </a:r>
            <a:r>
              <a:rPr lang="en-US" sz="1200" dirty="0">
                <a:solidFill>
                  <a:schemeClr val="dk1"/>
                </a:solidFill>
              </a:rPr>
              <a:t>, dust or food.  When these substances cause an allergic reaction, they are called</a:t>
            </a:r>
            <a:r>
              <a:rPr lang="en-US" sz="1200" dirty="0">
                <a:solidFill>
                  <a:schemeClr val="dk2"/>
                </a:solidFill>
              </a:rPr>
              <a:t> </a:t>
            </a:r>
            <a:r>
              <a:rPr lang="en-US" sz="1200" dirty="0">
                <a:solidFill>
                  <a:srgbClr val="FF3399"/>
                </a:solidFill>
              </a:rPr>
              <a:t>allergens.</a:t>
            </a:r>
            <a:endParaRPr sz="1200" dirty="0">
              <a:solidFill>
                <a:srgbClr val="FF3399"/>
              </a:solidFill>
            </a:endParaRPr>
          </a:p>
          <a:p>
            <a:pPr marL="0" lvl="0" indent="0">
              <a:spcBef>
                <a:spcPts val="0"/>
              </a:spcBef>
              <a:spcAft>
                <a:spcPts val="0"/>
              </a:spcAft>
              <a:buSzPts val="4400"/>
              <a:buNone/>
            </a:pPr>
            <a:endParaRPr sz="1200" dirty="0">
              <a:solidFill>
                <a:srgbClr val="FF3399"/>
              </a:solidFill>
            </a:endParaRPr>
          </a:p>
          <a:p>
            <a:pPr marL="0" lvl="0" indent="0">
              <a:spcBef>
                <a:spcPts val="0"/>
              </a:spcBef>
              <a:spcAft>
                <a:spcPts val="0"/>
              </a:spcAft>
              <a:buClr>
                <a:srgbClr val="FF3399"/>
              </a:buClr>
              <a:buSzPts val="4400"/>
              <a:buFont typeface="Arial"/>
              <a:buNone/>
            </a:pPr>
            <a:r>
              <a:rPr lang="en-US" sz="1200" dirty="0"/>
              <a:t>Food is one of the most common allergens that causes anaphylaxis, but insect stings, medications, latex and exercise (alone or sometimes after eating a specific food) can also cause reactions. </a:t>
            </a:r>
            <a:endParaRPr sz="1200" dirty="0"/>
          </a:p>
          <a:p>
            <a:pPr marL="0" lvl="0" indent="0">
              <a:spcBef>
                <a:spcPts val="0"/>
              </a:spcBef>
              <a:spcAft>
                <a:spcPts val="0"/>
              </a:spcAft>
              <a:buSzPts val="4400"/>
              <a:buNone/>
            </a:pPr>
            <a:endParaRPr sz="1200" dirty="0">
              <a:solidFill>
                <a:srgbClr val="FF3399"/>
              </a:solidFill>
            </a:endParaRPr>
          </a:p>
          <a:p>
            <a:pPr marL="0" lvl="0" indent="0">
              <a:spcBef>
                <a:spcPts val="0"/>
              </a:spcBef>
              <a:spcAft>
                <a:spcPts val="0"/>
              </a:spcAft>
              <a:buSzPts val="2400"/>
              <a:buNone/>
            </a:pPr>
            <a:r>
              <a:rPr lang="en-US" sz="1200" dirty="0"/>
              <a:t>More than 1 million Ontarians are affected by a food allergy.  There are about 138,000 students in Ontario with food allergies.  </a:t>
            </a:r>
            <a:endParaRPr sz="1200" dirty="0"/>
          </a:p>
          <a:p>
            <a:pPr marL="0" lvl="0" indent="0">
              <a:spcBef>
                <a:spcPts val="0"/>
              </a:spcBef>
              <a:spcAft>
                <a:spcPts val="0"/>
              </a:spcAft>
              <a:buSzPts val="2400"/>
              <a:buNone/>
            </a:pPr>
            <a:r>
              <a:rPr lang="en-US" sz="1200" dirty="0"/>
              <a:t>There is no cure for food allergy, so avoidance is still the main way to prevent an allergic reaction.  </a:t>
            </a:r>
            <a:endParaRPr sz="1200" dirty="0"/>
          </a:p>
          <a:p>
            <a:pPr marL="0" lvl="0" indent="0" rtl="0">
              <a:spcBef>
                <a:spcPts val="0"/>
              </a:spcBef>
              <a:spcAft>
                <a:spcPts val="0"/>
              </a:spcAft>
              <a:buClr>
                <a:schemeClr val="dk1"/>
              </a:buClr>
              <a:buSzPts val="2400"/>
              <a:buFont typeface="Arial"/>
              <a:buNone/>
            </a:pPr>
            <a:endParaRPr sz="1200" dirty="0"/>
          </a:p>
          <a:p>
            <a:pPr marL="0" lvl="0" indent="0" rtl="0">
              <a:spcBef>
                <a:spcPts val="0"/>
              </a:spcBef>
              <a:spcAft>
                <a:spcPts val="0"/>
              </a:spcAft>
              <a:buClr>
                <a:srgbClr val="FF3399"/>
              </a:buClr>
              <a:buSzPts val="4400"/>
              <a:buFont typeface="Arial"/>
              <a:buNone/>
            </a:pPr>
            <a:endParaRPr sz="1200" dirty="0">
              <a:solidFill>
                <a:schemeClr val="dk1"/>
              </a:solidFill>
            </a:endParaRPr>
          </a:p>
        </p:txBody>
      </p:sp>
    </p:spTree>
    <p:extLst>
      <p:ext uri="{BB962C8B-B14F-4D97-AF65-F5344CB8AC3E}">
        <p14:creationId xmlns:p14="http://schemas.microsoft.com/office/powerpoint/2010/main" val="4115248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7: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87" name="Google Shape;87;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Symptoms of an anaphylactic reaction can vary from person to person and may include:  </a:t>
            </a:r>
            <a:endParaRPr sz="1200" dirty="0"/>
          </a:p>
          <a:p>
            <a:pPr marL="457200" marR="0" lvl="0" indent="-304800" algn="l" rtl="0">
              <a:spcBef>
                <a:spcPts val="0"/>
              </a:spcBef>
              <a:spcAft>
                <a:spcPts val="0"/>
              </a:spcAft>
              <a:buSzPts val="1200"/>
              <a:buChar char="●"/>
            </a:pPr>
            <a:r>
              <a:rPr lang="en-US" sz="1200" dirty="0"/>
              <a:t>Skin: hives, swelling (face, lips and tongue), itching, warmth, redness  </a:t>
            </a:r>
            <a:endParaRPr sz="1200" dirty="0"/>
          </a:p>
          <a:p>
            <a:pPr marL="457200" marR="0" lvl="0" indent="-304800" algn="l" rtl="0">
              <a:spcBef>
                <a:spcPts val="0"/>
              </a:spcBef>
              <a:spcAft>
                <a:spcPts val="0"/>
              </a:spcAft>
              <a:buSzPts val="1200"/>
              <a:buChar char="●"/>
            </a:pPr>
            <a:r>
              <a:rPr lang="en-US" sz="1200" dirty="0"/>
              <a:t>Breathing (respiratory): coughing, wheezing, shortness of breath, chest pain/tightness, throat tightness, hoarse voice, nasal congestion or hay fever-like symptoms (runny, itchy nose and watery eyes, sneezing), trouble swallowing  </a:t>
            </a:r>
            <a:endParaRPr sz="1200" dirty="0"/>
          </a:p>
          <a:p>
            <a:pPr marL="457200" marR="0" lvl="0" indent="-304800" algn="l" rtl="0">
              <a:spcBef>
                <a:spcPts val="0"/>
              </a:spcBef>
              <a:spcAft>
                <a:spcPts val="0"/>
              </a:spcAft>
              <a:buSzPts val="1200"/>
              <a:buChar char="●"/>
            </a:pPr>
            <a:r>
              <a:rPr lang="en-US" sz="1200" dirty="0"/>
              <a:t>Stomach (gastrointestinal): nausea, pain/cramps, vomiting, diarrhea  </a:t>
            </a:r>
            <a:endParaRPr sz="1200" dirty="0"/>
          </a:p>
          <a:p>
            <a:pPr marL="457200" marR="0" lvl="0" indent="-304800" algn="l" rtl="0">
              <a:spcBef>
                <a:spcPts val="0"/>
              </a:spcBef>
              <a:spcAft>
                <a:spcPts val="0"/>
              </a:spcAft>
              <a:buSzPts val="1200"/>
              <a:buChar char="●"/>
            </a:pPr>
            <a:r>
              <a:rPr lang="en-US" sz="1200" dirty="0"/>
              <a:t>Heart (cardiovascular): paler than normal/blue skin </a:t>
            </a:r>
            <a:r>
              <a:rPr lang="en-US" sz="1200" dirty="0" err="1"/>
              <a:t>colour</a:t>
            </a:r>
            <a:r>
              <a:rPr lang="en-US" sz="1200" dirty="0"/>
              <a:t>, weak pulse, passing out, dizziness or light-headedness, shock  </a:t>
            </a:r>
            <a:endParaRPr sz="1200" dirty="0"/>
          </a:p>
          <a:p>
            <a:pPr marL="457200" marR="0" lvl="0" indent="-304800" algn="l" rtl="0">
              <a:spcBef>
                <a:spcPts val="0"/>
              </a:spcBef>
              <a:spcAft>
                <a:spcPts val="0"/>
              </a:spcAft>
              <a:buSzPts val="1200"/>
              <a:buChar char="●"/>
            </a:pPr>
            <a:r>
              <a:rPr lang="en-US" sz="1200" dirty="0"/>
              <a:t>Other: anxiety, sense of “doom” (the feeling that something bad is about to happen), headache, uterine cramps, metallic taste</a:t>
            </a:r>
            <a:endParaRPr sz="1200" b="0" i="0" u="none" strike="noStrike" cap="none" dirty="0"/>
          </a:p>
        </p:txBody>
      </p:sp>
    </p:spTree>
    <p:extLst>
      <p:ext uri="{BB962C8B-B14F-4D97-AF65-F5344CB8AC3E}">
        <p14:creationId xmlns:p14="http://schemas.microsoft.com/office/powerpoint/2010/main" val="4234484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0: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94" name="Google Shape;94;p1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t>All children at risk for anaphylaxis — no matter how independent they are — need the support of trusted, caring adults at school and elsewhere. Particularly when faced with new situations or a change in routine.  Teenagers can be particularly at risk because they have greater independence, more relaxed precautions and can be reluctant to carry their </a:t>
            </a:r>
            <a:r>
              <a:rPr lang="en-US" sz="1200" dirty="0" err="1"/>
              <a:t>EpiPen</a:t>
            </a:r>
            <a:r>
              <a:rPr lang="en-US" sz="1200" dirty="0"/>
              <a:t>.</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Sabrina’s Law and PPM 161 requires all district school boards in Ontario to have an anaphylaxis policy in place to support students with potentially life-threatening allergies.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Anaphylaxis can cause a great deal of anxiety for students, families, teachers and other school staff. When speaking to children about anaphylaxis, it is important that they know you are comfortable talking about the issue, or they may keep questions or concerns private. Ongoing communication between the school, the student and the family is essential, beginning when a student is diagnosed and starts school. Maintaining an open exchange of information is also important throughout the school year, especially if there are changes to the child’s medical condition.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dirty="0"/>
              <a:t>Families should work with the school to create an individualized Plan of Care for their child. The plan will include support strategies or ways to accommodate the student so that they can participate to their full potential in school activities. </a:t>
            </a:r>
            <a:endParaRPr sz="1200" b="0" i="0" u="none" strike="noStrike" cap="none" dirty="0"/>
          </a:p>
        </p:txBody>
      </p:sp>
    </p:spTree>
    <p:extLst>
      <p:ext uri="{BB962C8B-B14F-4D97-AF65-F5344CB8AC3E}">
        <p14:creationId xmlns:p14="http://schemas.microsoft.com/office/powerpoint/2010/main" val="2086320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01" name="Google Shape;101;p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The Anaphylaxis Plan of Care is a form that contains individualized information on the student’s allergy, preventative strategies to reduce risk, symptoms of an anaphylactic reaction, location of medication and emergency medical response. Preventative strategies should include both awareness and avoidance measures.</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The Anaphylaxis Plan of Care shall be co-created, reviewed or updated by the parents / guardians in consultation with the principal, designated staff and the student within the first 30 days of the school year or as soon as possible upon registration or diagnosis.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A School Care Team, with a minimum of two staff, will be identified on the Anaphylaxis Plan of Care. Specific responsibilities of the School Care Team in supporting, monitoring and responding to an anaphylactic emergency will be delineated. The School Care Team will receive student-specific training by the principal and/or parent on the implementation of the Anaphylaxis Plan of Care.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Parents have the authority to designate who is provided access to the Anaphylaxis Plan of Care. With authorization from parents / guardians, the Anaphylaxis Plan of Care will be: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err="1">
                <a:solidFill>
                  <a:schemeClr val="dk1"/>
                </a:solidFill>
                <a:latin typeface="Times New Roman"/>
                <a:ea typeface="Times New Roman"/>
                <a:cs typeface="Times New Roman"/>
                <a:sym typeface="Times New Roman"/>
              </a:rPr>
              <a:t>i</a:t>
            </a:r>
            <a:r>
              <a:rPr lang="en-US" sz="1200" dirty="0">
                <a:solidFill>
                  <a:schemeClr val="dk1"/>
                </a:solidFill>
                <a:latin typeface="Times New Roman"/>
                <a:ea typeface="Times New Roman"/>
                <a:cs typeface="Times New Roman"/>
                <a:sym typeface="Times New Roman"/>
              </a:rPr>
              <a:t>. Shared with appropriate school staff and others who are in direct contact with students with anaphylaxis (e.g. food service providers, transportation providers, volunteers).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ii. Posted in a key area of the school where staff have access on a regular basis.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iii. Posted inside the food preparation area of the cafeteria. </a:t>
            </a:r>
            <a:endParaRPr sz="1200" dirty="0">
              <a:solidFill>
                <a:schemeClr val="dk1"/>
              </a:solidFill>
              <a:latin typeface="Times New Roman"/>
              <a:ea typeface="Times New Roman"/>
              <a:cs typeface="Times New Roman"/>
              <a:sym typeface="Times New Roman"/>
            </a:endParaRPr>
          </a:p>
          <a:p>
            <a:pPr marL="342900" lvl="0" indent="0" rtl="0">
              <a:spcBef>
                <a:spcPts val="560"/>
              </a:spcBef>
              <a:spcAft>
                <a:spcPts val="0"/>
              </a:spcAft>
              <a:buNone/>
            </a:pPr>
            <a:r>
              <a:rPr lang="en-US" sz="1200" dirty="0">
                <a:solidFill>
                  <a:schemeClr val="dk1"/>
                </a:solidFill>
                <a:latin typeface="Times New Roman"/>
                <a:ea typeface="Times New Roman"/>
                <a:cs typeface="Times New Roman"/>
                <a:sym typeface="Times New Roman"/>
              </a:rPr>
              <a:t>iv. Located in the educator’s daybook and/or occasional educator plans.</a:t>
            </a:r>
            <a:endParaRPr sz="1200" dirty="0"/>
          </a:p>
        </p:txBody>
      </p:sp>
    </p:spTree>
    <p:extLst>
      <p:ext uri="{BB962C8B-B14F-4D97-AF65-F5344CB8AC3E}">
        <p14:creationId xmlns:p14="http://schemas.microsoft.com/office/powerpoint/2010/main" val="1789688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5: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11" name="Google Shape;111;p1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457200" lvl="0" indent="0" rtl="0">
              <a:spcBef>
                <a:spcPts val="0"/>
              </a:spcBef>
              <a:spcAft>
                <a:spcPts val="0"/>
              </a:spcAft>
              <a:buNone/>
            </a:pPr>
            <a:r>
              <a:rPr lang="en-US" sz="1200" dirty="0"/>
              <a:t>In the event of a suspected anaphylactic emergency, think F.A.S.T.</a:t>
            </a:r>
            <a:endParaRPr sz="1200" dirty="0"/>
          </a:p>
          <a:p>
            <a:pPr marL="457200" lvl="0" indent="0" rtl="0">
              <a:spcBef>
                <a:spcPts val="0"/>
              </a:spcBef>
              <a:spcAft>
                <a:spcPts val="0"/>
              </a:spcAft>
              <a:buNone/>
            </a:pPr>
            <a:endParaRPr sz="1200" dirty="0"/>
          </a:p>
          <a:p>
            <a:pPr marL="457200" lvl="0" indent="0" rtl="0">
              <a:spcBef>
                <a:spcPts val="0"/>
              </a:spcBef>
              <a:spcAft>
                <a:spcPts val="0"/>
              </a:spcAft>
              <a:buNone/>
            </a:pPr>
            <a:r>
              <a:rPr lang="en-US" sz="1200" dirty="0"/>
              <a:t>Look at symptoms on the: </a:t>
            </a:r>
            <a:endParaRPr sz="1200" dirty="0"/>
          </a:p>
          <a:p>
            <a:pPr marL="914400" lvl="0" indent="-304800" rtl="0">
              <a:spcBef>
                <a:spcPts val="0"/>
              </a:spcBef>
              <a:spcAft>
                <a:spcPts val="0"/>
              </a:spcAft>
              <a:buSzPts val="1200"/>
              <a:buChar char="●"/>
            </a:pPr>
            <a:r>
              <a:rPr lang="en-US" sz="1200" b="1" dirty="0"/>
              <a:t>FACE </a:t>
            </a:r>
            <a:r>
              <a:rPr lang="en-US" sz="1200" dirty="0"/>
              <a:t>such as </a:t>
            </a:r>
            <a:r>
              <a:rPr lang="en-US" sz="1200" dirty="0">
                <a:solidFill>
                  <a:schemeClr val="dk1"/>
                </a:solidFill>
              </a:rPr>
              <a:t>itchiness, redness, swelling of face and tongue</a:t>
            </a:r>
            <a:endParaRPr sz="1200" dirty="0">
              <a:solidFill>
                <a:schemeClr val="dk1"/>
              </a:solidFill>
            </a:endParaRPr>
          </a:p>
          <a:p>
            <a:pPr marL="914400" lvl="0" indent="-304800" rtl="0">
              <a:spcBef>
                <a:spcPts val="0"/>
              </a:spcBef>
              <a:spcAft>
                <a:spcPts val="0"/>
              </a:spcAft>
              <a:buClr>
                <a:schemeClr val="dk1"/>
              </a:buClr>
              <a:buSzPts val="1200"/>
              <a:buChar char="●"/>
            </a:pPr>
            <a:r>
              <a:rPr lang="en-US" sz="1200" b="1" dirty="0">
                <a:solidFill>
                  <a:schemeClr val="dk1"/>
                </a:solidFill>
              </a:rPr>
              <a:t>AIRWAY</a:t>
            </a:r>
            <a:r>
              <a:rPr lang="en-US" sz="1200" dirty="0">
                <a:solidFill>
                  <a:schemeClr val="dk1"/>
                </a:solidFill>
              </a:rPr>
              <a:t>: coughing, trouble </a:t>
            </a:r>
            <a:r>
              <a:rPr lang="en-US" sz="1200" dirty="0" err="1">
                <a:solidFill>
                  <a:schemeClr val="dk1"/>
                </a:solidFill>
              </a:rPr>
              <a:t>breathing,swallowing</a:t>
            </a:r>
            <a:r>
              <a:rPr lang="en-US" sz="1200" dirty="0">
                <a:solidFill>
                  <a:schemeClr val="dk1"/>
                </a:solidFill>
              </a:rPr>
              <a:t> or speaking</a:t>
            </a:r>
            <a:endParaRPr sz="1200" dirty="0">
              <a:solidFill>
                <a:schemeClr val="dk1"/>
              </a:solidFill>
            </a:endParaRPr>
          </a:p>
          <a:p>
            <a:pPr marL="914400" lvl="0" indent="-304800" rtl="0">
              <a:spcBef>
                <a:spcPts val="0"/>
              </a:spcBef>
              <a:spcAft>
                <a:spcPts val="0"/>
              </a:spcAft>
              <a:buClr>
                <a:schemeClr val="dk1"/>
              </a:buClr>
              <a:buSzPts val="1200"/>
              <a:buChar char="●"/>
            </a:pPr>
            <a:r>
              <a:rPr lang="en-US" sz="1200" b="1" dirty="0">
                <a:solidFill>
                  <a:schemeClr val="dk1"/>
                </a:solidFill>
              </a:rPr>
              <a:t>STOMACH</a:t>
            </a:r>
            <a:r>
              <a:rPr lang="en-US" sz="1200" dirty="0">
                <a:solidFill>
                  <a:schemeClr val="dk1"/>
                </a:solidFill>
              </a:rPr>
              <a:t>: stomach pain, </a:t>
            </a:r>
            <a:r>
              <a:rPr lang="en-US" sz="1200" dirty="0" err="1">
                <a:solidFill>
                  <a:schemeClr val="dk1"/>
                </a:solidFill>
              </a:rPr>
              <a:t>vomiting,diarrhea</a:t>
            </a:r>
            <a:endParaRPr sz="1200" dirty="0">
              <a:solidFill>
                <a:schemeClr val="dk1"/>
              </a:solidFill>
            </a:endParaRPr>
          </a:p>
          <a:p>
            <a:pPr marL="914400" lvl="0" indent="-304800" rtl="0">
              <a:spcBef>
                <a:spcPts val="0"/>
              </a:spcBef>
              <a:spcAft>
                <a:spcPts val="0"/>
              </a:spcAft>
              <a:buClr>
                <a:schemeClr val="dk1"/>
              </a:buClr>
              <a:buSzPts val="1200"/>
              <a:buChar char="●"/>
            </a:pPr>
            <a:r>
              <a:rPr lang="en-US" sz="1200" b="1" dirty="0">
                <a:solidFill>
                  <a:schemeClr val="dk1"/>
                </a:solidFill>
              </a:rPr>
              <a:t>TOTAL BODY</a:t>
            </a:r>
            <a:r>
              <a:rPr lang="en-US" sz="1200" dirty="0">
                <a:solidFill>
                  <a:schemeClr val="dk1"/>
                </a:solidFill>
              </a:rPr>
              <a:t>: hives, rash, swelling, weakness, paleness, sense of doom, loss of consciousness</a:t>
            </a:r>
            <a:endParaRPr sz="1200" dirty="0">
              <a:solidFill>
                <a:schemeClr val="dk1"/>
              </a:solidFill>
            </a:endParaRPr>
          </a:p>
        </p:txBody>
      </p:sp>
    </p:spTree>
    <p:extLst>
      <p:ext uri="{BB962C8B-B14F-4D97-AF65-F5344CB8AC3E}">
        <p14:creationId xmlns:p14="http://schemas.microsoft.com/office/powerpoint/2010/main" val="73641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gradFill>
          <a:gsLst>
            <a:gs pos="0">
              <a:schemeClr val="lt2"/>
            </a:gs>
            <a:gs pos="100000">
              <a:schemeClr val="lt1"/>
            </a:gs>
          </a:gsLst>
          <a:lin ang="10800000" scaled="0"/>
        </a:gradFill>
        <a:effectLst/>
      </p:bgPr>
    </p:bg>
    <p:spTree>
      <p:nvGrpSpPr>
        <p:cNvPr id="1" name="Shape 18"/>
        <p:cNvGrpSpPr/>
        <p:nvPr/>
      </p:nvGrpSpPr>
      <p:grpSpPr>
        <a:xfrm>
          <a:off x="0" y="0"/>
          <a:ext cx="0" cy="0"/>
          <a:chOff x="0" y="0"/>
          <a:chExt cx="0" cy="0"/>
        </a:xfrm>
      </p:grpSpPr>
      <p:grpSp>
        <p:nvGrpSpPr>
          <p:cNvPr id="19" name="Google Shape;19;p2"/>
          <p:cNvGrpSpPr/>
          <p:nvPr/>
        </p:nvGrpSpPr>
        <p:grpSpPr>
          <a:xfrm>
            <a:off x="-1035050" y="1552575"/>
            <a:ext cx="10179049" cy="5305425"/>
            <a:chOff x="-1035050" y="1552575"/>
            <a:chExt cx="10179049" cy="5305425"/>
          </a:xfrm>
        </p:grpSpPr>
        <p:sp>
          <p:nvSpPr>
            <p:cNvPr id="20" name="Google Shape;20;p2"/>
            <p:cNvSpPr/>
            <p:nvPr/>
          </p:nvSpPr>
          <p:spPr>
            <a:xfrm>
              <a:off x="3271837" y="2709862"/>
              <a:ext cx="5872162" cy="4148137"/>
            </a:xfrm>
            <a:custGeom>
              <a:avLst/>
              <a:gdLst/>
              <a:ahLst/>
              <a:cxnLst/>
              <a:rect l="0" t="0" r="0" b="0"/>
              <a:pathLst>
                <a:path w="3699" h="2613" extrusionOk="0">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a:gsLst>
                <a:gs pos="0">
                  <a:schemeClr val="accent2"/>
                </a:gs>
                <a:gs pos="100000">
                  <a:srgbClr val="2347B3"/>
                </a:gs>
              </a:gsLst>
              <a:lin ang="1080000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cxnSp>
          <p:nvCxnSpPr>
            <p:cNvPr id="21" name="Google Shape;21;p2"/>
            <p:cNvCxnSpPr/>
            <p:nvPr/>
          </p:nvCxnSpPr>
          <p:spPr>
            <a:xfrm>
              <a:off x="-1035050" y="1552575"/>
              <a:ext cx="6726237" cy="5305425"/>
            </a:xfrm>
            <a:prstGeom prst="curvedConnector2">
              <a:avLst/>
            </a:prstGeom>
            <a:noFill/>
            <a:ln w="12700" cap="rnd" cmpd="sng">
              <a:solidFill>
                <a:schemeClr val="accent2"/>
              </a:solidFill>
              <a:prstDash val="solid"/>
              <a:miter lim="800000"/>
              <a:headEnd type="none" w="med" len="med"/>
              <a:tailEnd type="none" w="med" len="med"/>
            </a:ln>
          </p:spPr>
        </p:cxnSp>
      </p:grpSp>
      <p:sp>
        <p:nvSpPr>
          <p:cNvPr id="22" name="Google Shape;22;p2"/>
          <p:cNvSpPr txBox="1">
            <a:spLocks noGrp="1"/>
          </p:cNvSpPr>
          <p:nvPr>
            <p:ph type="ctrTitle"/>
          </p:nvPr>
        </p:nvSpPr>
        <p:spPr>
          <a:xfrm>
            <a:off x="1293812" y="762000"/>
            <a:ext cx="7772400" cy="1143000"/>
          </a:xfrm>
          <a:prstGeom prst="rect">
            <a:avLst/>
          </a:prstGeom>
          <a:noFill/>
          <a:ln>
            <a:noFill/>
          </a:ln>
        </p:spPr>
        <p:txBody>
          <a:bodyPr spcFirstLastPara="1" wrap="square" lIns="92075" tIns="46025" rIns="92075" bIns="46025" anchor="b" anchorCtr="0"/>
          <a:lstStyle>
            <a:lvl1pPr marR="0" lvl="0"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3" name="Google Shape;23;p2"/>
          <p:cNvSpPr txBox="1">
            <a:spLocks noGrp="1"/>
          </p:cNvSpPr>
          <p:nvPr>
            <p:ph type="subTitle" idx="1"/>
          </p:nvPr>
        </p:nvSpPr>
        <p:spPr>
          <a:xfrm>
            <a:off x="685800" y="3429000"/>
            <a:ext cx="6400800" cy="1752600"/>
          </a:xfrm>
          <a:prstGeom prst="rect">
            <a:avLst/>
          </a:prstGeom>
          <a:noFill/>
          <a:ln>
            <a:noFill/>
          </a:ln>
        </p:spPr>
        <p:txBody>
          <a:bodyPr spcFirstLastPara="1" wrap="square" lIns="92075" tIns="46025" rIns="92075" bIns="46025" anchor="ctr" anchorCtr="0"/>
          <a:lstStyle>
            <a:lvl1pPr marR="0" lvl="0" algn="l" rtl="0">
              <a:lnSpc>
                <a:spcPct val="100000"/>
              </a:lnSpc>
              <a:spcBef>
                <a:spcPts val="640"/>
              </a:spcBef>
              <a:spcAft>
                <a:spcPts val="0"/>
              </a:spcAft>
              <a:buClr>
                <a:schemeClr val="accent2"/>
              </a:buClr>
              <a:buSzPts val="2560"/>
              <a:buFont typeface="Noto Sans Symbols"/>
              <a:buChar char="●"/>
              <a:defRPr sz="32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52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accent1"/>
              </a:buClr>
              <a:buSzPts val="144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24" name="Google Shape;24;p2"/>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5" name="Google Shape;25;p2"/>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6" name="Google Shape;26;p2"/>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type="tx">
  <p:cSld name="TITLE_AND_BODY">
    <p:spTree>
      <p:nvGrpSpPr>
        <p:cNvPr id="1" name="Shape 27"/>
        <p:cNvGrpSpPr/>
        <p:nvPr/>
      </p:nvGrpSpPr>
      <p:grpSpPr>
        <a:xfrm>
          <a:off x="0" y="0"/>
          <a:ext cx="0" cy="0"/>
          <a:chOff x="0" y="0"/>
          <a:chExt cx="0" cy="0"/>
        </a:xfrm>
      </p:grpSpPr>
      <p:sp>
        <p:nvSpPr>
          <p:cNvPr id="28" name="Google Shape;28;p3"/>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 name="Google Shape;29;p3"/>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lstStyle>
            <a:lvl1pPr marL="457200" marR="0" lvl="0" indent="-391160" algn="l" rtl="0">
              <a:lnSpc>
                <a:spcPct val="100000"/>
              </a:lnSpc>
              <a:spcBef>
                <a:spcPts val="640"/>
              </a:spcBef>
              <a:spcAft>
                <a:spcPts val="0"/>
              </a:spcAft>
              <a:buClr>
                <a:schemeClr val="accent2"/>
              </a:buClr>
              <a:buSzPts val="2560"/>
              <a:buFont typeface="Noto Sans Symbols"/>
              <a:buChar char="●"/>
              <a:defRPr sz="3200" b="0" i="0" u="none" strike="noStrike" cap="none">
                <a:solidFill>
                  <a:schemeClr val="dk1"/>
                </a:solidFill>
                <a:latin typeface="Times New Roman"/>
                <a:ea typeface="Times New Roman"/>
                <a:cs typeface="Times New Roman"/>
                <a:sym typeface="Times New Roman"/>
              </a:defRPr>
            </a:lvl1pPr>
            <a:lvl2pPr marL="914400" marR="0" lvl="1" indent="-388619" algn="l" rtl="0">
              <a:lnSpc>
                <a:spcPct val="100000"/>
              </a:lnSpc>
              <a:spcBef>
                <a:spcPts val="560"/>
              </a:spcBef>
              <a:spcAft>
                <a:spcPts val="0"/>
              </a:spcAft>
              <a:buClr>
                <a:schemeClr val="dk1"/>
              </a:buClr>
              <a:buSzPts val="252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20039" algn="l" rtl="0">
              <a:lnSpc>
                <a:spcPct val="100000"/>
              </a:lnSpc>
              <a:spcBef>
                <a:spcPts val="480"/>
              </a:spcBef>
              <a:spcAft>
                <a:spcPts val="0"/>
              </a:spcAft>
              <a:buClr>
                <a:schemeClr val="accent1"/>
              </a:buClr>
              <a:buSzPts val="144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0" name="Google Shape;30;p3"/>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31" name="Google Shape;31;p3"/>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32" name="Google Shape;32;p3"/>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35" name="Google Shape;35;p4"/>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36" name="Google Shape;36;p4"/>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text on left, text on right" type="twoColTx">
  <p:cSld name="TITLE_AND_TWO_COLUMNS">
    <p:spTree>
      <p:nvGrpSpPr>
        <p:cNvPr id="1" name="Shape 37"/>
        <p:cNvGrpSpPr/>
        <p:nvPr/>
      </p:nvGrpSpPr>
      <p:grpSpPr>
        <a:xfrm>
          <a:off x="0" y="0"/>
          <a:ext cx="0" cy="0"/>
          <a:chOff x="0" y="0"/>
          <a:chExt cx="0" cy="0"/>
        </a:xfrm>
      </p:grpSpPr>
      <p:sp>
        <p:nvSpPr>
          <p:cNvPr id="38" name="Google Shape;38;p5"/>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39" name="Google Shape;39;p5"/>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3" name="Google Shape;43;p6"/>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4" name="Google Shape;44;p6"/>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5" name="Google Shape;45;p6"/>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9"/>
        <p:cNvGrpSpPr/>
        <p:nvPr/>
      </p:nvGrpSpPr>
      <p:grpSpPr>
        <a:xfrm>
          <a:off x="0" y="0"/>
          <a:ext cx="0" cy="0"/>
          <a:chOff x="0" y="0"/>
          <a:chExt cx="0" cy="0"/>
        </a:xfrm>
      </p:grpSpPr>
      <p:grpSp>
        <p:nvGrpSpPr>
          <p:cNvPr id="10" name="Google Shape;10;p1"/>
          <p:cNvGrpSpPr/>
          <p:nvPr/>
        </p:nvGrpSpPr>
        <p:grpSpPr>
          <a:xfrm>
            <a:off x="0" y="1587"/>
            <a:ext cx="9132887" cy="6845300"/>
            <a:chOff x="0" y="1587"/>
            <a:chExt cx="9132887" cy="6845300"/>
          </a:xfrm>
        </p:grpSpPr>
        <p:sp>
          <p:nvSpPr>
            <p:cNvPr id="11" name="Google Shape;11;p1"/>
            <p:cNvSpPr/>
            <p:nvPr/>
          </p:nvSpPr>
          <p:spPr>
            <a:xfrm>
              <a:off x="5387975" y="1585912"/>
              <a:ext cx="3744912" cy="5260975"/>
            </a:xfrm>
            <a:custGeom>
              <a:avLst/>
              <a:gdLst/>
              <a:ahLst/>
              <a:cxnLst/>
              <a:rect l="0" t="0" r="0" b="0"/>
              <a:pathLst>
                <a:path w="2359" h="3314" extrusionOk="0">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a:gsLst>
                <a:gs pos="0">
                  <a:schemeClr val="accent2"/>
                </a:gs>
                <a:gs pos="100000">
                  <a:srgbClr val="2347B3"/>
                </a:gs>
              </a:gsLst>
              <a:lin ang="1080000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cxnSp>
          <p:nvCxnSpPr>
            <p:cNvPr id="12" name="Google Shape;12;p1"/>
            <p:cNvCxnSpPr/>
            <p:nvPr/>
          </p:nvCxnSpPr>
          <p:spPr>
            <a:xfrm>
              <a:off x="0" y="1587"/>
              <a:ext cx="8410575" cy="6845300"/>
            </a:xfrm>
            <a:prstGeom prst="curvedConnector2">
              <a:avLst/>
            </a:prstGeom>
            <a:noFill/>
            <a:ln w="12700" cap="rnd" cmpd="sng">
              <a:solidFill>
                <a:schemeClr val="accent2"/>
              </a:solidFill>
              <a:prstDash val="solid"/>
              <a:miter lim="800000"/>
              <a:headEnd type="none" w="med" len="med"/>
              <a:tailEnd type="none" w="med" len="med"/>
            </a:ln>
          </p:spPr>
        </p:cxnSp>
      </p:grpSp>
      <p:sp>
        <p:nvSpPr>
          <p:cNvPr id="13" name="Google Shape;13;p1"/>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4" name="Google Shape;14;p1"/>
          <p:cNvSpPr txBox="1">
            <a:spLocks noGrp="1"/>
          </p:cNvSpPr>
          <p:nvPr>
            <p:ph type="dt" idx="10"/>
          </p:nvPr>
        </p:nvSpPr>
        <p:spPr>
          <a:xfrm>
            <a:off x="685800" y="6248400"/>
            <a:ext cx="1905000" cy="457200"/>
          </a:xfrm>
          <a:prstGeom prst="rect">
            <a:avLst/>
          </a:prstGeom>
          <a:noFill/>
          <a:ln>
            <a:noFill/>
          </a:ln>
        </p:spPr>
        <p:txBody>
          <a:bodyPr spcFirstLastPara="1" wrap="square" lIns="92075" tIns="46025" rIns="92075" bIns="46025" anchor="ctr" anchorCtr="0"/>
          <a:lstStyle>
            <a:lvl1pPr marR="0" lvl="0" algn="l"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1"/>
          <p:cNvSpPr txBox="1">
            <a:spLocks noGrp="1"/>
          </p:cNvSpPr>
          <p:nvPr>
            <p:ph type="ftr" idx="11"/>
          </p:nvPr>
        </p:nvSpPr>
        <p:spPr>
          <a:xfrm>
            <a:off x="3124200" y="6248400"/>
            <a:ext cx="2895600" cy="457200"/>
          </a:xfrm>
          <a:prstGeom prst="rect">
            <a:avLst/>
          </a:prstGeom>
          <a:noFill/>
          <a:ln>
            <a:noFill/>
          </a:ln>
        </p:spPr>
        <p:txBody>
          <a:bodyPr spcFirstLastPara="1" wrap="square" lIns="92075" tIns="46025" rIns="92075" bIns="46025" anchor="ctr" anchorCtr="0"/>
          <a:lstStyle>
            <a:lvl1pPr marR="0" lvl="0" algn="ctr" rtl="0">
              <a:lnSpc>
                <a:spcPct val="100000"/>
              </a:lnSpc>
              <a:spcBef>
                <a:spcPts val="0"/>
              </a:spcBef>
              <a:spcAft>
                <a:spcPts val="0"/>
              </a:spcAft>
              <a:buSzPts val="1400"/>
              <a:buNone/>
              <a:defRPr sz="1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1"/>
          <p:cNvSpPr txBox="1">
            <a:spLocks noGrp="1"/>
          </p:cNvSpPr>
          <p:nvPr>
            <p:ph type="sldNum" idx="12"/>
          </p:nvPr>
        </p:nvSpPr>
        <p:spPr>
          <a:xfrm>
            <a:off x="6553200" y="6248400"/>
            <a:ext cx="1905000" cy="457200"/>
          </a:xfrm>
          <a:prstGeom prst="rect">
            <a:avLst/>
          </a:prstGeom>
          <a:noFill/>
          <a:ln>
            <a:noFill/>
          </a:ln>
        </p:spPr>
        <p:txBody>
          <a:bodyPr spcFirstLastPara="1" wrap="square" lIns="92075" tIns="46025" rIns="92075" bIns="46025" anchor="ctr"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17" name="Google Shape;17;p1"/>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lstStyle>
            <a:lvl1pPr marL="457200" marR="0" lvl="0" indent="-391160" algn="l" rtl="0">
              <a:lnSpc>
                <a:spcPct val="100000"/>
              </a:lnSpc>
              <a:spcBef>
                <a:spcPts val="640"/>
              </a:spcBef>
              <a:spcAft>
                <a:spcPts val="0"/>
              </a:spcAft>
              <a:buClr>
                <a:schemeClr val="accent2"/>
              </a:buClr>
              <a:buSzPts val="2560"/>
              <a:buFont typeface="Noto Sans Symbols"/>
              <a:buChar char="●"/>
              <a:defRPr sz="3200" b="0" i="0" u="none" strike="noStrike" cap="none">
                <a:solidFill>
                  <a:schemeClr val="dk1"/>
                </a:solidFill>
                <a:latin typeface="Times New Roman"/>
                <a:ea typeface="Times New Roman"/>
                <a:cs typeface="Times New Roman"/>
                <a:sym typeface="Times New Roman"/>
              </a:defRPr>
            </a:lvl1pPr>
            <a:lvl2pPr marL="914400" marR="0" lvl="1" indent="-388619" algn="l" rtl="0">
              <a:lnSpc>
                <a:spcPct val="100000"/>
              </a:lnSpc>
              <a:spcBef>
                <a:spcPts val="560"/>
              </a:spcBef>
              <a:spcAft>
                <a:spcPts val="0"/>
              </a:spcAft>
              <a:buClr>
                <a:schemeClr val="dk1"/>
              </a:buClr>
              <a:buSzPts val="252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20039" algn="l" rtl="0">
              <a:lnSpc>
                <a:spcPct val="100000"/>
              </a:lnSpc>
              <a:spcBef>
                <a:spcPts val="480"/>
              </a:spcBef>
              <a:spcAft>
                <a:spcPts val="0"/>
              </a:spcAft>
              <a:buClr>
                <a:schemeClr val="accent1"/>
              </a:buClr>
              <a:buSzPts val="144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lnSpc>
                <a:spcPct val="100000"/>
              </a:lnSpc>
              <a:spcBef>
                <a:spcPts val="400"/>
              </a:spcBef>
              <a:spcAft>
                <a:spcPts val="0"/>
              </a:spcAft>
              <a:buClr>
                <a:schemeClr val="accent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5.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www.hdsb.ca/"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safe4kids.ca/" TargetMode="External"/><Relationship Id="rId3" Type="http://schemas.openxmlformats.org/officeDocument/2006/relationships/notesSlide" Target="../notesSlides/notesSlide16.xml"/><Relationship Id="rId7" Type="http://schemas.openxmlformats.org/officeDocument/2006/relationships/hyperlink" Target="http://www.foodallergy.org/" TargetMode="External"/><Relationship Id="rId2" Type="http://schemas.openxmlformats.org/officeDocument/2006/relationships/slideLayout" Target="../slideLayouts/slideLayout5.xml"/><Relationship Id="rId1" Type="http://schemas.openxmlformats.org/officeDocument/2006/relationships/tags" Target="../tags/tag17.xml"/><Relationship Id="rId6" Type="http://schemas.openxmlformats.org/officeDocument/2006/relationships/hyperlink" Target="http://www.eworkshop.on.ca/allergies" TargetMode="External"/><Relationship Id="rId5" Type="http://schemas.openxmlformats.org/officeDocument/2006/relationships/hyperlink" Target="http://www.anaphylaxis.org/" TargetMode="External"/><Relationship Id="rId10" Type="http://schemas.openxmlformats.org/officeDocument/2006/relationships/hyperlink" Target="http://www.aaia.ca/" TargetMode="External"/><Relationship Id="rId4" Type="http://schemas.openxmlformats.org/officeDocument/2006/relationships/image" Target="../media/image16.jpg"/><Relationship Id="rId9" Type="http://schemas.openxmlformats.org/officeDocument/2006/relationships/hyperlink" Target="http://www.hc-sc.gc.ca/"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jpg"/><Relationship Id="rId2" Type="http://schemas.openxmlformats.org/officeDocument/2006/relationships/slideLayout" Target="../slideLayouts/slideLayout3.xml"/><Relationship Id="rId1" Type="http://schemas.openxmlformats.org/officeDocument/2006/relationships/tags" Target="../tags/tag6.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9.xml"/><Relationship Id="rId6" Type="http://schemas.openxmlformats.org/officeDocument/2006/relationships/image" Target="../media/image11.png"/><Relationship Id="rId5" Type="http://schemas.openxmlformats.org/officeDocument/2006/relationships/image" Target="../media/image10.jpg"/><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49"/>
        <p:cNvGrpSpPr/>
        <p:nvPr/>
      </p:nvGrpSpPr>
      <p:grpSpPr>
        <a:xfrm>
          <a:off x="0" y="0"/>
          <a:ext cx="0" cy="0"/>
          <a:chOff x="0" y="0"/>
          <a:chExt cx="0" cy="0"/>
        </a:xfrm>
      </p:grpSpPr>
      <p:sp>
        <p:nvSpPr>
          <p:cNvPr id="50" name="Google Shape;50;p7"/>
          <p:cNvSpPr txBox="1">
            <a:spLocks noGrp="1"/>
          </p:cNvSpPr>
          <p:nvPr>
            <p:ph type="ctrTitle"/>
          </p:nvPr>
        </p:nvSpPr>
        <p:spPr>
          <a:xfrm>
            <a:off x="762000" y="685800"/>
            <a:ext cx="7848600" cy="1194300"/>
          </a:xfrm>
          <a:prstGeom prst="rect">
            <a:avLst/>
          </a:prstGeom>
          <a:noFill/>
          <a:ln>
            <a:noFill/>
          </a:ln>
        </p:spPr>
        <p:txBody>
          <a:bodyPr spcFirstLastPara="1" wrap="square" lIns="92075" tIns="46025" rIns="92075" bIns="46025" anchor="b" anchorCtr="0">
            <a:noAutofit/>
          </a:bodyPr>
          <a:lstStyle/>
          <a:p>
            <a:pPr marL="0" marR="0" lvl="0" indent="0" algn="ctr" rtl="0">
              <a:lnSpc>
                <a:spcPct val="100000"/>
              </a:lnSpc>
              <a:spcBef>
                <a:spcPts val="0"/>
              </a:spcBef>
              <a:spcAft>
                <a:spcPts val="0"/>
              </a:spcAft>
              <a:buClr>
                <a:schemeClr val="dk2"/>
              </a:buClr>
              <a:buSzPts val="4400"/>
              <a:buFont typeface="Arial"/>
              <a:buNone/>
            </a:pPr>
            <a:r>
              <a:rPr lang="en-US"/>
              <a:t>HDSB </a:t>
            </a:r>
            <a:r>
              <a:rPr lang="en-US" sz="4400" b="0" i="0" u="none" strike="noStrike" cap="none">
                <a:solidFill>
                  <a:schemeClr val="dk2"/>
                </a:solidFill>
                <a:latin typeface="Arial"/>
                <a:ea typeface="Arial"/>
                <a:cs typeface="Arial"/>
                <a:sym typeface="Arial"/>
              </a:rPr>
              <a:t>Anaphylaxis Training </a:t>
            </a:r>
            <a:endParaRPr/>
          </a:p>
        </p:txBody>
      </p:sp>
      <p:sp>
        <p:nvSpPr>
          <p:cNvPr id="51" name="Google Shape;51;p7"/>
          <p:cNvSpPr txBox="1">
            <a:spLocks noGrp="1"/>
          </p:cNvSpPr>
          <p:nvPr>
            <p:ph type="subTitle" idx="1"/>
          </p:nvPr>
        </p:nvSpPr>
        <p:spPr>
          <a:xfrm>
            <a:off x="685800" y="2177062"/>
            <a:ext cx="7924800" cy="30045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accent2"/>
              </a:buClr>
              <a:buSzPts val="2560"/>
              <a:buFont typeface="Noto Sans Symbols"/>
              <a:buNone/>
            </a:pPr>
            <a:r>
              <a:rPr lang="en-US" sz="3200" b="0" i="0" u="none" strike="noStrike" cap="none" dirty="0">
                <a:solidFill>
                  <a:schemeClr val="dk1"/>
                </a:solidFill>
                <a:latin typeface="Times New Roman"/>
                <a:ea typeface="Times New Roman"/>
                <a:cs typeface="Times New Roman"/>
                <a:sym typeface="Times New Roman"/>
              </a:rPr>
              <a:t>In compliance with</a:t>
            </a:r>
            <a:endParaRPr dirty="0"/>
          </a:p>
          <a:p>
            <a:pPr marL="0" marR="0" lvl="0" indent="0" algn="ctr" rtl="0">
              <a:lnSpc>
                <a:spcPct val="100000"/>
              </a:lnSpc>
              <a:spcBef>
                <a:spcPts val="640"/>
              </a:spcBef>
              <a:spcAft>
                <a:spcPts val="0"/>
              </a:spcAft>
              <a:buClr>
                <a:schemeClr val="accent2"/>
              </a:buClr>
              <a:buSzPts val="2560"/>
              <a:buFont typeface="Noto Sans Symbols"/>
              <a:buNone/>
            </a:pPr>
            <a:r>
              <a:rPr lang="en-US" b="1" i="1" dirty="0">
                <a:solidFill>
                  <a:schemeClr val="folHlink"/>
                </a:solidFill>
              </a:rPr>
              <a:t>PPM 161: Supporting Children and Students with Prevalent Medical Conditions (2018)</a:t>
            </a:r>
            <a:endParaRPr b="1" i="1" dirty="0">
              <a:solidFill>
                <a:schemeClr val="folHlink"/>
              </a:solidFill>
            </a:endParaRPr>
          </a:p>
          <a:p>
            <a:pPr marL="0" marR="0" lvl="0" indent="0" algn="ctr" rtl="0">
              <a:lnSpc>
                <a:spcPct val="100000"/>
              </a:lnSpc>
              <a:spcBef>
                <a:spcPts val="640"/>
              </a:spcBef>
              <a:spcAft>
                <a:spcPts val="0"/>
              </a:spcAft>
              <a:buClr>
                <a:schemeClr val="accent2"/>
              </a:buClr>
              <a:buSzPts val="2560"/>
              <a:buFont typeface="Noto Sans Symbols"/>
              <a:buNone/>
            </a:pPr>
            <a:r>
              <a:rPr lang="en-US" b="1" i="1" dirty="0">
                <a:solidFill>
                  <a:schemeClr val="folHlink"/>
                </a:solidFill>
              </a:rPr>
              <a:t>and </a:t>
            </a:r>
            <a:endParaRPr b="1" i="1" dirty="0">
              <a:solidFill>
                <a:schemeClr val="folHlink"/>
              </a:solidFill>
            </a:endParaRPr>
          </a:p>
          <a:p>
            <a:pPr marL="0" marR="0" lvl="0" indent="0" algn="ctr" rtl="0">
              <a:lnSpc>
                <a:spcPct val="100000"/>
              </a:lnSpc>
              <a:spcBef>
                <a:spcPts val="640"/>
              </a:spcBef>
              <a:spcAft>
                <a:spcPts val="0"/>
              </a:spcAft>
              <a:buClr>
                <a:schemeClr val="accent2"/>
              </a:buClr>
              <a:buSzPts val="2560"/>
              <a:buFont typeface="Noto Sans Symbols"/>
              <a:buNone/>
            </a:pPr>
            <a:r>
              <a:rPr lang="en-US" sz="3200" b="1" i="1" u="none" strike="noStrike" cap="none" dirty="0">
                <a:solidFill>
                  <a:schemeClr val="folHlink"/>
                </a:solidFill>
                <a:latin typeface="Times New Roman"/>
                <a:ea typeface="Times New Roman"/>
                <a:cs typeface="Times New Roman"/>
                <a:sym typeface="Times New Roman"/>
              </a:rPr>
              <a:t>An Act To Protect Anaphylactic Pupils</a:t>
            </a:r>
            <a:r>
              <a:rPr lang="en-US" sz="3200" b="1" i="0" u="none" strike="noStrike" cap="none" dirty="0">
                <a:solidFill>
                  <a:schemeClr val="folHlink"/>
                </a:solidFill>
                <a:latin typeface="Times New Roman"/>
                <a:ea typeface="Times New Roman"/>
                <a:cs typeface="Times New Roman"/>
                <a:sym typeface="Times New Roman"/>
              </a:rPr>
              <a:t>, 2005</a:t>
            </a:r>
            <a:r>
              <a:rPr lang="en-US" sz="3200" b="0" i="0" u="none" strike="noStrike" cap="none" dirty="0">
                <a:solidFill>
                  <a:schemeClr val="folHlink"/>
                </a:solidFill>
                <a:latin typeface="Times New Roman"/>
                <a:ea typeface="Times New Roman"/>
                <a:cs typeface="Times New Roman"/>
                <a:sym typeface="Times New Roman"/>
              </a:rPr>
              <a:t> </a:t>
            </a:r>
            <a:endParaRPr dirty="0"/>
          </a:p>
          <a:p>
            <a:pPr marL="0" marR="0" lvl="0" indent="0" algn="ctr" rtl="0">
              <a:lnSpc>
                <a:spcPct val="100000"/>
              </a:lnSpc>
              <a:spcBef>
                <a:spcPts val="640"/>
              </a:spcBef>
              <a:spcAft>
                <a:spcPts val="0"/>
              </a:spcAft>
              <a:buClr>
                <a:schemeClr val="accent2"/>
              </a:buClr>
              <a:buSzPts val="2560"/>
              <a:buFont typeface="Noto Sans Symbols"/>
              <a:buNone/>
            </a:pPr>
            <a:r>
              <a:rPr lang="en-US" sz="2400" b="0" i="0" u="none" strike="noStrike" cap="none" dirty="0">
                <a:solidFill>
                  <a:schemeClr val="dk1"/>
                </a:solidFill>
                <a:latin typeface="Times New Roman"/>
                <a:ea typeface="Times New Roman"/>
                <a:cs typeface="Times New Roman"/>
                <a:sym typeface="Times New Roman"/>
              </a:rPr>
              <a:t>(also know as, </a:t>
            </a:r>
            <a:r>
              <a:rPr lang="en-US" sz="2400" b="1" i="1" u="none" strike="noStrike" cap="none" dirty="0">
                <a:solidFill>
                  <a:schemeClr val="dk1"/>
                </a:solidFill>
                <a:latin typeface="Times New Roman"/>
                <a:ea typeface="Times New Roman"/>
                <a:cs typeface="Times New Roman"/>
                <a:sym typeface="Times New Roman"/>
              </a:rPr>
              <a:t>Sabrina’s Law</a:t>
            </a:r>
            <a:r>
              <a:rPr lang="en-US" sz="2400" b="0" i="0" u="none" strike="noStrike" cap="none" dirty="0">
                <a:solidFill>
                  <a:schemeClr val="dk1"/>
                </a:solidFill>
                <a:latin typeface="Times New Roman"/>
                <a:ea typeface="Times New Roman"/>
                <a:cs typeface="Times New Roman"/>
                <a:sym typeface="Times New Roman"/>
              </a:rPr>
              <a:t>)</a:t>
            </a:r>
            <a:endParaRPr sz="2400" dirty="0"/>
          </a:p>
        </p:txBody>
      </p:sp>
      <p:sp>
        <p:nvSpPr>
          <p:cNvPr id="52" name="Google Shape;52;p7"/>
          <p:cNvSpPr txBox="1"/>
          <p:nvPr/>
        </p:nvSpPr>
        <p:spPr>
          <a:xfrm>
            <a:off x="457200" y="5791200"/>
            <a:ext cx="6400800" cy="838200"/>
          </a:xfrm>
          <a:prstGeom prst="rect">
            <a:avLst/>
          </a:prstGeom>
          <a:noFill/>
          <a:ln>
            <a:noFill/>
          </a:ln>
        </p:spPr>
        <p:txBody>
          <a:bodyPr spcFirstLastPara="1" wrap="square" lIns="92075" tIns="46025" rIns="92075" bIns="46025"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53" name="Google Shape;53;p7"/>
          <p:cNvSpPr/>
          <p:nvPr/>
        </p:nvSpPr>
        <p:spPr>
          <a:xfrm>
            <a:off x="3775075" y="2971800"/>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54" name="Google Shape;54;p7"/>
          <p:cNvSpPr/>
          <p:nvPr/>
        </p:nvSpPr>
        <p:spPr>
          <a:xfrm>
            <a:off x="3906837" y="2963862"/>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18"/>
        <p:cNvGrpSpPr/>
        <p:nvPr/>
      </p:nvGrpSpPr>
      <p:grpSpPr>
        <a:xfrm>
          <a:off x="0" y="0"/>
          <a:ext cx="0" cy="0"/>
          <a:chOff x="0" y="0"/>
          <a:chExt cx="0" cy="0"/>
        </a:xfrm>
      </p:grpSpPr>
      <p:sp>
        <p:nvSpPr>
          <p:cNvPr id="119" name="Google Shape;119;p16"/>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a:solidFill>
                  <a:schemeClr val="dk2"/>
                </a:solidFill>
                <a:latin typeface="Arial"/>
                <a:ea typeface="Arial"/>
                <a:cs typeface="Arial"/>
                <a:sym typeface="Arial"/>
              </a:rPr>
              <a:t>Emergency Response Plan</a:t>
            </a:r>
            <a:endParaRPr/>
          </a:p>
        </p:txBody>
      </p:sp>
      <p:sp>
        <p:nvSpPr>
          <p:cNvPr id="120" name="Google Shape;120;p16"/>
          <p:cNvSpPr txBox="1">
            <a:spLocks noGrp="1"/>
          </p:cNvSpPr>
          <p:nvPr>
            <p:ph type="body" idx="1"/>
          </p:nvPr>
        </p:nvSpPr>
        <p:spPr>
          <a:xfrm>
            <a:off x="527550" y="2083100"/>
            <a:ext cx="8255400" cy="401280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accent2"/>
              </a:buClr>
              <a:buSzPts val="4320"/>
              <a:buFont typeface="Noto Sans Symbols"/>
              <a:buNone/>
            </a:pPr>
            <a:r>
              <a:rPr lang="en-US" sz="5400" b="1" i="0" u="none" strike="noStrike" cap="none" dirty="0">
                <a:solidFill>
                  <a:schemeClr val="hlink"/>
                </a:solidFill>
                <a:latin typeface="Times New Roman"/>
                <a:ea typeface="Times New Roman"/>
                <a:cs typeface="Times New Roman"/>
                <a:sym typeface="Times New Roman"/>
              </a:rPr>
              <a:t>A.C.T.</a:t>
            </a:r>
            <a:endParaRPr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chemeClr val="hlink"/>
                </a:solidFill>
                <a:latin typeface="Times New Roman"/>
                <a:ea typeface="Times New Roman"/>
                <a:cs typeface="Times New Roman"/>
                <a:sym typeface="Times New Roman"/>
              </a:rPr>
              <a:t>A</a:t>
            </a:r>
            <a:r>
              <a:rPr lang="en-US" sz="2800" b="1" i="0" u="none" strike="noStrike" cap="none" dirty="0">
                <a:solidFill>
                  <a:schemeClr val="dk1"/>
                </a:solidFill>
                <a:latin typeface="Times New Roman"/>
                <a:ea typeface="Times New Roman"/>
                <a:cs typeface="Times New Roman"/>
                <a:sym typeface="Times New Roman"/>
              </a:rPr>
              <a:t>.: </a:t>
            </a:r>
            <a:r>
              <a:rPr lang="en-US" sz="2800" b="1" i="0" u="sng" strike="noStrike" cap="none" dirty="0">
                <a:solidFill>
                  <a:schemeClr val="folHlink"/>
                </a:solidFill>
                <a:latin typeface="Times New Roman"/>
                <a:ea typeface="Times New Roman"/>
                <a:cs typeface="Times New Roman"/>
                <a:sym typeface="Times New Roman"/>
              </a:rPr>
              <a:t>Administer</a:t>
            </a:r>
            <a:r>
              <a:rPr lang="en-US" sz="2800" b="1" i="0" u="none" strike="noStrike" cap="none" dirty="0">
                <a:solidFill>
                  <a:schemeClr val="dk1"/>
                </a:solidFill>
                <a:latin typeface="Times New Roman"/>
                <a:ea typeface="Times New Roman"/>
                <a:cs typeface="Times New Roman"/>
                <a:sym typeface="Times New Roman"/>
              </a:rPr>
              <a:t> the epinephrine auto </a:t>
            </a:r>
            <a:r>
              <a:rPr lang="en-US" sz="2800" b="1" dirty="0"/>
              <a:t>-</a:t>
            </a:r>
            <a:r>
              <a:rPr lang="en-US" sz="2800" b="1" i="0" u="none" strike="noStrike" cap="none" dirty="0">
                <a:solidFill>
                  <a:schemeClr val="dk1"/>
                </a:solidFill>
                <a:latin typeface="Times New Roman"/>
                <a:ea typeface="Times New Roman"/>
                <a:cs typeface="Times New Roman"/>
                <a:sym typeface="Times New Roman"/>
              </a:rPr>
              <a:t>injector</a:t>
            </a:r>
            <a:endParaRPr dirty="0"/>
          </a:p>
          <a:p>
            <a:pPr marL="342900" marR="0" lvl="0" indent="-200660" algn="l" rtl="0">
              <a:lnSpc>
                <a:spcPct val="90000"/>
              </a:lnSpc>
              <a:spcBef>
                <a:spcPts val="560"/>
              </a:spcBef>
              <a:spcAft>
                <a:spcPts val="0"/>
              </a:spcAft>
              <a:buClr>
                <a:schemeClr val="accent2"/>
              </a:buClr>
              <a:buSzPts val="2240"/>
              <a:buFont typeface="Noto Sans Symbols"/>
              <a:buNone/>
            </a:pPr>
            <a:endParaRPr sz="2800" b="1"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chemeClr val="hlink"/>
                </a:solidFill>
                <a:latin typeface="Times New Roman"/>
                <a:ea typeface="Times New Roman"/>
                <a:cs typeface="Times New Roman"/>
                <a:sym typeface="Times New Roman"/>
              </a:rPr>
              <a:t>C</a:t>
            </a:r>
            <a:r>
              <a:rPr lang="en-US" sz="2800" b="1" i="0" u="none" strike="noStrike" cap="none" dirty="0">
                <a:solidFill>
                  <a:schemeClr val="dk1"/>
                </a:solidFill>
                <a:latin typeface="Times New Roman"/>
                <a:ea typeface="Times New Roman"/>
                <a:cs typeface="Times New Roman"/>
                <a:sym typeface="Times New Roman"/>
              </a:rPr>
              <a:t>.: </a:t>
            </a:r>
            <a:r>
              <a:rPr lang="en-US" sz="2800" b="1" i="0" u="sng" strike="noStrike" cap="none" dirty="0">
                <a:solidFill>
                  <a:schemeClr val="folHlink"/>
                </a:solidFill>
                <a:latin typeface="Times New Roman"/>
                <a:ea typeface="Times New Roman"/>
                <a:cs typeface="Times New Roman"/>
                <a:sym typeface="Times New Roman"/>
              </a:rPr>
              <a:t>Call</a:t>
            </a:r>
            <a:r>
              <a:rPr lang="en-US" sz="2800" b="1" i="0" u="none" strike="noStrike" cap="none" dirty="0">
                <a:solidFill>
                  <a:schemeClr val="dk1"/>
                </a:solidFill>
                <a:latin typeface="Times New Roman"/>
                <a:ea typeface="Times New Roman"/>
                <a:cs typeface="Times New Roman"/>
                <a:sym typeface="Times New Roman"/>
              </a:rPr>
              <a:t> 911 – use the term Anaphylactic Reaction</a:t>
            </a:r>
            <a:endParaRPr dirty="0"/>
          </a:p>
          <a:p>
            <a:pPr marL="342900" marR="0" lvl="0" indent="0" algn="l" rtl="0">
              <a:lnSpc>
                <a:spcPct val="90000"/>
              </a:lnSpc>
              <a:spcBef>
                <a:spcPts val="560"/>
              </a:spcBef>
              <a:spcAft>
                <a:spcPts val="0"/>
              </a:spcAft>
              <a:buNone/>
            </a:pPr>
            <a:endParaRPr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chemeClr val="hlink"/>
                </a:solidFill>
                <a:latin typeface="Times New Roman"/>
                <a:ea typeface="Times New Roman"/>
                <a:cs typeface="Times New Roman"/>
                <a:sym typeface="Times New Roman"/>
              </a:rPr>
              <a:t>T</a:t>
            </a:r>
            <a:r>
              <a:rPr lang="en-US" sz="2800" b="1" i="0" u="none" strike="noStrike" cap="none" dirty="0">
                <a:solidFill>
                  <a:schemeClr val="dk1"/>
                </a:solidFill>
                <a:latin typeface="Times New Roman"/>
                <a:ea typeface="Times New Roman"/>
                <a:cs typeface="Times New Roman"/>
                <a:sym typeface="Times New Roman"/>
              </a:rPr>
              <a:t>.: </a:t>
            </a:r>
            <a:r>
              <a:rPr lang="en-US" sz="2800" b="1" i="0" u="sng" strike="noStrike" cap="none" dirty="0">
                <a:solidFill>
                  <a:schemeClr val="folHlink"/>
                </a:solidFill>
                <a:latin typeface="Times New Roman"/>
                <a:ea typeface="Times New Roman"/>
                <a:cs typeface="Times New Roman"/>
                <a:sym typeface="Times New Roman"/>
              </a:rPr>
              <a:t>Transport</a:t>
            </a:r>
            <a:r>
              <a:rPr lang="en-US" sz="2800" b="1" i="0" u="none" strike="noStrike" cap="none" dirty="0">
                <a:solidFill>
                  <a:schemeClr val="dk1"/>
                </a:solidFill>
                <a:latin typeface="Times New Roman"/>
                <a:ea typeface="Times New Roman"/>
                <a:cs typeface="Times New Roman"/>
                <a:sym typeface="Times New Roman"/>
              </a:rPr>
              <a:t> to hospital by ambulance</a:t>
            </a:r>
            <a:endParaRPr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24"/>
        <p:cNvGrpSpPr/>
        <p:nvPr/>
      </p:nvGrpSpPr>
      <p:grpSpPr>
        <a:xfrm>
          <a:off x="0" y="0"/>
          <a:ext cx="0" cy="0"/>
          <a:chOff x="0" y="0"/>
          <a:chExt cx="0" cy="0"/>
        </a:xfrm>
      </p:grpSpPr>
      <p:sp>
        <p:nvSpPr>
          <p:cNvPr id="125" name="Google Shape;125;p17"/>
          <p:cNvSpPr txBox="1">
            <a:spLocks noGrp="1"/>
          </p:cNvSpPr>
          <p:nvPr>
            <p:ph type="ctrTitle"/>
          </p:nvPr>
        </p:nvSpPr>
        <p:spPr>
          <a:xfrm>
            <a:off x="1293812" y="228600"/>
            <a:ext cx="7772400" cy="1143000"/>
          </a:xfrm>
          <a:prstGeom prst="rect">
            <a:avLst/>
          </a:prstGeom>
          <a:noFill/>
          <a:ln>
            <a:noFill/>
          </a:ln>
        </p:spPr>
        <p:txBody>
          <a:bodyPr spcFirstLastPara="1" wrap="square" lIns="92075" tIns="46025" rIns="92075" bIns="46025" anchor="b" anchorCtr="0">
            <a:noAutofit/>
          </a:bodyPr>
          <a:lstStyle/>
          <a:p>
            <a:pPr marL="0" marR="0" lvl="0" indent="0" algn="l" rtl="0">
              <a:lnSpc>
                <a:spcPct val="100000"/>
              </a:lnSpc>
              <a:spcBef>
                <a:spcPts val="0"/>
              </a:spcBef>
              <a:spcAft>
                <a:spcPts val="0"/>
              </a:spcAft>
              <a:buClr>
                <a:schemeClr val="dk2"/>
              </a:buClr>
              <a:buSzPts val="5400"/>
              <a:buFont typeface="Arial"/>
              <a:buNone/>
            </a:pPr>
            <a:r>
              <a:rPr lang="en-US" sz="5400" b="0" i="0" u="none" strike="noStrike" cap="none">
                <a:solidFill>
                  <a:schemeClr val="dk2"/>
                </a:solidFill>
                <a:latin typeface="Arial"/>
                <a:ea typeface="Arial"/>
                <a:cs typeface="Arial"/>
                <a:sym typeface="Arial"/>
              </a:rPr>
              <a:t>Remember…</a:t>
            </a:r>
            <a:endParaRPr/>
          </a:p>
        </p:txBody>
      </p:sp>
      <p:sp>
        <p:nvSpPr>
          <p:cNvPr id="126" name="Google Shape;126;p17"/>
          <p:cNvSpPr txBox="1">
            <a:spLocks noGrp="1"/>
          </p:cNvSpPr>
          <p:nvPr>
            <p:ph type="subTitle" idx="1"/>
          </p:nvPr>
        </p:nvSpPr>
        <p:spPr>
          <a:xfrm>
            <a:off x="990600" y="1905000"/>
            <a:ext cx="6858000" cy="3048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accent2"/>
              </a:buClr>
              <a:buSzPts val="3840"/>
              <a:buFont typeface="Noto Sans Symbols"/>
              <a:buNone/>
            </a:pPr>
            <a:r>
              <a:rPr lang="en-US" sz="4800" b="0" i="0" u="none" strike="noStrike" cap="none" dirty="0">
                <a:solidFill>
                  <a:schemeClr val="dk1"/>
                </a:solidFill>
                <a:latin typeface="Times New Roman"/>
                <a:ea typeface="Times New Roman"/>
                <a:cs typeface="Times New Roman"/>
                <a:sym typeface="Times New Roman"/>
              </a:rPr>
              <a:t>It takes only 1 to 2 minutes for a mild allergic reaction to escalate to anaphylaxis.</a:t>
            </a:r>
            <a:endParaRPr dirty="0"/>
          </a:p>
          <a:p>
            <a:pPr marL="342900" marR="0" lvl="0" indent="-99059" algn="l" rtl="0">
              <a:lnSpc>
                <a:spcPct val="100000"/>
              </a:lnSpc>
              <a:spcBef>
                <a:spcPts val="960"/>
              </a:spcBef>
              <a:spcAft>
                <a:spcPts val="0"/>
              </a:spcAft>
              <a:buClr>
                <a:schemeClr val="accent2"/>
              </a:buClr>
              <a:buSzPts val="3840"/>
              <a:buFont typeface="Noto Sans Symbols"/>
              <a:buNone/>
            </a:pPr>
            <a:endParaRPr sz="4800" b="0" i="0" u="none" strike="noStrike" cap="none" dirty="0">
              <a:solidFill>
                <a:schemeClr val="dk1"/>
              </a:solidFill>
              <a:latin typeface="Times New Roman"/>
              <a:ea typeface="Times New Roman"/>
              <a:cs typeface="Times New Roman"/>
              <a:sym typeface="Times New Roman"/>
            </a:endParaRPr>
          </a:p>
        </p:txBody>
      </p:sp>
      <p:pic>
        <p:nvPicPr>
          <p:cNvPr id="127" name="Google Shape;127;p17"/>
          <p:cNvPicPr preferRelativeResize="0"/>
          <p:nvPr/>
        </p:nvPicPr>
        <p:blipFill rotWithShape="1">
          <a:blip r:embed="rId4">
            <a:alphaModFix/>
          </a:blip>
          <a:srcRect/>
          <a:stretch/>
        </p:blipFill>
        <p:spPr>
          <a:xfrm>
            <a:off x="5867400" y="4572000"/>
            <a:ext cx="2524125" cy="2117725"/>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31"/>
        <p:cNvGrpSpPr/>
        <p:nvPr/>
      </p:nvGrpSpPr>
      <p:grpSpPr>
        <a:xfrm>
          <a:off x="0" y="0"/>
          <a:ext cx="0" cy="0"/>
          <a:chOff x="0" y="0"/>
          <a:chExt cx="0" cy="0"/>
        </a:xfrm>
      </p:grpSpPr>
      <p:sp>
        <p:nvSpPr>
          <p:cNvPr id="132" name="Google Shape;132;p18"/>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a:solidFill>
                  <a:schemeClr val="dk2"/>
                </a:solidFill>
                <a:latin typeface="Arial"/>
                <a:ea typeface="Arial"/>
                <a:cs typeface="Arial"/>
                <a:sym typeface="Arial"/>
              </a:rPr>
              <a:t>Legal Liability</a:t>
            </a:r>
            <a:endParaRPr/>
          </a:p>
        </p:txBody>
      </p:sp>
      <p:sp>
        <p:nvSpPr>
          <p:cNvPr id="133" name="Google Shape;133;p18"/>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2560"/>
              <a:buFont typeface="Noto Sans Symbols"/>
              <a:buChar char="●"/>
            </a:pPr>
            <a:r>
              <a:rPr lang="en-US" sz="3200" b="0" i="0" u="none" strike="noStrike" cap="none" dirty="0">
                <a:solidFill>
                  <a:schemeClr val="dk1"/>
                </a:solidFill>
                <a:latin typeface="Times New Roman"/>
                <a:ea typeface="Times New Roman"/>
                <a:cs typeface="Times New Roman"/>
                <a:sym typeface="Times New Roman"/>
              </a:rPr>
              <a:t>Section c.7 s.3 (4) of the legislation ensures that </a:t>
            </a:r>
            <a:r>
              <a:rPr lang="en-US" sz="3200" b="1" i="0" u="none" strike="noStrike" cap="none" dirty="0">
                <a:solidFill>
                  <a:schemeClr val="folHlink"/>
                </a:solidFill>
                <a:latin typeface="Times New Roman"/>
                <a:ea typeface="Times New Roman"/>
                <a:cs typeface="Times New Roman"/>
                <a:sym typeface="Times New Roman"/>
              </a:rPr>
              <a:t>no damages will be instituted with respect to any act done in good faith in response to an anaphylactic reaction</a:t>
            </a:r>
            <a:r>
              <a:rPr lang="en-US" sz="3200" b="0" i="0" u="none" strike="noStrike" cap="none" dirty="0">
                <a:solidFill>
                  <a:schemeClr val="dk1"/>
                </a:solidFill>
                <a:latin typeface="Times New Roman"/>
                <a:ea typeface="Times New Roman"/>
                <a:cs typeface="Times New Roman"/>
                <a:sym typeface="Times New Roman"/>
              </a:rPr>
              <a:t>. </a:t>
            </a:r>
            <a:endParaRPr dirty="0"/>
          </a:p>
        </p:txBody>
      </p:sp>
      <p:sp>
        <p:nvSpPr>
          <p:cNvPr id="134" name="Google Shape;134;p18"/>
          <p:cNvSpPr/>
          <p:nvPr/>
        </p:nvSpPr>
        <p:spPr>
          <a:xfrm>
            <a:off x="3781425" y="2678112"/>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pic>
        <p:nvPicPr>
          <p:cNvPr id="135" name="Google Shape;135;p18"/>
          <p:cNvPicPr preferRelativeResize="0"/>
          <p:nvPr/>
        </p:nvPicPr>
        <p:blipFill rotWithShape="1">
          <a:blip r:embed="rId4">
            <a:alphaModFix/>
          </a:blip>
          <a:srcRect/>
          <a:stretch/>
        </p:blipFill>
        <p:spPr>
          <a:xfrm>
            <a:off x="4114800" y="4495800"/>
            <a:ext cx="1554162" cy="1714500"/>
          </a:xfrm>
          <a:prstGeom prst="rect">
            <a:avLst/>
          </a:prstGeom>
          <a:noFill/>
          <a:ln>
            <a:noFill/>
          </a:ln>
        </p:spPr>
      </p:pic>
      <p:sp>
        <p:nvSpPr>
          <p:cNvPr id="136" name="Google Shape;136;p18"/>
          <p:cNvSpPr/>
          <p:nvPr/>
        </p:nvSpPr>
        <p:spPr>
          <a:xfrm>
            <a:off x="3854450" y="2817812"/>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40"/>
        <p:cNvGrpSpPr/>
        <p:nvPr/>
      </p:nvGrpSpPr>
      <p:grpSpPr>
        <a:xfrm>
          <a:off x="0" y="0"/>
          <a:ext cx="0" cy="0"/>
          <a:chOff x="0" y="0"/>
          <a:chExt cx="0" cy="0"/>
        </a:xfrm>
      </p:grpSpPr>
      <p:sp>
        <p:nvSpPr>
          <p:cNvPr id="141" name="Google Shape;141;p19"/>
          <p:cNvSpPr txBox="1">
            <a:spLocks noGrp="1"/>
          </p:cNvSpPr>
          <p:nvPr>
            <p:ph type="title"/>
          </p:nvPr>
        </p:nvSpPr>
        <p:spPr>
          <a:xfrm>
            <a:off x="685800" y="609600"/>
            <a:ext cx="7772400" cy="874712"/>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dirty="0">
                <a:solidFill>
                  <a:schemeClr val="dk2"/>
                </a:solidFill>
                <a:latin typeface="Arial"/>
                <a:ea typeface="Arial"/>
                <a:cs typeface="Arial"/>
                <a:sym typeface="Arial"/>
              </a:rPr>
              <a:t>What is an </a:t>
            </a:r>
            <a:r>
              <a:rPr lang="en-US" sz="4400" b="0" i="0" u="none" strike="noStrike" cap="none" dirty="0" err="1">
                <a:solidFill>
                  <a:schemeClr val="dk2"/>
                </a:solidFill>
                <a:latin typeface="Arial"/>
                <a:ea typeface="Arial"/>
                <a:cs typeface="Arial"/>
                <a:sym typeface="Arial"/>
              </a:rPr>
              <a:t>EpiPen</a:t>
            </a:r>
            <a:r>
              <a:rPr lang="en-US" sz="4400" b="0" i="0" u="none" strike="noStrike" cap="none" dirty="0">
                <a:solidFill>
                  <a:schemeClr val="dk2"/>
                </a:solidFill>
                <a:latin typeface="Arial"/>
                <a:ea typeface="Arial"/>
                <a:cs typeface="Arial"/>
                <a:sym typeface="Arial"/>
              </a:rPr>
              <a:t>?</a:t>
            </a:r>
            <a:endParaRPr dirty="0"/>
          </a:p>
        </p:txBody>
      </p:sp>
      <p:sp>
        <p:nvSpPr>
          <p:cNvPr id="142" name="Google Shape;142;p19" descr="Rectangle: Click to edit Master text styles &#10;Second level &#10;Third level &#10;Fourth level &#10;Fifth level"/>
          <p:cNvSpPr txBox="1"/>
          <p:nvPr/>
        </p:nvSpPr>
        <p:spPr>
          <a:xfrm>
            <a:off x="457200" y="1430338"/>
            <a:ext cx="6553200" cy="3997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600"/>
              <a:buFont typeface="Gentium Basic"/>
              <a:buNone/>
            </a:pPr>
            <a:r>
              <a:rPr lang="en-US" sz="2600" b="1" i="0" u="none" dirty="0">
                <a:solidFill>
                  <a:schemeClr val="dk1"/>
                </a:solidFill>
                <a:latin typeface="Gentium Basic"/>
                <a:ea typeface="Gentium Basic"/>
                <a:cs typeface="Gentium Basic"/>
                <a:sym typeface="Gentium Basic"/>
              </a:rPr>
              <a:t>	</a:t>
            </a:r>
            <a:r>
              <a:rPr lang="en-US" sz="2400" b="0" i="0" u="none" dirty="0">
                <a:solidFill>
                  <a:schemeClr val="dk1"/>
                </a:solidFill>
                <a:latin typeface="Times New Roman"/>
                <a:ea typeface="Times New Roman"/>
                <a:cs typeface="Times New Roman"/>
                <a:sym typeface="Times New Roman"/>
              </a:rPr>
              <a:t>An </a:t>
            </a:r>
            <a:r>
              <a:rPr lang="en-US" sz="2400" b="0" i="0" u="none" dirty="0" err="1">
                <a:solidFill>
                  <a:schemeClr val="dk1"/>
                </a:solidFill>
                <a:latin typeface="Times New Roman"/>
                <a:ea typeface="Times New Roman"/>
                <a:cs typeface="Times New Roman"/>
                <a:sym typeface="Times New Roman"/>
              </a:rPr>
              <a:t>EpiPen</a:t>
            </a:r>
            <a:r>
              <a:rPr lang="en-US" sz="2400" b="0" i="0" u="none" dirty="0">
                <a:solidFill>
                  <a:schemeClr val="dk1"/>
                </a:solidFill>
                <a:latin typeface="Times New Roman"/>
                <a:ea typeface="Times New Roman"/>
                <a:cs typeface="Times New Roman"/>
                <a:sym typeface="Times New Roman"/>
              </a:rPr>
              <a:t> is a disposable drug delivery system with a spring-activated, concealed needle designed for</a:t>
            </a:r>
            <a:r>
              <a:rPr lang="en-US" sz="2400" b="0" i="0" u="none" dirty="0">
                <a:solidFill>
                  <a:srgbClr val="000000"/>
                </a:solidFill>
                <a:latin typeface="Times New Roman"/>
                <a:ea typeface="Times New Roman"/>
                <a:cs typeface="Times New Roman"/>
                <a:sym typeface="Times New Roman"/>
              </a:rPr>
              <a:t> </a:t>
            </a:r>
            <a:r>
              <a:rPr lang="en-US" sz="2400" b="1" i="0" u="none" dirty="0">
                <a:solidFill>
                  <a:srgbClr val="FF3399"/>
                </a:solidFill>
                <a:latin typeface="Times New Roman"/>
                <a:ea typeface="Times New Roman"/>
                <a:cs typeface="Times New Roman"/>
                <a:sym typeface="Times New Roman"/>
              </a:rPr>
              <a:t>emergency</a:t>
            </a:r>
            <a:r>
              <a:rPr lang="en-US" sz="2400" b="1" i="0" u="none" dirty="0">
                <a:solidFill>
                  <a:srgbClr val="000000"/>
                </a:solidFill>
                <a:latin typeface="Times New Roman"/>
                <a:ea typeface="Times New Roman"/>
                <a:cs typeface="Times New Roman"/>
                <a:sym typeface="Times New Roman"/>
              </a:rPr>
              <a:t> </a:t>
            </a:r>
            <a:r>
              <a:rPr lang="en-US" sz="2400" b="0" i="0" u="none" dirty="0">
                <a:solidFill>
                  <a:schemeClr val="dk1"/>
                </a:solidFill>
                <a:latin typeface="Times New Roman"/>
                <a:ea typeface="Times New Roman"/>
                <a:cs typeface="Times New Roman"/>
                <a:sym typeface="Times New Roman"/>
              </a:rPr>
              <a:t>administration. </a:t>
            </a:r>
            <a:endParaRPr dirty="0"/>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dirty="0">
                <a:solidFill>
                  <a:schemeClr val="dk1"/>
                </a:solidFill>
                <a:latin typeface="Times New Roman"/>
                <a:ea typeface="Times New Roman"/>
                <a:cs typeface="Times New Roman"/>
                <a:sym typeface="Times New Roman"/>
              </a:rPr>
              <a:t>	</a:t>
            </a:r>
            <a:r>
              <a:rPr lang="en-US" sz="2400" b="0" i="0" u="none" dirty="0" err="1">
                <a:solidFill>
                  <a:schemeClr val="dk1"/>
                </a:solidFill>
                <a:latin typeface="Times New Roman"/>
                <a:ea typeface="Times New Roman"/>
                <a:cs typeface="Times New Roman"/>
                <a:sym typeface="Times New Roman"/>
              </a:rPr>
              <a:t>EpiPens</a:t>
            </a:r>
            <a:r>
              <a:rPr lang="en-US" sz="2400" b="0" i="0" u="none" dirty="0">
                <a:solidFill>
                  <a:schemeClr val="dk1"/>
                </a:solidFill>
                <a:latin typeface="Times New Roman"/>
                <a:ea typeface="Times New Roman"/>
                <a:cs typeface="Times New Roman"/>
                <a:sym typeface="Times New Roman"/>
              </a:rPr>
              <a:t> are available in 2 strengths:</a:t>
            </a:r>
            <a:endParaRPr dirty="0"/>
          </a:p>
          <a:p>
            <a:pPr marL="742950" marR="0" lvl="1" indent="-285750" algn="l" rtl="0">
              <a:lnSpc>
                <a:spcPct val="100000"/>
              </a:lnSpc>
              <a:spcBef>
                <a:spcPts val="640"/>
              </a:spcBef>
              <a:spcAft>
                <a:spcPts val="0"/>
              </a:spcAft>
              <a:buClr>
                <a:schemeClr val="dk1"/>
              </a:buClr>
              <a:buSzPts val="2880"/>
              <a:buFont typeface="Arimo"/>
              <a:buChar char="ø"/>
            </a:pPr>
            <a:r>
              <a:rPr lang="en-US" sz="3200" b="0" i="0" u="none" strike="noStrike" cap="none" dirty="0" err="1">
                <a:solidFill>
                  <a:srgbClr val="FF3399"/>
                </a:solidFill>
                <a:latin typeface="Arial"/>
                <a:ea typeface="Arial"/>
                <a:cs typeface="Arial"/>
                <a:sym typeface="Arial"/>
              </a:rPr>
              <a:t>EpiPen</a:t>
            </a:r>
            <a:r>
              <a:rPr lang="en-US" sz="3200" b="0" i="0" u="none" strike="noStrike" cap="none" dirty="0">
                <a:solidFill>
                  <a:srgbClr val="FF3399"/>
                </a:solidFill>
                <a:latin typeface="Arial"/>
                <a:ea typeface="Arial"/>
                <a:cs typeface="Arial"/>
                <a:sym typeface="Arial"/>
              </a:rPr>
              <a:t> Jr</a:t>
            </a:r>
            <a:r>
              <a:rPr lang="en-US" sz="2400" b="1" i="0" u="none" strike="noStrike" cap="none" dirty="0">
                <a:solidFill>
                  <a:schemeClr val="dk2"/>
                </a:solidFill>
                <a:latin typeface="Times New Roman"/>
                <a:ea typeface="Times New Roman"/>
                <a:cs typeface="Times New Roman"/>
                <a:sym typeface="Times New Roman"/>
              </a:rPr>
              <a:t> 	</a:t>
            </a:r>
            <a:r>
              <a:rPr lang="en-US" sz="2200" b="0" i="0" u="none" strike="noStrike" cap="none" dirty="0">
                <a:solidFill>
                  <a:schemeClr val="dk1"/>
                </a:solidFill>
                <a:latin typeface="Times New Roman"/>
                <a:ea typeface="Times New Roman"/>
                <a:cs typeface="Times New Roman"/>
                <a:sym typeface="Times New Roman"/>
              </a:rPr>
              <a:t>A smaller amount of epinephrine for children weighing less than 33 to a maximum of 66 lbs.</a:t>
            </a:r>
            <a:endParaRPr dirty="0"/>
          </a:p>
          <a:p>
            <a:pPr marL="742950" marR="0" lvl="1" indent="-285750" algn="l" rtl="0">
              <a:lnSpc>
                <a:spcPct val="100000"/>
              </a:lnSpc>
              <a:spcBef>
                <a:spcPts val="640"/>
              </a:spcBef>
              <a:spcAft>
                <a:spcPts val="0"/>
              </a:spcAft>
              <a:buClr>
                <a:schemeClr val="dk1"/>
              </a:buClr>
              <a:buSzPts val="2880"/>
              <a:buFont typeface="Arimo"/>
              <a:buChar char="ø"/>
            </a:pPr>
            <a:r>
              <a:rPr lang="en-US" sz="3200" b="0" i="0" u="none" strike="noStrike" cap="none" dirty="0" err="1">
                <a:solidFill>
                  <a:srgbClr val="FF3399"/>
                </a:solidFill>
                <a:latin typeface="Arial"/>
                <a:ea typeface="Arial"/>
                <a:cs typeface="Arial"/>
                <a:sym typeface="Arial"/>
              </a:rPr>
              <a:t>EpiPen</a:t>
            </a:r>
            <a:r>
              <a:rPr lang="en-US" sz="3200" b="1" i="0" u="none" strike="noStrike" cap="none" dirty="0">
                <a:solidFill>
                  <a:schemeClr val="dk2"/>
                </a:solidFill>
                <a:latin typeface="Times New Roman"/>
                <a:ea typeface="Times New Roman"/>
                <a:cs typeface="Times New Roman"/>
                <a:sym typeface="Times New Roman"/>
              </a:rPr>
              <a:t> </a:t>
            </a:r>
            <a:r>
              <a:rPr lang="en-US" sz="2200" b="0" i="0" u="none" strike="noStrike" cap="none" dirty="0">
                <a:solidFill>
                  <a:srgbClr val="000000"/>
                </a:solidFill>
                <a:latin typeface="Times New Roman"/>
                <a:ea typeface="Times New Roman"/>
                <a:cs typeface="Times New Roman"/>
                <a:sym typeface="Times New Roman"/>
              </a:rPr>
              <a:t>	</a:t>
            </a:r>
            <a:r>
              <a:rPr lang="en-US" sz="2200" b="0" i="0" u="none" strike="noStrike" cap="none" dirty="0">
                <a:solidFill>
                  <a:schemeClr val="dk1"/>
                </a:solidFill>
                <a:latin typeface="Times New Roman"/>
                <a:ea typeface="Times New Roman"/>
                <a:cs typeface="Times New Roman"/>
                <a:sym typeface="Times New Roman"/>
              </a:rPr>
              <a:t>A larger amount of epinephrine for anyone weighing more than 66 lbs.		 </a:t>
            </a:r>
            <a:endParaRPr dirty="0"/>
          </a:p>
        </p:txBody>
      </p:sp>
      <p:sp>
        <p:nvSpPr>
          <p:cNvPr id="143" name="Google Shape;143;p19"/>
          <p:cNvSpPr/>
          <p:nvPr/>
        </p:nvSpPr>
        <p:spPr>
          <a:xfrm>
            <a:off x="3814762" y="3392487"/>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44" name="Google Shape;144;p19"/>
          <p:cNvSpPr txBox="1"/>
          <p:nvPr/>
        </p:nvSpPr>
        <p:spPr>
          <a:xfrm rot="10800000" flipH="1">
            <a:off x="7239000" y="4556100"/>
            <a:ext cx="914400" cy="506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400"/>
              <a:buFont typeface="Times New Roman"/>
              <a:buNone/>
            </a:pPr>
            <a:endParaRPr/>
          </a:p>
        </p:txBody>
      </p:sp>
      <p:pic>
        <p:nvPicPr>
          <p:cNvPr id="145" name="Google Shape;145;p19"/>
          <p:cNvPicPr preferRelativeResize="0"/>
          <p:nvPr/>
        </p:nvPicPr>
        <p:blipFill>
          <a:blip r:embed="rId4">
            <a:alphaModFix/>
          </a:blip>
          <a:stretch>
            <a:fillRect/>
          </a:stretch>
        </p:blipFill>
        <p:spPr>
          <a:xfrm>
            <a:off x="7247750" y="1484303"/>
            <a:ext cx="1467629" cy="399720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49"/>
        <p:cNvGrpSpPr/>
        <p:nvPr/>
      </p:nvGrpSpPr>
      <p:grpSpPr>
        <a:xfrm>
          <a:off x="0" y="0"/>
          <a:ext cx="0" cy="0"/>
          <a:chOff x="0" y="0"/>
          <a:chExt cx="0" cy="0"/>
        </a:xfrm>
      </p:grpSpPr>
      <p:sp>
        <p:nvSpPr>
          <p:cNvPr id="150" name="Google Shape;150;p20"/>
          <p:cNvSpPr txBox="1">
            <a:spLocks noGrp="1"/>
          </p:cNvSpPr>
          <p:nvPr>
            <p:ph type="title"/>
          </p:nvPr>
        </p:nvSpPr>
        <p:spPr>
          <a:xfrm>
            <a:off x="685800" y="76200"/>
            <a:ext cx="77724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dirty="0">
                <a:solidFill>
                  <a:schemeClr val="dk2"/>
                </a:solidFill>
                <a:latin typeface="Arial"/>
                <a:ea typeface="Arial"/>
                <a:cs typeface="Arial"/>
                <a:sym typeface="Arial"/>
              </a:rPr>
              <a:t>Using an Epi-Pen</a:t>
            </a:r>
            <a:endParaRPr dirty="0"/>
          </a:p>
        </p:txBody>
      </p:sp>
      <p:sp>
        <p:nvSpPr>
          <p:cNvPr id="151" name="Google Shape;151;p20" descr="Rectangle: Click to edit Master text styles &#10;Second level &#10;Third level &#10;Fourth level &#10;Fifth level"/>
          <p:cNvSpPr txBox="1"/>
          <p:nvPr/>
        </p:nvSpPr>
        <p:spPr>
          <a:xfrm>
            <a:off x="2699925" y="1466000"/>
            <a:ext cx="5619000" cy="5019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800" dirty="0">
                <a:solidFill>
                  <a:schemeClr val="dk1"/>
                </a:solidFill>
                <a:latin typeface="Times New Roman"/>
                <a:ea typeface="Times New Roman"/>
                <a:cs typeface="Times New Roman"/>
                <a:sym typeface="Times New Roman"/>
              </a:rPr>
              <a:t>Administering an </a:t>
            </a:r>
            <a:r>
              <a:rPr lang="en-US" sz="2800" dirty="0" err="1">
                <a:solidFill>
                  <a:schemeClr val="dk1"/>
                </a:solidFill>
                <a:latin typeface="Times New Roman"/>
                <a:ea typeface="Times New Roman"/>
                <a:cs typeface="Times New Roman"/>
                <a:sym typeface="Times New Roman"/>
              </a:rPr>
              <a:t>EpiPen</a:t>
            </a:r>
            <a:r>
              <a:rPr lang="en-US" sz="2800" dirty="0">
                <a:solidFill>
                  <a:schemeClr val="dk1"/>
                </a:solidFill>
                <a:latin typeface="Times New Roman"/>
                <a:ea typeface="Times New Roman"/>
                <a:cs typeface="Times New Roman"/>
                <a:sym typeface="Times New Roman"/>
              </a:rPr>
              <a:t> is a simple two-step process:</a:t>
            </a:r>
            <a:endParaRPr sz="2800" dirty="0">
              <a:solidFill>
                <a:schemeClr val="dk1"/>
              </a:solidFill>
              <a:latin typeface="Times New Roman"/>
              <a:ea typeface="Times New Roman"/>
              <a:cs typeface="Times New Roman"/>
              <a:sym typeface="Times New Roman"/>
            </a:endParaRPr>
          </a:p>
          <a:p>
            <a:pPr marL="457200" marR="0" lvl="0" indent="0" algn="l" rtl="0">
              <a:lnSpc>
                <a:spcPct val="100000"/>
              </a:lnSpc>
              <a:spcBef>
                <a:spcPts val="0"/>
              </a:spcBef>
              <a:spcAft>
                <a:spcPts val="0"/>
              </a:spcAft>
              <a:buNone/>
            </a:pPr>
            <a:endParaRPr sz="2800"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Remove blue safety cap by pulling straight up.  Do not bend or twist.</a:t>
            </a:r>
            <a:endParaRPr sz="2800" dirty="0">
              <a:solidFill>
                <a:schemeClr val="dk1"/>
              </a:solidFill>
              <a:latin typeface="Times New Roman"/>
              <a:ea typeface="Times New Roman"/>
              <a:cs typeface="Times New Roman"/>
              <a:sym typeface="Times New Roman"/>
            </a:endParaRPr>
          </a:p>
          <a:p>
            <a:pPr marL="342900" marR="0" lvl="0" indent="0" algn="l" rtl="0">
              <a:lnSpc>
                <a:spcPct val="100000"/>
              </a:lnSpc>
              <a:spcBef>
                <a:spcPts val="560"/>
              </a:spcBef>
              <a:spcAft>
                <a:spcPts val="0"/>
              </a:spcAft>
              <a:buNone/>
            </a:pPr>
            <a:endParaRPr sz="2800"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Swing or push orange firmly into mid-outer thigh until you hear a “click.”  Hold on thigh for several seconds.</a:t>
            </a:r>
            <a:endParaRPr dirty="0"/>
          </a:p>
        </p:txBody>
      </p:sp>
      <p:sp>
        <p:nvSpPr>
          <p:cNvPr id="152" name="Google Shape;152;p20"/>
          <p:cNvSpPr/>
          <p:nvPr/>
        </p:nvSpPr>
        <p:spPr>
          <a:xfrm>
            <a:off x="3829050" y="2800350"/>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pic>
        <p:nvPicPr>
          <p:cNvPr id="153" name="Google Shape;153;p20"/>
          <p:cNvPicPr preferRelativeResize="0"/>
          <p:nvPr/>
        </p:nvPicPr>
        <p:blipFill>
          <a:blip r:embed="rId4">
            <a:alphaModFix/>
          </a:blip>
          <a:stretch>
            <a:fillRect/>
          </a:stretch>
        </p:blipFill>
        <p:spPr>
          <a:xfrm>
            <a:off x="152400" y="1323975"/>
            <a:ext cx="2138947" cy="525780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57"/>
        <p:cNvGrpSpPr/>
        <p:nvPr/>
      </p:nvGrpSpPr>
      <p:grpSpPr>
        <a:xfrm>
          <a:off x="0" y="0"/>
          <a:ext cx="0" cy="0"/>
          <a:chOff x="0" y="0"/>
          <a:chExt cx="0" cy="0"/>
        </a:xfrm>
      </p:grpSpPr>
      <p:sp>
        <p:nvSpPr>
          <p:cNvPr id="158" name="Google Shape;158;p21"/>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dirty="0"/>
              <a:t>Supporting Students </a:t>
            </a:r>
            <a:r>
              <a:rPr lang="en-US" dirty="0" err="1"/>
              <a:t>wtih</a:t>
            </a:r>
            <a:r>
              <a:rPr lang="en-US" dirty="0"/>
              <a:t> </a:t>
            </a:r>
            <a:r>
              <a:rPr lang="en-US" sz="4400" b="0" i="0" u="none" strike="noStrike" cap="none" dirty="0">
                <a:solidFill>
                  <a:schemeClr val="dk2"/>
                </a:solidFill>
                <a:latin typeface="Arial"/>
                <a:ea typeface="Arial"/>
                <a:cs typeface="Arial"/>
                <a:sym typeface="Arial"/>
              </a:rPr>
              <a:t>Anaphylaxis </a:t>
            </a:r>
            <a:r>
              <a:rPr lang="en-US" dirty="0"/>
              <a:t>Administrative Procedure</a:t>
            </a:r>
            <a:endParaRPr dirty="0"/>
          </a:p>
        </p:txBody>
      </p:sp>
      <p:sp>
        <p:nvSpPr>
          <p:cNvPr id="159" name="Google Shape;159;p21"/>
          <p:cNvSpPr txBox="1">
            <a:spLocks noGrp="1"/>
          </p:cNvSpPr>
          <p:nvPr>
            <p:ph type="body" idx="1"/>
          </p:nvPr>
        </p:nvSpPr>
        <p:spPr>
          <a:xfrm>
            <a:off x="685800" y="25146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2560"/>
              <a:buFont typeface="Noto Sans Symbols"/>
              <a:buChar char="●"/>
            </a:pPr>
            <a:r>
              <a:rPr lang="en-US" sz="3200" b="0" i="0" u="none" dirty="0">
                <a:solidFill>
                  <a:schemeClr val="dk1"/>
                </a:solidFill>
                <a:latin typeface="Times New Roman"/>
                <a:ea typeface="Times New Roman"/>
                <a:cs typeface="Times New Roman"/>
                <a:sym typeface="Times New Roman"/>
              </a:rPr>
              <a:t>Posted on the board website@ </a:t>
            </a:r>
            <a:r>
              <a:rPr lang="en-US" sz="3200" b="0" i="0" u="sng" dirty="0">
                <a:solidFill>
                  <a:schemeClr val="hlink"/>
                </a:solidFill>
                <a:latin typeface="Times New Roman"/>
                <a:ea typeface="Times New Roman"/>
                <a:cs typeface="Times New Roman"/>
                <a:sym typeface="Times New Roman"/>
                <a:hlinkClick r:id="rId4"/>
              </a:rPr>
              <a:t>www.hdsb.ca</a:t>
            </a:r>
            <a:endParaRPr dirty="0"/>
          </a:p>
          <a:p>
            <a:pPr marL="342900" marR="0" lvl="0" indent="0" algn="l" rtl="0">
              <a:lnSpc>
                <a:spcPct val="100000"/>
              </a:lnSpc>
              <a:spcBef>
                <a:spcPts val="0"/>
              </a:spcBef>
              <a:spcAft>
                <a:spcPts val="0"/>
              </a:spcAft>
              <a:buNone/>
            </a:pPr>
            <a:r>
              <a:rPr lang="en-US" sz="3200" b="0" i="0" u="none" dirty="0">
                <a:solidFill>
                  <a:schemeClr val="dk1"/>
                </a:solidFill>
                <a:latin typeface="Times New Roman"/>
                <a:ea typeface="Times New Roman"/>
                <a:cs typeface="Times New Roman"/>
                <a:sym typeface="Times New Roman"/>
              </a:rPr>
              <a:t> </a:t>
            </a:r>
            <a:endParaRPr dirty="0"/>
          </a:p>
          <a:p>
            <a:pPr marL="342900" marR="0" lvl="0" indent="-342900" algn="l" rtl="0">
              <a:lnSpc>
                <a:spcPct val="100000"/>
              </a:lnSpc>
              <a:spcBef>
                <a:spcPts val="640"/>
              </a:spcBef>
              <a:spcAft>
                <a:spcPts val="0"/>
              </a:spcAft>
              <a:buClr>
                <a:schemeClr val="accent2"/>
              </a:buClr>
              <a:buSzPts val="2560"/>
              <a:buFont typeface="Noto Sans Symbols"/>
              <a:buChar char="●"/>
            </a:pPr>
            <a:r>
              <a:rPr lang="en-US" sz="3200" b="0" i="0" u="none" dirty="0">
                <a:solidFill>
                  <a:schemeClr val="dk1"/>
                </a:solidFill>
                <a:latin typeface="Times New Roman"/>
                <a:ea typeface="Times New Roman"/>
                <a:cs typeface="Times New Roman"/>
                <a:sym typeface="Times New Roman"/>
              </a:rPr>
              <a:t>Also posted </a:t>
            </a:r>
            <a:r>
              <a:rPr lang="en-US" dirty="0"/>
              <a:t>in my</a:t>
            </a:r>
            <a:r>
              <a:rPr lang="en-US" sz="3200" b="0" i="0" u="none" dirty="0">
                <a:solidFill>
                  <a:schemeClr val="dk1"/>
                </a:solidFill>
                <a:latin typeface="Times New Roman"/>
                <a:ea typeface="Times New Roman"/>
                <a:cs typeface="Times New Roman"/>
                <a:sym typeface="Times New Roman"/>
              </a:rPr>
              <a:t>HDSB</a:t>
            </a:r>
            <a:r>
              <a:rPr lang="en-US" dirty="0"/>
              <a:t>, along with supporting resources for staff</a:t>
            </a:r>
            <a:endParaRPr dirty="0"/>
          </a:p>
          <a:p>
            <a:pPr marL="342900" marR="0" lvl="0" indent="0" algn="l" rtl="0">
              <a:lnSpc>
                <a:spcPct val="100000"/>
              </a:lnSpc>
              <a:spcBef>
                <a:spcPts val="640"/>
              </a:spcBef>
              <a:spcAft>
                <a:spcPts val="0"/>
              </a:spcAft>
              <a:buNone/>
            </a:pPr>
            <a:endParaRPr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1600200" y="304800"/>
            <a:ext cx="6705600" cy="8382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dirty="0">
                <a:solidFill>
                  <a:schemeClr val="dk2"/>
                </a:solidFill>
                <a:latin typeface="Arial"/>
                <a:ea typeface="Arial"/>
                <a:cs typeface="Arial"/>
                <a:sym typeface="Arial"/>
              </a:rPr>
              <a:t>For More Information</a:t>
            </a:r>
            <a:endParaRPr dirty="0"/>
          </a:p>
        </p:txBody>
      </p:sp>
      <p:sp>
        <p:nvSpPr>
          <p:cNvPr id="165" name="Google Shape;165;p22" descr="Rectangle: Click to edit Master text styles &#10;Second level &#10;Third level &#10;Fourth level &#10;Fifth level"/>
          <p:cNvSpPr txBox="1"/>
          <p:nvPr/>
        </p:nvSpPr>
        <p:spPr>
          <a:xfrm>
            <a:off x="1676400" y="1295400"/>
            <a:ext cx="6781800" cy="4114800"/>
          </a:xfrm>
          <a:prstGeom prst="rect">
            <a:avLst/>
          </a:prstGeom>
          <a:noFill/>
          <a:ln>
            <a:noFill/>
          </a:ln>
        </p:spPr>
        <p:txBody>
          <a:bodyPr spcFirstLastPara="1" wrap="square" lIns="91425" tIns="45700" rIns="91425" bIns="45700" anchor="t" anchorCtr="0">
            <a:noAutofit/>
          </a:bodyPr>
          <a:lstStyle/>
          <a:p>
            <a:pPr marL="742950" marR="0" lvl="1" indent="-148590" algn="l" rtl="0">
              <a:lnSpc>
                <a:spcPct val="100000"/>
              </a:lnSpc>
              <a:spcBef>
                <a:spcPts val="0"/>
              </a:spcBef>
              <a:spcAft>
                <a:spcPts val="0"/>
              </a:spcAft>
              <a:buClr>
                <a:schemeClr val="dk1"/>
              </a:buClr>
              <a:buSzPts val="2160"/>
              <a:buFont typeface="Times New Roman"/>
              <a:buNone/>
            </a:pPr>
            <a:endParaRPr sz="2400" b="0" i="0" u="none" strike="noStrike" cap="none">
              <a:solidFill>
                <a:srgbClr val="000000"/>
              </a:solidFill>
              <a:latin typeface="Times New Roman"/>
              <a:ea typeface="Times New Roman"/>
              <a:cs typeface="Times New Roman"/>
              <a:sym typeface="Times New Roman"/>
            </a:endParaRPr>
          </a:p>
          <a:p>
            <a:pPr marL="742950" marR="0" lvl="1" indent="-148590" algn="l" rtl="0">
              <a:lnSpc>
                <a:spcPct val="100000"/>
              </a:lnSpc>
              <a:spcBef>
                <a:spcPts val="480"/>
              </a:spcBef>
              <a:spcAft>
                <a:spcPts val="0"/>
              </a:spcAft>
              <a:buClr>
                <a:srgbClr val="000000"/>
              </a:buClr>
              <a:buSzPts val="2160"/>
              <a:buFont typeface="Arimo"/>
              <a:buNone/>
            </a:pPr>
            <a:endParaRPr sz="2400" b="0" i="0" u="none" strike="noStrike" cap="none">
              <a:solidFill>
                <a:srgbClr val="000000"/>
              </a:solidFill>
              <a:latin typeface="Times New Roman"/>
              <a:ea typeface="Times New Roman"/>
              <a:cs typeface="Times New Roman"/>
              <a:sym typeface="Times New Roman"/>
            </a:endParaRPr>
          </a:p>
          <a:p>
            <a:pPr marL="742950" marR="0" lvl="1" indent="-102869" algn="l" rtl="0">
              <a:lnSpc>
                <a:spcPct val="100000"/>
              </a:lnSpc>
              <a:spcBef>
                <a:spcPts val="640"/>
              </a:spcBef>
              <a:spcAft>
                <a:spcPts val="0"/>
              </a:spcAft>
              <a:buClr>
                <a:schemeClr val="dk1"/>
              </a:buClr>
              <a:buSzPts val="2880"/>
              <a:buFont typeface="Times New Roman"/>
              <a:buNone/>
            </a:pPr>
            <a:endParaRPr sz="3200" b="0" i="0" u="none" strike="noStrike" cap="none">
              <a:solidFill>
                <a:schemeClr val="dk1"/>
              </a:solidFill>
              <a:latin typeface="Gentium Basic"/>
              <a:ea typeface="Gentium Basic"/>
              <a:cs typeface="Gentium Basic"/>
              <a:sym typeface="Gentium Basic"/>
            </a:endParaRPr>
          </a:p>
          <a:p>
            <a:pPr marL="0" marR="0" lvl="0" indent="0" algn="l" rtl="0">
              <a:lnSpc>
                <a:spcPct val="100000"/>
              </a:lnSpc>
              <a:spcBef>
                <a:spcPts val="0"/>
              </a:spcBef>
              <a:spcAft>
                <a:spcPts val="0"/>
              </a:spcAft>
              <a:buNone/>
            </a:pPr>
            <a:endParaRPr sz="3200" b="0" i="0" u="none" strike="noStrike" cap="none">
              <a:solidFill>
                <a:schemeClr val="dk1"/>
              </a:solidFill>
              <a:latin typeface="Gentium Basic"/>
              <a:ea typeface="Gentium Basic"/>
              <a:cs typeface="Gentium Basic"/>
              <a:sym typeface="Gentium Basic"/>
            </a:endParaRPr>
          </a:p>
        </p:txBody>
      </p:sp>
      <p:pic>
        <p:nvPicPr>
          <p:cNvPr id="166" name="Google Shape;166;p22"/>
          <p:cNvPicPr preferRelativeResize="0"/>
          <p:nvPr/>
        </p:nvPicPr>
        <p:blipFill rotWithShape="1">
          <a:blip r:embed="rId4">
            <a:alphaModFix/>
          </a:blip>
          <a:srcRect/>
          <a:stretch/>
        </p:blipFill>
        <p:spPr>
          <a:xfrm>
            <a:off x="6324600" y="4800600"/>
            <a:ext cx="2514600" cy="1897062"/>
          </a:xfrm>
          <a:prstGeom prst="rect">
            <a:avLst/>
          </a:prstGeom>
          <a:noFill/>
          <a:ln>
            <a:noFill/>
          </a:ln>
        </p:spPr>
      </p:pic>
      <p:sp>
        <p:nvSpPr>
          <p:cNvPr id="167" name="Google Shape;167;p22" descr="Rectangle: Click to edit Master text styles &#10;Second level &#10;Third level &#10;Fourth level &#10;Fifth level"/>
          <p:cNvSpPr txBox="1"/>
          <p:nvPr/>
        </p:nvSpPr>
        <p:spPr>
          <a:xfrm>
            <a:off x="457200" y="1295400"/>
            <a:ext cx="69342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Anaphylaxis Canada</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5"/>
              </a:rPr>
              <a:t>www.anaphylaxis.org</a:t>
            </a:r>
            <a:r>
              <a:rPr lang="en-US" sz="2400" b="0" i="0" u="none" strike="noStrike" cap="none" dirty="0">
                <a:solidFill>
                  <a:schemeClr val="dk1"/>
                </a:solidFill>
                <a:latin typeface="Times New Roman"/>
                <a:ea typeface="Times New Roman"/>
                <a:cs typeface="Times New Roman"/>
                <a:sym typeface="Times New Roman"/>
              </a:rPr>
              <a:t> </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6"/>
              </a:rPr>
              <a:t>www.eworkshop.on.ca/allergies</a:t>
            </a:r>
            <a:r>
              <a:rPr lang="en-US" sz="2400" b="0" i="0" u="none" strike="noStrike" cap="none" dirty="0">
                <a:solidFill>
                  <a:schemeClr val="dk1"/>
                </a:solidFill>
                <a:latin typeface="Times New Roman"/>
                <a:ea typeface="Times New Roman"/>
                <a:cs typeface="Times New Roman"/>
                <a:sym typeface="Times New Roman"/>
              </a:rPr>
              <a:t> </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Food Allergy and Anaphylaxis Network</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7"/>
              </a:rPr>
              <a:t>http://www.foodallergy.org</a:t>
            </a:r>
            <a:r>
              <a:rPr lang="en-US" sz="2400" b="0" i="0" u="none" strike="noStrike" cap="none" dirty="0">
                <a:solidFill>
                  <a:schemeClr val="dk1"/>
                </a:solidFill>
                <a:latin typeface="Times New Roman"/>
                <a:ea typeface="Times New Roman"/>
                <a:cs typeface="Times New Roman"/>
                <a:sym typeface="Times New Roman"/>
              </a:rPr>
              <a:t> </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Safe for Kids</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8"/>
              </a:rPr>
              <a:t>http://www.safe4kids.ca</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Health Canada</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9"/>
              </a:rPr>
              <a:t>www.hc-sc.gc.ca</a:t>
            </a:r>
            <a:r>
              <a:rPr lang="en-US" sz="2400" b="0" i="0" u="none" strike="noStrike" cap="none" dirty="0">
                <a:solidFill>
                  <a:schemeClr val="dk1"/>
                </a:solidFill>
                <a:latin typeface="Times New Roman"/>
                <a:ea typeface="Times New Roman"/>
                <a:cs typeface="Times New Roman"/>
                <a:sym typeface="Times New Roman"/>
              </a:rPr>
              <a:t>   </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Allergy Asthma Information Association</a:t>
            </a:r>
            <a:endParaRPr dirty="0"/>
          </a:p>
          <a:p>
            <a:pPr marL="742950" marR="0" lvl="1" indent="-285750" algn="l" rtl="0">
              <a:lnSpc>
                <a:spcPct val="100000"/>
              </a:lnSpc>
              <a:spcBef>
                <a:spcPts val="480"/>
              </a:spcBef>
              <a:spcAft>
                <a:spcPts val="0"/>
              </a:spcAft>
              <a:buClr>
                <a:schemeClr val="dk1"/>
              </a:buClr>
              <a:buSzPts val="2160"/>
              <a:buFont typeface="Times New Roman"/>
              <a:buChar char="–"/>
            </a:pPr>
            <a:r>
              <a:rPr lang="en-US" sz="2400" b="0" i="0" u="sng" strike="noStrike" cap="none" dirty="0">
                <a:solidFill>
                  <a:schemeClr val="hlink"/>
                </a:solidFill>
                <a:latin typeface="Times New Roman"/>
                <a:ea typeface="Times New Roman"/>
                <a:cs typeface="Times New Roman"/>
                <a:sym typeface="Times New Roman"/>
                <a:hlinkClick r:id="rId10"/>
              </a:rPr>
              <a:t>www.aaia.ca</a:t>
            </a:r>
            <a:r>
              <a:rPr lang="en-US" sz="2400" b="0" i="0" u="none" strike="noStrike" cap="none" dirty="0">
                <a:solidFill>
                  <a:schemeClr val="dk1"/>
                </a:solidFill>
                <a:latin typeface="Times New Roman"/>
                <a:ea typeface="Times New Roman"/>
                <a:cs typeface="Times New Roman"/>
                <a:sym typeface="Times New Roman"/>
              </a:rPr>
              <a:t> </a:t>
            </a:r>
            <a:endParaRPr dirty="0"/>
          </a:p>
          <a:p>
            <a:pPr marL="742950" marR="0" lvl="1" indent="-285750" algn="l" rtl="0">
              <a:lnSpc>
                <a:spcPct val="100000"/>
              </a:lnSpc>
              <a:spcBef>
                <a:spcPts val="480"/>
              </a:spcBef>
              <a:spcAft>
                <a:spcPts val="0"/>
              </a:spcAft>
              <a:buClr>
                <a:schemeClr val="dk1"/>
              </a:buClr>
              <a:buSzPts val="2400"/>
              <a:buFont typeface="Times New Roman"/>
              <a:buNone/>
            </a:pPr>
            <a:endParaRPr sz="2400" b="0" i="0" u="none" strike="noStrike" cap="none" dirty="0">
              <a:solidFill>
                <a:schemeClr val="dk1"/>
              </a:solidFill>
              <a:latin typeface="Times New Roman"/>
              <a:ea typeface="Times New Roman"/>
              <a:cs typeface="Times New Roman"/>
              <a:sym typeface="Times New Roman"/>
            </a:endParaRPr>
          </a:p>
          <a:p>
            <a:pPr marL="742950" marR="0" lvl="1" indent="-148590" algn="l" rtl="0">
              <a:lnSpc>
                <a:spcPct val="100000"/>
              </a:lnSpc>
              <a:spcBef>
                <a:spcPts val="480"/>
              </a:spcBef>
              <a:spcAft>
                <a:spcPts val="0"/>
              </a:spcAft>
              <a:buClr>
                <a:schemeClr val="dk1"/>
              </a:buClr>
              <a:buSzPts val="2160"/>
              <a:buFont typeface="Times New Roman"/>
              <a:buNone/>
            </a:pPr>
            <a:endParaRPr sz="2400" b="0" i="0" u="none" strike="noStrike" cap="none" dirty="0">
              <a:solidFill>
                <a:srgbClr val="000000"/>
              </a:solidFill>
              <a:latin typeface="Times New Roman"/>
              <a:ea typeface="Times New Roman"/>
              <a:cs typeface="Times New Roman"/>
              <a:sym typeface="Times New Roman"/>
            </a:endParaRPr>
          </a:p>
          <a:p>
            <a:pPr marL="742950" marR="0" lvl="1" indent="-148590" algn="l" rtl="0">
              <a:lnSpc>
                <a:spcPct val="100000"/>
              </a:lnSpc>
              <a:spcBef>
                <a:spcPts val="480"/>
              </a:spcBef>
              <a:spcAft>
                <a:spcPts val="0"/>
              </a:spcAft>
              <a:buClr>
                <a:srgbClr val="000000"/>
              </a:buClr>
              <a:buSzPts val="2160"/>
              <a:buFont typeface="Arimo"/>
              <a:buNone/>
            </a:pPr>
            <a:endParaRPr sz="2400" b="0" i="0" u="none" strike="noStrike" cap="none" dirty="0">
              <a:solidFill>
                <a:srgbClr val="000000"/>
              </a:solidFill>
              <a:latin typeface="Times New Roman"/>
              <a:ea typeface="Times New Roman"/>
              <a:cs typeface="Times New Roman"/>
              <a:sym typeface="Times New Roman"/>
            </a:endParaRPr>
          </a:p>
          <a:p>
            <a:pPr marL="742950" marR="0" lvl="1" indent="-102869" algn="l" rtl="0">
              <a:lnSpc>
                <a:spcPct val="100000"/>
              </a:lnSpc>
              <a:spcBef>
                <a:spcPts val="640"/>
              </a:spcBef>
              <a:spcAft>
                <a:spcPts val="0"/>
              </a:spcAft>
              <a:buClr>
                <a:schemeClr val="dk1"/>
              </a:buClr>
              <a:buSzPts val="2880"/>
              <a:buFont typeface="Times New Roman"/>
              <a:buNone/>
            </a:pPr>
            <a:endParaRPr sz="3200" b="0" i="0" u="none" strike="noStrike" cap="none" dirty="0">
              <a:solidFill>
                <a:schemeClr val="dk1"/>
              </a:solidFill>
              <a:latin typeface="Gentium Basic"/>
              <a:ea typeface="Gentium Basic"/>
              <a:cs typeface="Gentium Basic"/>
              <a:sym typeface="Gentium Basic"/>
            </a:endParaRPr>
          </a:p>
          <a:p>
            <a:pPr marL="0" marR="0" lvl="0" indent="0" algn="l" rtl="0">
              <a:lnSpc>
                <a:spcPct val="100000"/>
              </a:lnSpc>
              <a:spcBef>
                <a:spcPts val="0"/>
              </a:spcBef>
              <a:spcAft>
                <a:spcPts val="0"/>
              </a:spcAft>
              <a:buNone/>
            </a:pPr>
            <a:endParaRPr sz="3200" b="0" i="0" u="none" strike="noStrike" cap="none" dirty="0">
              <a:solidFill>
                <a:schemeClr val="dk1"/>
              </a:solidFill>
              <a:latin typeface="Gentium Basic"/>
              <a:ea typeface="Gentium Basic"/>
              <a:cs typeface="Gentium Basic"/>
              <a:sym typeface="Gentium Basic"/>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58"/>
        <p:cNvGrpSpPr/>
        <p:nvPr/>
      </p:nvGrpSpPr>
      <p:grpSpPr>
        <a:xfrm>
          <a:off x="0" y="0"/>
          <a:ext cx="0" cy="0"/>
          <a:chOff x="0" y="0"/>
          <a:chExt cx="0" cy="0"/>
        </a:xfrm>
      </p:grpSpPr>
      <p:sp>
        <p:nvSpPr>
          <p:cNvPr id="59" name="Google Shape;59;p8"/>
          <p:cNvSpPr txBox="1">
            <a:spLocks noGrp="1"/>
          </p:cNvSpPr>
          <p:nvPr>
            <p:ph type="title"/>
          </p:nvPr>
        </p:nvSpPr>
        <p:spPr>
          <a:xfrm>
            <a:off x="685800" y="304800"/>
            <a:ext cx="7772400" cy="9144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dirty="0">
                <a:solidFill>
                  <a:schemeClr val="dk2"/>
                </a:solidFill>
                <a:latin typeface="Arial"/>
                <a:ea typeface="Arial"/>
                <a:cs typeface="Arial"/>
                <a:sym typeface="Arial"/>
              </a:rPr>
              <a:t>Sabrina’s Law</a:t>
            </a:r>
            <a:endParaRPr dirty="0"/>
          </a:p>
        </p:txBody>
      </p:sp>
      <p:sp>
        <p:nvSpPr>
          <p:cNvPr id="60" name="Google Shape;60;p8"/>
          <p:cNvSpPr txBox="1">
            <a:spLocks noGrp="1"/>
          </p:cNvSpPr>
          <p:nvPr>
            <p:ph type="body" idx="1"/>
          </p:nvPr>
        </p:nvSpPr>
        <p:spPr>
          <a:xfrm>
            <a:off x="457200" y="1371600"/>
            <a:ext cx="7772400" cy="4648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2"/>
              </a:buClr>
              <a:buSzPts val="2240"/>
              <a:buFont typeface="Noto Sans Symbols"/>
              <a:buChar char="●"/>
            </a:pPr>
            <a:r>
              <a:rPr lang="en-US" sz="2800" b="0" i="0" u="none" strike="noStrike" cap="none" dirty="0">
                <a:solidFill>
                  <a:schemeClr val="dk1"/>
                </a:solidFill>
                <a:latin typeface="Times New Roman"/>
                <a:ea typeface="Times New Roman"/>
                <a:cs typeface="Times New Roman"/>
                <a:sym typeface="Times New Roman"/>
              </a:rPr>
              <a:t>Sabrina Shannon, a grade 9 student </a:t>
            </a:r>
            <a:endParaRPr sz="2800" b="0" i="0" u="none" strike="noStrike" cap="none" dirty="0">
              <a:solidFill>
                <a:schemeClr val="dk1"/>
              </a:solidFill>
              <a:latin typeface="Times New Roman"/>
              <a:ea typeface="Times New Roman"/>
              <a:cs typeface="Times New Roman"/>
              <a:sym typeface="Times New Roman"/>
            </a:endParaRPr>
          </a:p>
          <a:p>
            <a:pPr marL="342900" marR="0" lvl="0" indent="0" algn="l" rtl="0">
              <a:lnSpc>
                <a:spcPct val="90000"/>
              </a:lnSpc>
              <a:spcBef>
                <a:spcPts val="0"/>
              </a:spcBef>
              <a:spcAft>
                <a:spcPts val="0"/>
              </a:spcAft>
              <a:buNone/>
            </a:pPr>
            <a:endParaRPr sz="2800"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0" i="0" u="none" strike="noStrike" cap="none" dirty="0">
                <a:solidFill>
                  <a:schemeClr val="dk1"/>
                </a:solidFill>
                <a:latin typeface="Times New Roman"/>
                <a:ea typeface="Times New Roman"/>
                <a:cs typeface="Times New Roman"/>
                <a:sym typeface="Times New Roman"/>
              </a:rPr>
              <a:t>She died after eating French fries</a:t>
            </a:r>
            <a:endParaRPr dirty="0"/>
          </a:p>
          <a:p>
            <a:pPr marL="342900" marR="0" lvl="0" indent="-342900" algn="l" rtl="0">
              <a:lnSpc>
                <a:spcPct val="90000"/>
              </a:lnSpc>
              <a:spcBef>
                <a:spcPts val="560"/>
              </a:spcBef>
              <a:spcAft>
                <a:spcPts val="0"/>
              </a:spcAft>
              <a:buClr>
                <a:schemeClr val="accent2"/>
              </a:buClr>
              <a:buSzPts val="2240"/>
              <a:buFont typeface="Noto Sans Symbols"/>
              <a:buNone/>
            </a:pPr>
            <a:r>
              <a:rPr lang="en-US" sz="2800" b="0" i="0" u="none" strike="noStrike" cap="none" dirty="0">
                <a:solidFill>
                  <a:schemeClr val="dk1"/>
                </a:solidFill>
                <a:latin typeface="Times New Roman"/>
                <a:ea typeface="Times New Roman"/>
                <a:cs typeface="Times New Roman"/>
                <a:sym typeface="Times New Roman"/>
              </a:rPr>
              <a:t>	in the school cafeteria</a:t>
            </a:r>
            <a:endParaRPr sz="28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90000"/>
              </a:lnSpc>
              <a:spcBef>
                <a:spcPts val="560"/>
              </a:spcBef>
              <a:spcAft>
                <a:spcPts val="0"/>
              </a:spcAft>
              <a:buClr>
                <a:schemeClr val="accent2"/>
              </a:buClr>
              <a:buSzPts val="2240"/>
              <a:buFont typeface="Noto Sans Symbols"/>
              <a:buNone/>
            </a:pPr>
            <a:endParaRPr sz="2800" dirty="0"/>
          </a:p>
          <a:p>
            <a:pPr marL="457200" marR="0" lvl="0" indent="-406400" algn="l" rtl="0">
              <a:lnSpc>
                <a:spcPct val="90000"/>
              </a:lnSpc>
              <a:spcBef>
                <a:spcPts val="560"/>
              </a:spcBef>
              <a:spcAft>
                <a:spcPts val="0"/>
              </a:spcAft>
              <a:buClr>
                <a:schemeClr val="dk1"/>
              </a:buClr>
              <a:buSzPts val="2800"/>
              <a:buFont typeface="Times New Roman"/>
              <a:buChar char="●"/>
            </a:pPr>
            <a:r>
              <a:rPr lang="en-US" sz="2800" dirty="0"/>
              <a:t>H</a:t>
            </a:r>
            <a:r>
              <a:rPr lang="en-US" sz="2800" b="0" i="0" u="none" strike="noStrike" cap="none" dirty="0">
                <a:solidFill>
                  <a:schemeClr val="dk1"/>
                </a:solidFill>
                <a:latin typeface="Times New Roman"/>
                <a:ea typeface="Times New Roman"/>
                <a:cs typeface="Times New Roman"/>
                <a:sym typeface="Times New Roman"/>
              </a:rPr>
              <a:t>er </a:t>
            </a:r>
            <a:r>
              <a:rPr lang="en-US" sz="2800" b="0" i="0" u="none" strike="noStrike" cap="none" dirty="0" err="1">
                <a:solidFill>
                  <a:schemeClr val="dk1"/>
                </a:solidFill>
                <a:latin typeface="Times New Roman"/>
                <a:ea typeface="Times New Roman"/>
                <a:cs typeface="Times New Roman"/>
                <a:sym typeface="Times New Roman"/>
              </a:rPr>
              <a:t>EpiPen</a:t>
            </a:r>
            <a:r>
              <a:rPr lang="en-US" sz="2800" dirty="0"/>
              <a:t> </a:t>
            </a:r>
            <a:r>
              <a:rPr lang="en-US" sz="2800" b="0" i="0" u="none" strike="noStrike" cap="none" dirty="0">
                <a:solidFill>
                  <a:schemeClr val="dk1"/>
                </a:solidFill>
                <a:latin typeface="Times New Roman"/>
                <a:ea typeface="Times New Roman"/>
                <a:cs typeface="Times New Roman"/>
                <a:sym typeface="Times New Roman"/>
              </a:rPr>
              <a:t>was in her locker</a:t>
            </a:r>
            <a:endParaRPr dirty="0"/>
          </a:p>
          <a:p>
            <a:pPr marL="342900" marR="0" lvl="0" indent="-342900" algn="l" rtl="0">
              <a:lnSpc>
                <a:spcPct val="90000"/>
              </a:lnSpc>
              <a:spcBef>
                <a:spcPts val="560"/>
              </a:spcBef>
              <a:spcAft>
                <a:spcPts val="0"/>
              </a:spcAft>
              <a:buClr>
                <a:schemeClr val="accent2"/>
              </a:buClr>
              <a:buSzPts val="2240"/>
              <a:buFont typeface="Noto Sans Symbols"/>
              <a:buNone/>
            </a:pPr>
            <a:endParaRPr dirty="0"/>
          </a:p>
          <a:p>
            <a:pPr marL="342900" marR="0" lvl="0" indent="0" algn="l" rtl="0">
              <a:lnSpc>
                <a:spcPct val="90000"/>
              </a:lnSpc>
              <a:spcBef>
                <a:spcPts val="560"/>
              </a:spcBef>
              <a:spcAft>
                <a:spcPts val="0"/>
              </a:spcAft>
              <a:buNone/>
            </a:pPr>
            <a:endParaRPr dirty="0"/>
          </a:p>
        </p:txBody>
      </p:sp>
      <p:pic>
        <p:nvPicPr>
          <p:cNvPr id="61" name="Google Shape;61;p8"/>
          <p:cNvPicPr preferRelativeResize="0"/>
          <p:nvPr/>
        </p:nvPicPr>
        <p:blipFill rotWithShape="1">
          <a:blip r:embed="rId4">
            <a:alphaModFix/>
          </a:blip>
          <a:srcRect/>
          <a:stretch/>
        </p:blipFill>
        <p:spPr>
          <a:xfrm>
            <a:off x="6705600" y="3124200"/>
            <a:ext cx="2057400" cy="283845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noAutofit/>
          </a:bodyPr>
          <a:lstStyle/>
          <a:p>
            <a:pPr marL="0" marR="0" lvl="0" indent="0" rtl="0">
              <a:lnSpc>
                <a:spcPct val="100000"/>
              </a:lnSpc>
              <a:spcBef>
                <a:spcPts val="0"/>
              </a:spcBef>
              <a:spcAft>
                <a:spcPts val="0"/>
              </a:spcAft>
              <a:buClr>
                <a:schemeClr val="dk2"/>
              </a:buClr>
              <a:buSzPts val="4400"/>
              <a:buFont typeface="Arial"/>
              <a:buNone/>
            </a:pPr>
            <a:r>
              <a:rPr lang="en-US" dirty="0"/>
              <a:t>PPM 161:Supporting Children and Students with Prevalent Medical Conditions</a:t>
            </a:r>
            <a:endParaRPr dirty="0"/>
          </a:p>
        </p:txBody>
      </p:sp>
      <p:sp>
        <p:nvSpPr>
          <p:cNvPr id="67" name="Google Shape;67;p9"/>
          <p:cNvSpPr txBox="1">
            <a:spLocks noGrp="1"/>
          </p:cNvSpPr>
          <p:nvPr>
            <p:ph type="body" idx="1"/>
          </p:nvPr>
        </p:nvSpPr>
        <p:spPr>
          <a:xfrm>
            <a:off x="1066800" y="2286000"/>
            <a:ext cx="7467600" cy="4267200"/>
          </a:xfrm>
          <a:prstGeom prst="rect">
            <a:avLst/>
          </a:prstGeom>
          <a:noFill/>
          <a:ln>
            <a:noFill/>
          </a:ln>
        </p:spPr>
        <p:txBody>
          <a:bodyPr spcFirstLastPara="1" wrap="square" lIns="91425" tIns="45700" rIns="91425" bIns="45700" anchor="t" anchorCtr="0">
            <a:noAutofit/>
          </a:bodyPr>
          <a:lstStyle/>
          <a:p>
            <a:pPr marL="457200" lvl="0" indent="-391160" rtl="0">
              <a:spcBef>
                <a:spcPts val="640"/>
              </a:spcBef>
              <a:spcAft>
                <a:spcPts val="0"/>
              </a:spcAft>
              <a:buSzPts val="2560"/>
              <a:buChar char="●"/>
            </a:pPr>
            <a:r>
              <a:rPr lang="en-US" dirty="0"/>
              <a:t>HDSB Supporting Students with Anaphylaxis Administrative Procedure</a:t>
            </a:r>
            <a:endParaRPr dirty="0"/>
          </a:p>
          <a:p>
            <a:pPr marL="457200" lvl="0" indent="0" rtl="0">
              <a:spcBef>
                <a:spcPts val="640"/>
              </a:spcBef>
              <a:spcAft>
                <a:spcPts val="0"/>
              </a:spcAft>
              <a:buNone/>
            </a:pPr>
            <a:endParaRPr dirty="0"/>
          </a:p>
          <a:p>
            <a:pPr marL="457200" lvl="0" indent="-391160" rtl="0">
              <a:spcBef>
                <a:spcPts val="640"/>
              </a:spcBef>
              <a:spcAft>
                <a:spcPts val="0"/>
              </a:spcAft>
              <a:buSzPts val="2560"/>
              <a:buChar char="●"/>
            </a:pPr>
            <a:r>
              <a:rPr lang="en-US" dirty="0"/>
              <a:t>Anaphylaxis Plan of Care </a:t>
            </a:r>
            <a:endParaRPr dirty="0"/>
          </a:p>
          <a:p>
            <a:pPr marL="0" lvl="0" indent="0" rtl="0">
              <a:spcBef>
                <a:spcPts val="640"/>
              </a:spcBef>
              <a:spcAft>
                <a:spcPts val="0"/>
              </a:spcAft>
              <a:buNone/>
            </a:pPr>
            <a:endParaRPr dirty="0"/>
          </a:p>
          <a:p>
            <a:pPr marL="457200" lvl="0" indent="-391160">
              <a:spcBef>
                <a:spcPts val="640"/>
              </a:spcBef>
              <a:spcAft>
                <a:spcPts val="0"/>
              </a:spcAft>
              <a:buSzPts val="2560"/>
              <a:buChar char="●"/>
            </a:pPr>
            <a:r>
              <a:rPr lang="en-US" dirty="0"/>
              <a:t>Annual training</a:t>
            </a:r>
            <a:endParaRPr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71"/>
        <p:cNvGrpSpPr/>
        <p:nvPr/>
      </p:nvGrpSpPr>
      <p:grpSpPr>
        <a:xfrm>
          <a:off x="0" y="0"/>
          <a:ext cx="0" cy="0"/>
          <a:chOff x="0" y="0"/>
          <a:chExt cx="0" cy="0"/>
        </a:xfrm>
      </p:grpSpPr>
      <p:sp>
        <p:nvSpPr>
          <p:cNvPr id="72" name="Google Shape;72;p10"/>
          <p:cNvSpPr txBox="1"/>
          <p:nvPr/>
        </p:nvSpPr>
        <p:spPr>
          <a:xfrm>
            <a:off x="609600" y="838200"/>
            <a:ext cx="4876800" cy="49672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3399"/>
              </a:buClr>
              <a:buSzPts val="4800"/>
              <a:buFont typeface="Arial"/>
              <a:buNone/>
            </a:pPr>
            <a:r>
              <a:rPr lang="en-US" sz="4800" b="0" i="0" u="none" dirty="0">
                <a:solidFill>
                  <a:srgbClr val="FF3399"/>
                </a:solidFill>
                <a:latin typeface="Arial"/>
                <a:ea typeface="Arial"/>
                <a:cs typeface="Arial"/>
                <a:sym typeface="Arial"/>
              </a:rPr>
              <a:t>Anaphylaxis</a:t>
            </a:r>
            <a:endParaRPr sz="2400" b="0" i="0" u="none" dirty="0">
              <a:solidFill>
                <a:srgbClr val="000000"/>
              </a:solidFill>
              <a:latin typeface="Arial"/>
              <a:ea typeface="Arial"/>
              <a:cs typeface="Arial"/>
              <a:sym typeface="Arial"/>
            </a:endParaRPr>
          </a:p>
          <a:p>
            <a:pPr marL="0" marR="0" lvl="0" indent="0" algn="l" rtl="0">
              <a:lnSpc>
                <a:spcPct val="100000"/>
              </a:lnSpc>
              <a:spcBef>
                <a:spcPts val="1600"/>
              </a:spcBef>
              <a:spcAft>
                <a:spcPts val="0"/>
              </a:spcAft>
              <a:buClr>
                <a:schemeClr val="dk1"/>
              </a:buClr>
              <a:buSzPts val="3200"/>
              <a:buFont typeface="Arial"/>
              <a:buNone/>
            </a:pPr>
            <a:r>
              <a:rPr lang="en-US" sz="3200" b="0" i="0" u="none" dirty="0">
                <a:solidFill>
                  <a:schemeClr val="dk1"/>
                </a:solidFill>
                <a:latin typeface="Arial"/>
                <a:ea typeface="Arial"/>
                <a:cs typeface="Arial"/>
                <a:sym typeface="Arial"/>
              </a:rPr>
              <a:t>is a </a:t>
            </a:r>
            <a:r>
              <a:rPr lang="en-US" sz="3200" b="1" i="1" u="none" dirty="0">
                <a:solidFill>
                  <a:schemeClr val="folHlink"/>
                </a:solidFill>
                <a:latin typeface="Arial"/>
                <a:ea typeface="Arial"/>
                <a:cs typeface="Arial"/>
                <a:sym typeface="Arial"/>
              </a:rPr>
              <a:t>sudden</a:t>
            </a:r>
            <a:r>
              <a:rPr lang="en-US" sz="3200" b="0" i="0" u="none" dirty="0">
                <a:solidFill>
                  <a:schemeClr val="dk1"/>
                </a:solidFill>
                <a:latin typeface="Arial"/>
                <a:ea typeface="Arial"/>
                <a:cs typeface="Arial"/>
                <a:sym typeface="Arial"/>
              </a:rPr>
              <a:t>, </a:t>
            </a:r>
            <a:r>
              <a:rPr lang="en-US" sz="3200" b="1" i="1" u="none" dirty="0">
                <a:solidFill>
                  <a:schemeClr val="folHlink"/>
                </a:solidFill>
                <a:latin typeface="Arial"/>
                <a:ea typeface="Arial"/>
                <a:cs typeface="Arial"/>
                <a:sym typeface="Arial"/>
              </a:rPr>
              <a:t>severe</a:t>
            </a:r>
            <a:r>
              <a:rPr lang="en-US" sz="3200" b="0" i="0" u="none" dirty="0">
                <a:solidFill>
                  <a:schemeClr val="dk1"/>
                </a:solidFill>
                <a:latin typeface="Arial"/>
                <a:ea typeface="Arial"/>
                <a:cs typeface="Arial"/>
                <a:sym typeface="Arial"/>
              </a:rPr>
              <a:t>, </a:t>
            </a:r>
            <a:r>
              <a:rPr lang="en-US" sz="3200" b="1" i="1" u="none" dirty="0">
                <a:solidFill>
                  <a:schemeClr val="folHlink"/>
                </a:solidFill>
                <a:latin typeface="Arial"/>
                <a:ea typeface="Arial"/>
                <a:cs typeface="Arial"/>
                <a:sym typeface="Arial"/>
              </a:rPr>
              <a:t>potentially life-threatening</a:t>
            </a:r>
            <a:r>
              <a:rPr lang="en-US" sz="3200" b="0" i="0" u="none" dirty="0">
                <a:solidFill>
                  <a:schemeClr val="dk1"/>
                </a:solidFill>
                <a:latin typeface="Arial"/>
                <a:ea typeface="Arial"/>
                <a:cs typeface="Arial"/>
                <a:sym typeface="Arial"/>
              </a:rPr>
              <a:t> allergic reaction that may involve the skin, respiratory tract, gastrointestinal tract and/or cardiovascular system.</a:t>
            </a:r>
            <a:endParaRPr dirty="0"/>
          </a:p>
        </p:txBody>
      </p:sp>
      <p:pic>
        <p:nvPicPr>
          <p:cNvPr id="73" name="Google Shape;73;p10"/>
          <p:cNvPicPr preferRelativeResize="0"/>
          <p:nvPr/>
        </p:nvPicPr>
        <p:blipFill rotWithShape="1">
          <a:blip r:embed="rId4">
            <a:alphaModFix/>
          </a:blip>
          <a:srcRect/>
          <a:stretch/>
        </p:blipFill>
        <p:spPr>
          <a:xfrm>
            <a:off x="6324600" y="2057400"/>
            <a:ext cx="2008187" cy="304800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77"/>
        <p:cNvGrpSpPr/>
        <p:nvPr/>
      </p:nvGrpSpPr>
      <p:grpSpPr>
        <a:xfrm>
          <a:off x="0" y="0"/>
          <a:ext cx="0" cy="0"/>
          <a:chOff x="0" y="0"/>
          <a:chExt cx="0" cy="0"/>
        </a:xfrm>
      </p:grpSpPr>
      <p:sp>
        <p:nvSpPr>
          <p:cNvPr id="78" name="Google Shape;78;p11"/>
          <p:cNvSpPr txBox="1"/>
          <p:nvPr/>
        </p:nvSpPr>
        <p:spPr>
          <a:xfrm>
            <a:off x="990600" y="152400"/>
            <a:ext cx="6705600" cy="1524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dirty="0">
                <a:solidFill>
                  <a:schemeClr val="dk2"/>
                </a:solidFill>
                <a:latin typeface="Arial"/>
                <a:ea typeface="Arial"/>
                <a:cs typeface="Arial"/>
                <a:sym typeface="Arial"/>
              </a:rPr>
              <a:t>Common Causes of</a:t>
            </a:r>
            <a:br>
              <a:rPr lang="en-US" sz="4400" b="0" i="0" u="none" dirty="0">
                <a:solidFill>
                  <a:schemeClr val="dk2"/>
                </a:solidFill>
                <a:latin typeface="Arial"/>
                <a:ea typeface="Arial"/>
                <a:cs typeface="Arial"/>
                <a:sym typeface="Arial"/>
              </a:rPr>
            </a:br>
            <a:r>
              <a:rPr lang="en-US" sz="4400" b="0" i="0" u="none" dirty="0">
                <a:solidFill>
                  <a:schemeClr val="dk2"/>
                </a:solidFill>
                <a:latin typeface="Arial"/>
                <a:ea typeface="Arial"/>
                <a:cs typeface="Arial"/>
                <a:sym typeface="Arial"/>
              </a:rPr>
              <a:t>Anaphylaxis</a:t>
            </a:r>
            <a:endParaRPr dirty="0"/>
          </a:p>
        </p:txBody>
      </p:sp>
      <p:sp>
        <p:nvSpPr>
          <p:cNvPr id="79" name="Google Shape;79;p11" descr="Rectangle: Click to edit Master text styles &#10;Second level &#10;Third level &#10;Fourth level &#10;Fifth level"/>
          <p:cNvSpPr txBox="1"/>
          <p:nvPr/>
        </p:nvSpPr>
        <p:spPr>
          <a:xfrm>
            <a:off x="762000" y="1905000"/>
            <a:ext cx="7543800" cy="2667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1920"/>
              <a:buFont typeface="Noto Sans Symbols"/>
              <a:buChar char="●"/>
            </a:pPr>
            <a:r>
              <a:rPr lang="en-US" sz="2400" b="1" i="0" u="none" dirty="0">
                <a:solidFill>
                  <a:schemeClr val="folHlink"/>
                </a:solidFill>
                <a:latin typeface="Times New Roman"/>
                <a:ea typeface="Times New Roman"/>
                <a:cs typeface="Times New Roman"/>
                <a:sym typeface="Times New Roman"/>
              </a:rPr>
              <a:t>Food</a:t>
            </a:r>
            <a:r>
              <a:rPr lang="en-US" sz="2400" b="0" i="0" u="none" dirty="0">
                <a:solidFill>
                  <a:schemeClr val="dk1"/>
                </a:solidFill>
                <a:latin typeface="Times New Roman"/>
                <a:ea typeface="Times New Roman"/>
                <a:cs typeface="Times New Roman"/>
                <a:sym typeface="Times New Roman"/>
              </a:rPr>
              <a:t> – peanut, tree nuts, shellfish, fish, milk, egg, soy, sesame seed, wheat</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1" i="0" u="none" dirty="0">
                <a:solidFill>
                  <a:schemeClr val="folHlink"/>
                </a:solidFill>
                <a:latin typeface="Times New Roman"/>
                <a:ea typeface="Times New Roman"/>
                <a:cs typeface="Times New Roman"/>
                <a:sym typeface="Times New Roman"/>
              </a:rPr>
              <a:t>Medications</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1" i="0" u="none" dirty="0">
                <a:solidFill>
                  <a:schemeClr val="folHlink"/>
                </a:solidFill>
                <a:latin typeface="Times New Roman"/>
                <a:ea typeface="Times New Roman"/>
                <a:cs typeface="Times New Roman"/>
                <a:sym typeface="Times New Roman"/>
              </a:rPr>
              <a:t>Insect Venom</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1" i="0" u="none" dirty="0">
                <a:solidFill>
                  <a:schemeClr val="folHlink"/>
                </a:solidFill>
                <a:latin typeface="Times New Roman"/>
                <a:ea typeface="Times New Roman"/>
                <a:cs typeface="Times New Roman"/>
                <a:sym typeface="Times New Roman"/>
              </a:rPr>
              <a:t>Latex</a:t>
            </a:r>
            <a:endParaRPr dirty="0"/>
          </a:p>
          <a:p>
            <a:pPr marL="342900" marR="0" lvl="0" indent="-342900" algn="l" rtl="0">
              <a:lnSpc>
                <a:spcPct val="100000"/>
              </a:lnSpc>
              <a:spcBef>
                <a:spcPts val="480"/>
              </a:spcBef>
              <a:spcAft>
                <a:spcPts val="0"/>
              </a:spcAft>
              <a:buClr>
                <a:schemeClr val="accent2"/>
              </a:buClr>
              <a:buSzPts val="1920"/>
              <a:buFont typeface="Noto Sans Symbols"/>
              <a:buChar char="●"/>
            </a:pPr>
            <a:r>
              <a:rPr lang="en-US" sz="2400" b="1" i="0" u="none" dirty="0">
                <a:solidFill>
                  <a:schemeClr val="folHlink"/>
                </a:solidFill>
                <a:latin typeface="Times New Roman"/>
                <a:ea typeface="Times New Roman"/>
                <a:cs typeface="Times New Roman"/>
                <a:sym typeface="Times New Roman"/>
              </a:rPr>
              <a:t>Immunotherapy</a:t>
            </a:r>
            <a:r>
              <a:rPr lang="en-US" sz="2400" b="0" i="0" u="none" dirty="0">
                <a:solidFill>
                  <a:schemeClr val="dk1"/>
                </a:solidFill>
                <a:latin typeface="Times New Roman"/>
                <a:ea typeface="Times New Roman"/>
                <a:cs typeface="Times New Roman"/>
                <a:sym typeface="Times New Roman"/>
              </a:rPr>
              <a:t> (allergy shots)</a:t>
            </a:r>
            <a:endParaRPr dirty="0"/>
          </a:p>
        </p:txBody>
      </p:sp>
      <p:sp>
        <p:nvSpPr>
          <p:cNvPr id="83" name="Google Shape;83;p11"/>
          <p:cNvSpPr/>
          <p:nvPr/>
        </p:nvSpPr>
        <p:spPr>
          <a:xfrm>
            <a:off x="3775075" y="2946400"/>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nvGrpSpPr>
          <p:cNvPr id="2" name="Group 1"/>
          <p:cNvGrpSpPr/>
          <p:nvPr/>
        </p:nvGrpSpPr>
        <p:grpSpPr>
          <a:xfrm>
            <a:off x="457200" y="4876800"/>
            <a:ext cx="8153400" cy="1308100"/>
            <a:chOff x="457200" y="4876800"/>
            <a:chExt cx="8153400" cy="1308100"/>
          </a:xfrm>
        </p:grpSpPr>
        <p:pic>
          <p:nvPicPr>
            <p:cNvPr id="80" name="Google Shape;80;p11"/>
            <p:cNvPicPr preferRelativeResize="0"/>
            <p:nvPr/>
          </p:nvPicPr>
          <p:blipFill rotWithShape="1">
            <a:blip r:embed="rId4">
              <a:alphaModFix/>
            </a:blip>
            <a:srcRect/>
            <a:stretch/>
          </p:blipFill>
          <p:spPr>
            <a:xfrm>
              <a:off x="457200" y="4876800"/>
              <a:ext cx="1981200" cy="1308100"/>
            </a:xfrm>
            <a:prstGeom prst="rect">
              <a:avLst/>
            </a:prstGeom>
            <a:noFill/>
            <a:ln>
              <a:noFill/>
            </a:ln>
          </p:spPr>
        </p:pic>
        <p:pic>
          <p:nvPicPr>
            <p:cNvPr id="81" name="Google Shape;81;p11"/>
            <p:cNvPicPr preferRelativeResize="0"/>
            <p:nvPr/>
          </p:nvPicPr>
          <p:blipFill rotWithShape="1">
            <a:blip r:embed="rId5">
              <a:alphaModFix/>
            </a:blip>
            <a:srcRect/>
            <a:stretch/>
          </p:blipFill>
          <p:spPr>
            <a:xfrm>
              <a:off x="4648200" y="4876800"/>
              <a:ext cx="1905000" cy="1262062"/>
            </a:xfrm>
            <a:prstGeom prst="rect">
              <a:avLst/>
            </a:prstGeom>
            <a:noFill/>
            <a:ln>
              <a:noFill/>
            </a:ln>
          </p:spPr>
        </p:pic>
        <p:pic>
          <p:nvPicPr>
            <p:cNvPr id="82" name="Google Shape;82;p11"/>
            <p:cNvPicPr preferRelativeResize="0"/>
            <p:nvPr/>
          </p:nvPicPr>
          <p:blipFill rotWithShape="1">
            <a:blip r:embed="rId6">
              <a:alphaModFix/>
            </a:blip>
            <a:srcRect/>
            <a:stretch/>
          </p:blipFill>
          <p:spPr>
            <a:xfrm>
              <a:off x="2590800" y="4876800"/>
              <a:ext cx="1905000" cy="1270000"/>
            </a:xfrm>
            <a:prstGeom prst="rect">
              <a:avLst/>
            </a:prstGeom>
            <a:noFill/>
            <a:ln>
              <a:noFill/>
            </a:ln>
          </p:spPr>
        </p:pic>
        <p:pic>
          <p:nvPicPr>
            <p:cNvPr id="84" name="Google Shape;84;p11"/>
            <p:cNvPicPr preferRelativeResize="0"/>
            <p:nvPr/>
          </p:nvPicPr>
          <p:blipFill rotWithShape="1">
            <a:blip r:embed="rId7">
              <a:alphaModFix/>
            </a:blip>
            <a:srcRect/>
            <a:stretch/>
          </p:blipFill>
          <p:spPr>
            <a:xfrm>
              <a:off x="6705600" y="4903787"/>
              <a:ext cx="1905000" cy="1227137"/>
            </a:xfrm>
            <a:prstGeom prst="rect">
              <a:avLst/>
            </a:prstGeom>
            <a:noFill/>
            <a:ln>
              <a:noFill/>
            </a:ln>
          </p:spPr>
        </p:pic>
      </p:gr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88"/>
        <p:cNvGrpSpPr/>
        <p:nvPr/>
      </p:nvGrpSpPr>
      <p:grpSpPr>
        <a:xfrm>
          <a:off x="0" y="0"/>
          <a:ext cx="0" cy="0"/>
          <a:chOff x="0" y="0"/>
          <a:chExt cx="0" cy="0"/>
        </a:xfrm>
      </p:grpSpPr>
      <p:sp>
        <p:nvSpPr>
          <p:cNvPr id="89" name="Google Shape;89;p12"/>
          <p:cNvSpPr txBox="1"/>
          <p:nvPr/>
        </p:nvSpPr>
        <p:spPr>
          <a:xfrm>
            <a:off x="762000" y="457200"/>
            <a:ext cx="7772400" cy="14478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dirty="0">
                <a:solidFill>
                  <a:schemeClr val="dk2"/>
                </a:solidFill>
              </a:rPr>
              <a:t>Anaphylactic</a:t>
            </a:r>
            <a:r>
              <a:rPr lang="en-US" sz="4400" b="0" i="0" u="none" dirty="0">
                <a:solidFill>
                  <a:schemeClr val="dk2"/>
                </a:solidFill>
                <a:latin typeface="Arial"/>
                <a:ea typeface="Arial"/>
                <a:cs typeface="Arial"/>
                <a:sym typeface="Arial"/>
              </a:rPr>
              <a:t> reactions can </a:t>
            </a:r>
            <a:br>
              <a:rPr lang="en-US" sz="4400" b="0" i="0" u="none" dirty="0">
                <a:solidFill>
                  <a:schemeClr val="dk2"/>
                </a:solidFill>
                <a:latin typeface="Arial"/>
                <a:ea typeface="Arial"/>
                <a:cs typeface="Arial"/>
                <a:sym typeface="Arial"/>
              </a:rPr>
            </a:br>
            <a:r>
              <a:rPr lang="en-US" sz="4400" b="0" i="0" u="none" dirty="0">
                <a:solidFill>
                  <a:schemeClr val="dk2"/>
                </a:solidFill>
                <a:latin typeface="Arial"/>
                <a:ea typeface="Arial"/>
                <a:cs typeface="Arial"/>
                <a:sym typeface="Arial"/>
              </a:rPr>
              <a:t>occur in the:</a:t>
            </a:r>
            <a:endParaRPr dirty="0"/>
          </a:p>
        </p:txBody>
      </p:sp>
      <p:sp>
        <p:nvSpPr>
          <p:cNvPr id="90" name="Google Shape;90;p12" descr="Rectangle: Click to edit Master text styles &#10;Second level &#10;Third level &#10;Fourth level &#10;Fifth level"/>
          <p:cNvSpPr txBox="1"/>
          <p:nvPr/>
        </p:nvSpPr>
        <p:spPr>
          <a:xfrm>
            <a:off x="1066800" y="2286000"/>
            <a:ext cx="4572000" cy="3657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40000"/>
              </a:lnSpc>
              <a:spcBef>
                <a:spcPts val="0"/>
              </a:spcBef>
              <a:spcAft>
                <a:spcPts val="0"/>
              </a:spcAft>
              <a:buClr>
                <a:schemeClr val="accent2"/>
              </a:buClr>
              <a:buSzPts val="1920"/>
              <a:buFont typeface="Noto Sans Symbols"/>
              <a:buChar char="●"/>
            </a:pPr>
            <a:r>
              <a:rPr lang="en-US" sz="2400" b="1" i="0" u="none" dirty="0">
                <a:solidFill>
                  <a:schemeClr val="dk1"/>
                </a:solidFill>
                <a:latin typeface="Times New Roman"/>
                <a:ea typeface="Times New Roman"/>
                <a:cs typeface="Times New Roman"/>
                <a:sym typeface="Times New Roman"/>
              </a:rPr>
              <a:t>upper respiratory</a:t>
            </a:r>
            <a:r>
              <a:rPr lang="en-US" sz="2400" b="0" i="0" u="none" dirty="0">
                <a:solidFill>
                  <a:schemeClr val="dk1"/>
                </a:solidFill>
                <a:latin typeface="Times New Roman"/>
                <a:ea typeface="Times New Roman"/>
                <a:cs typeface="Times New Roman"/>
                <a:sym typeface="Times New Roman"/>
              </a:rPr>
              <a:t> system </a:t>
            </a:r>
            <a:endParaRPr dirty="0"/>
          </a:p>
          <a:p>
            <a:pPr marL="342900" marR="0" lvl="0" indent="-342900" algn="l" rtl="0">
              <a:lnSpc>
                <a:spcPct val="140000"/>
              </a:lnSpc>
              <a:spcBef>
                <a:spcPts val="480"/>
              </a:spcBef>
              <a:spcAft>
                <a:spcPts val="0"/>
              </a:spcAft>
              <a:buClr>
                <a:schemeClr val="accent2"/>
              </a:buClr>
              <a:buSzPts val="1920"/>
              <a:buFont typeface="Noto Sans Symbols"/>
              <a:buChar char="●"/>
            </a:pPr>
            <a:r>
              <a:rPr lang="en-US" sz="2400" b="1" i="0" u="none" dirty="0">
                <a:solidFill>
                  <a:schemeClr val="dk1"/>
                </a:solidFill>
                <a:latin typeface="Times New Roman"/>
                <a:ea typeface="Times New Roman"/>
                <a:cs typeface="Times New Roman"/>
                <a:sym typeface="Times New Roman"/>
              </a:rPr>
              <a:t>lower respiratory</a:t>
            </a:r>
            <a:r>
              <a:rPr lang="en-US" sz="2400" b="0" i="0" u="none" dirty="0">
                <a:solidFill>
                  <a:schemeClr val="dk1"/>
                </a:solidFill>
                <a:latin typeface="Times New Roman"/>
                <a:ea typeface="Times New Roman"/>
                <a:cs typeface="Times New Roman"/>
                <a:sym typeface="Times New Roman"/>
              </a:rPr>
              <a:t> system </a:t>
            </a:r>
            <a:endParaRPr dirty="0"/>
          </a:p>
          <a:p>
            <a:pPr marL="342900" marR="0" lvl="0" indent="-342900" algn="l" rtl="0">
              <a:lnSpc>
                <a:spcPct val="140000"/>
              </a:lnSpc>
              <a:spcBef>
                <a:spcPts val="480"/>
              </a:spcBef>
              <a:spcAft>
                <a:spcPts val="0"/>
              </a:spcAft>
              <a:buClr>
                <a:schemeClr val="accent2"/>
              </a:buClr>
              <a:buSzPts val="1920"/>
              <a:buFont typeface="Noto Sans Symbols"/>
              <a:buChar char="●"/>
            </a:pPr>
            <a:r>
              <a:rPr lang="en-US" sz="2400" b="1" i="0" u="none" dirty="0">
                <a:solidFill>
                  <a:schemeClr val="dk1"/>
                </a:solidFill>
                <a:latin typeface="Times New Roman"/>
                <a:ea typeface="Times New Roman"/>
                <a:cs typeface="Times New Roman"/>
                <a:sym typeface="Times New Roman"/>
              </a:rPr>
              <a:t>skin</a:t>
            </a:r>
            <a:r>
              <a:rPr lang="en-US" sz="2400" b="0" i="0" u="none" dirty="0">
                <a:solidFill>
                  <a:schemeClr val="dk1"/>
                </a:solidFill>
                <a:latin typeface="Times New Roman"/>
                <a:ea typeface="Times New Roman"/>
                <a:cs typeface="Times New Roman"/>
                <a:sym typeface="Times New Roman"/>
              </a:rPr>
              <a:t> </a:t>
            </a:r>
            <a:endParaRPr dirty="0"/>
          </a:p>
          <a:p>
            <a:pPr marL="342900" marR="0" lvl="0" indent="-342900" algn="l" rtl="0">
              <a:lnSpc>
                <a:spcPct val="140000"/>
              </a:lnSpc>
              <a:spcBef>
                <a:spcPts val="480"/>
              </a:spcBef>
              <a:spcAft>
                <a:spcPts val="0"/>
              </a:spcAft>
              <a:buClr>
                <a:schemeClr val="accent2"/>
              </a:buClr>
              <a:buSzPts val="1920"/>
              <a:buFont typeface="Noto Sans Symbols"/>
              <a:buChar char="●"/>
            </a:pPr>
            <a:r>
              <a:rPr lang="en-US" sz="2400" b="1" i="0" u="none" dirty="0">
                <a:solidFill>
                  <a:schemeClr val="dk1"/>
                </a:solidFill>
                <a:latin typeface="Times New Roman"/>
                <a:ea typeface="Times New Roman"/>
                <a:cs typeface="Times New Roman"/>
                <a:sym typeface="Times New Roman"/>
              </a:rPr>
              <a:t>digestive system</a:t>
            </a:r>
            <a:endParaRPr dirty="0"/>
          </a:p>
          <a:p>
            <a:pPr marL="342900" marR="0" lvl="0" indent="-342900" algn="l" rtl="0">
              <a:lnSpc>
                <a:spcPct val="140000"/>
              </a:lnSpc>
              <a:spcBef>
                <a:spcPts val="480"/>
              </a:spcBef>
              <a:spcAft>
                <a:spcPts val="0"/>
              </a:spcAft>
              <a:buClr>
                <a:schemeClr val="accent2"/>
              </a:buClr>
              <a:buSzPts val="1920"/>
              <a:buFont typeface="Noto Sans Symbols"/>
              <a:buChar char="●"/>
            </a:pPr>
            <a:r>
              <a:rPr lang="en-US" sz="2400" b="0" i="0" u="none" dirty="0">
                <a:solidFill>
                  <a:schemeClr val="dk1"/>
                </a:solidFill>
                <a:latin typeface="Times New Roman"/>
                <a:ea typeface="Times New Roman"/>
                <a:cs typeface="Times New Roman"/>
                <a:sym typeface="Times New Roman"/>
              </a:rPr>
              <a:t>as a </a:t>
            </a:r>
            <a:r>
              <a:rPr lang="en-US" sz="2400" b="1" i="0" u="none" dirty="0">
                <a:solidFill>
                  <a:schemeClr val="dk1"/>
                </a:solidFill>
                <a:latin typeface="Times New Roman"/>
                <a:ea typeface="Times New Roman"/>
                <a:cs typeface="Times New Roman"/>
                <a:sym typeface="Times New Roman"/>
              </a:rPr>
              <a:t>generalized reaction</a:t>
            </a:r>
            <a:r>
              <a:rPr lang="en-US" sz="2400" b="0" i="0" u="none" dirty="0">
                <a:solidFill>
                  <a:schemeClr val="dk1"/>
                </a:solidFill>
                <a:latin typeface="Times New Roman"/>
                <a:ea typeface="Times New Roman"/>
                <a:cs typeface="Times New Roman"/>
                <a:sym typeface="Times New Roman"/>
              </a:rPr>
              <a:t> called anaphylaxis</a:t>
            </a:r>
            <a:endParaRPr dirty="0"/>
          </a:p>
        </p:txBody>
      </p:sp>
      <p:pic>
        <p:nvPicPr>
          <p:cNvPr id="91" name="Google Shape;91;p12"/>
          <p:cNvPicPr preferRelativeResize="0"/>
          <p:nvPr/>
        </p:nvPicPr>
        <p:blipFill rotWithShape="1">
          <a:blip r:embed="rId4">
            <a:alphaModFix/>
          </a:blip>
          <a:srcRect/>
          <a:stretch/>
        </p:blipFill>
        <p:spPr>
          <a:xfrm>
            <a:off x="5791200" y="2819400"/>
            <a:ext cx="2819400" cy="229235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95"/>
        <p:cNvGrpSpPr/>
        <p:nvPr/>
      </p:nvGrpSpPr>
      <p:grpSpPr>
        <a:xfrm>
          <a:off x="0" y="0"/>
          <a:ext cx="0" cy="0"/>
          <a:chOff x="0" y="0"/>
          <a:chExt cx="0" cy="0"/>
        </a:xfrm>
      </p:grpSpPr>
      <p:sp>
        <p:nvSpPr>
          <p:cNvPr id="96" name="Google Shape;96;p13"/>
          <p:cNvSpPr txBox="1">
            <a:spLocks noGrp="1"/>
          </p:cNvSpPr>
          <p:nvPr>
            <p:ph type="title" idx="4294967295"/>
          </p:nvPr>
        </p:nvSpPr>
        <p:spPr>
          <a:xfrm>
            <a:off x="405000" y="396000"/>
            <a:ext cx="8358000" cy="10518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a:solidFill>
                  <a:schemeClr val="dk2"/>
                </a:solidFill>
                <a:latin typeface="Arial"/>
                <a:ea typeface="Arial"/>
                <a:cs typeface="Arial"/>
                <a:sym typeface="Arial"/>
              </a:rPr>
              <a:t>When is anaphylaxis most likely to occur?</a:t>
            </a:r>
            <a:endParaRPr/>
          </a:p>
        </p:txBody>
      </p:sp>
      <p:sp>
        <p:nvSpPr>
          <p:cNvPr id="97" name="Google Shape;97;p13"/>
          <p:cNvSpPr txBox="1">
            <a:spLocks noGrp="1"/>
          </p:cNvSpPr>
          <p:nvPr>
            <p:ph type="body" idx="4294967295"/>
          </p:nvPr>
        </p:nvSpPr>
        <p:spPr>
          <a:xfrm>
            <a:off x="609600" y="2133600"/>
            <a:ext cx="3733800" cy="4572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2"/>
              </a:buClr>
              <a:buSzPts val="1920"/>
              <a:buFont typeface="Noto Sans Symbols"/>
              <a:buChar char="●"/>
            </a:pPr>
            <a:r>
              <a:rPr lang="en-US" sz="2400" b="1" i="0" u="none" strike="noStrike" cap="none" dirty="0">
                <a:solidFill>
                  <a:schemeClr val="dk1"/>
                </a:solidFill>
                <a:latin typeface="Times New Roman"/>
                <a:ea typeface="Times New Roman"/>
                <a:cs typeface="Times New Roman"/>
                <a:sym typeface="Times New Roman"/>
              </a:rPr>
              <a:t>New situations</a:t>
            </a:r>
            <a:endParaRPr dirty="0"/>
          </a:p>
          <a:p>
            <a:pPr marL="342900" marR="0" lvl="0" indent="-220980" algn="l" rtl="0">
              <a:lnSpc>
                <a:spcPct val="90000"/>
              </a:lnSpc>
              <a:spcBef>
                <a:spcPts val="480"/>
              </a:spcBef>
              <a:spcAft>
                <a:spcPts val="0"/>
              </a:spcAft>
              <a:buClr>
                <a:schemeClr val="accent2"/>
              </a:buClr>
              <a:buSzPts val="1920"/>
              <a:buFont typeface="Noto Sans Symbols"/>
              <a:buNone/>
            </a:pPr>
            <a:endParaRPr sz="24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90000"/>
              </a:lnSpc>
              <a:spcBef>
                <a:spcPts val="480"/>
              </a:spcBef>
              <a:spcAft>
                <a:spcPts val="0"/>
              </a:spcAft>
              <a:buClr>
                <a:schemeClr val="accent2"/>
              </a:buClr>
              <a:buSzPts val="1920"/>
              <a:buFont typeface="Noto Sans Symbols"/>
              <a:buChar char="●"/>
            </a:pPr>
            <a:r>
              <a:rPr lang="en-US" sz="2400" b="1" i="0" u="none" strike="noStrike" cap="none" dirty="0">
                <a:solidFill>
                  <a:schemeClr val="dk1"/>
                </a:solidFill>
                <a:latin typeface="Times New Roman"/>
                <a:ea typeface="Times New Roman"/>
                <a:cs typeface="Times New Roman"/>
                <a:sym typeface="Times New Roman"/>
              </a:rPr>
              <a:t>Normal daily routines are interrupted</a:t>
            </a:r>
            <a:endParaRPr dirty="0"/>
          </a:p>
          <a:p>
            <a:pPr marL="0" marR="0" lvl="0" indent="0" algn="l" rtl="0">
              <a:lnSpc>
                <a:spcPct val="90000"/>
              </a:lnSpc>
              <a:spcBef>
                <a:spcPts val="480"/>
              </a:spcBef>
              <a:spcAft>
                <a:spcPts val="0"/>
              </a:spcAft>
              <a:buClr>
                <a:schemeClr val="accent2"/>
              </a:buClr>
              <a:buSzPts val="1920"/>
              <a:buFont typeface="Noto Sans Symbols"/>
              <a:buNone/>
            </a:pPr>
            <a:endParaRPr sz="24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90000"/>
              </a:lnSpc>
              <a:spcBef>
                <a:spcPts val="480"/>
              </a:spcBef>
              <a:spcAft>
                <a:spcPts val="0"/>
              </a:spcAft>
              <a:buClr>
                <a:schemeClr val="accent2"/>
              </a:buClr>
              <a:buSzPts val="1920"/>
              <a:buFont typeface="Noto Sans Symbols"/>
              <a:buChar char="●"/>
            </a:pPr>
            <a:r>
              <a:rPr lang="en-US" sz="2400" b="0" i="0" u="none" strike="noStrike" cap="none" dirty="0">
                <a:solidFill>
                  <a:schemeClr val="dk1"/>
                </a:solidFill>
                <a:latin typeface="Times New Roman"/>
                <a:ea typeface="Times New Roman"/>
                <a:cs typeface="Times New Roman"/>
                <a:sym typeface="Times New Roman"/>
              </a:rPr>
              <a:t>During </a:t>
            </a:r>
            <a:r>
              <a:rPr lang="en-US" sz="2400" b="1" i="0" u="none" strike="noStrike" cap="none" dirty="0">
                <a:solidFill>
                  <a:schemeClr val="dk1"/>
                </a:solidFill>
                <a:latin typeface="Times New Roman"/>
                <a:ea typeface="Times New Roman"/>
                <a:cs typeface="Times New Roman"/>
                <a:sym typeface="Times New Roman"/>
              </a:rPr>
              <a:t>teenage years</a:t>
            </a:r>
            <a:r>
              <a:rPr lang="en-US" sz="2400" b="0" i="0" u="none" strike="noStrike" cap="none" dirty="0">
                <a:solidFill>
                  <a:schemeClr val="dk1"/>
                </a:solidFill>
                <a:latin typeface="Times New Roman"/>
                <a:ea typeface="Times New Roman"/>
                <a:cs typeface="Times New Roman"/>
                <a:sym typeface="Times New Roman"/>
              </a:rPr>
              <a:t> </a:t>
            </a:r>
            <a:endParaRPr dirty="0"/>
          </a:p>
        </p:txBody>
      </p:sp>
      <p:pic>
        <p:nvPicPr>
          <p:cNvPr id="98" name="Google Shape;98;p13"/>
          <p:cNvPicPr preferRelativeResize="0">
            <a:picLocks noGrp="1"/>
          </p:cNvPicPr>
          <p:nvPr>
            <p:ph type="clipArt" idx="2"/>
          </p:nvPr>
        </p:nvPicPr>
        <p:blipFill rotWithShape="1">
          <a:blip r:embed="rId4">
            <a:alphaModFix/>
          </a:blip>
          <a:srcRect/>
          <a:stretch/>
        </p:blipFill>
        <p:spPr>
          <a:xfrm>
            <a:off x="4724400" y="2819400"/>
            <a:ext cx="3716337" cy="1990725"/>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1752600" y="228600"/>
            <a:ext cx="67056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0" i="0" u="none" strike="noStrike" cap="none">
                <a:solidFill>
                  <a:schemeClr val="dk2"/>
                </a:solidFill>
                <a:latin typeface="Arial"/>
                <a:ea typeface="Arial"/>
                <a:cs typeface="Arial"/>
                <a:sym typeface="Arial"/>
              </a:rPr>
              <a:t>An </a:t>
            </a:r>
            <a:r>
              <a:rPr lang="en-US"/>
              <a:t>Anaphylaxis </a:t>
            </a:r>
            <a:r>
              <a:rPr lang="en-US" sz="4400" b="0" i="0" u="none" strike="noStrike" cap="none">
                <a:solidFill>
                  <a:schemeClr val="dk2"/>
                </a:solidFill>
                <a:latin typeface="Arial"/>
                <a:ea typeface="Arial"/>
                <a:cs typeface="Arial"/>
                <a:sym typeface="Arial"/>
              </a:rPr>
              <a:t>Plan of Care</a:t>
            </a:r>
            <a:endParaRPr/>
          </a:p>
        </p:txBody>
      </p:sp>
      <p:sp>
        <p:nvSpPr>
          <p:cNvPr id="104" name="Google Shape;104;p14" descr="Rectangle: Click to edit Master text styles &#10;Second level &#10;Third level &#10;Fourth level &#10;Fifth level"/>
          <p:cNvSpPr txBox="1"/>
          <p:nvPr/>
        </p:nvSpPr>
        <p:spPr>
          <a:xfrm>
            <a:off x="381000" y="1371600"/>
            <a:ext cx="54102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Location of two auto-injectors (one is always carried by student)</a:t>
            </a:r>
            <a:endParaRPr dirty="0"/>
          </a:p>
          <a:p>
            <a:pPr marL="342900" marR="0" lvl="0" indent="-200660" algn="l" rtl="0">
              <a:lnSpc>
                <a:spcPct val="100000"/>
              </a:lnSpc>
              <a:spcBef>
                <a:spcPts val="560"/>
              </a:spcBef>
              <a:spcAft>
                <a:spcPts val="0"/>
              </a:spcAft>
              <a:buClr>
                <a:schemeClr val="accent2"/>
              </a:buClr>
              <a:buSzPts val="2240"/>
              <a:buFont typeface="Noto Sans Symbols"/>
              <a:buNone/>
            </a:pPr>
            <a:endParaRPr sz="2800" b="0"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Safety measures to reduce risk</a:t>
            </a:r>
            <a:endParaRPr dirty="0"/>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dirty="0">
                <a:solidFill>
                  <a:schemeClr val="dk1"/>
                </a:solidFill>
                <a:latin typeface="Times New Roman"/>
                <a:ea typeface="Times New Roman"/>
                <a:cs typeface="Times New Roman"/>
                <a:sym typeface="Times New Roman"/>
              </a:rPr>
              <a:t> </a:t>
            </a:r>
            <a:endParaRPr dirty="0"/>
          </a:p>
          <a:p>
            <a:pPr marL="342900" marR="0" lvl="0" indent="-342900" algn="l" rtl="0">
              <a:lnSpc>
                <a:spcPct val="100000"/>
              </a:lnSpc>
              <a:spcBef>
                <a:spcPts val="56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Symptoms of an anaphylactic reaction</a:t>
            </a:r>
            <a:endParaRPr sz="2800" dirty="0">
              <a:solidFill>
                <a:schemeClr val="dk1"/>
              </a:solidFill>
              <a:latin typeface="Times New Roman"/>
              <a:ea typeface="Times New Roman"/>
              <a:cs typeface="Times New Roman"/>
              <a:sym typeface="Times New Roman"/>
            </a:endParaRPr>
          </a:p>
          <a:p>
            <a:pPr marL="0" marR="0" lvl="0" indent="0" algn="l" rtl="0">
              <a:lnSpc>
                <a:spcPct val="100000"/>
              </a:lnSpc>
              <a:spcBef>
                <a:spcPts val="560"/>
              </a:spcBef>
              <a:spcAft>
                <a:spcPts val="0"/>
              </a:spcAft>
              <a:buNone/>
            </a:pPr>
            <a:endParaRPr sz="2800" dirty="0">
              <a:solidFill>
                <a:schemeClr val="dk1"/>
              </a:solidFill>
              <a:latin typeface="Times New Roman"/>
              <a:ea typeface="Times New Roman"/>
              <a:cs typeface="Times New Roman"/>
              <a:sym typeface="Times New Roman"/>
            </a:endParaRPr>
          </a:p>
          <a:p>
            <a:pPr marL="342900" lvl="0" indent="-342900" rtl="0">
              <a:spcBef>
                <a:spcPts val="560"/>
              </a:spcBef>
              <a:spcAft>
                <a:spcPts val="0"/>
              </a:spcAft>
              <a:buClr>
                <a:schemeClr val="accent2"/>
              </a:buClr>
              <a:buSzPts val="2240"/>
              <a:buFont typeface="Noto Sans Symbols"/>
              <a:buChar char="●"/>
            </a:pPr>
            <a:r>
              <a:rPr lang="en-US" sz="2800" dirty="0">
                <a:solidFill>
                  <a:schemeClr val="dk1"/>
                </a:solidFill>
                <a:latin typeface="Times New Roman"/>
                <a:ea typeface="Times New Roman"/>
                <a:cs typeface="Times New Roman"/>
                <a:sym typeface="Times New Roman"/>
              </a:rPr>
              <a:t>Emergency medical response</a:t>
            </a:r>
            <a:endParaRPr sz="2800" dirty="0">
              <a:solidFill>
                <a:schemeClr val="dk1"/>
              </a:solidFill>
              <a:latin typeface="Times New Roman"/>
              <a:ea typeface="Times New Roman"/>
              <a:cs typeface="Times New Roman"/>
              <a:sym typeface="Times New Roman"/>
            </a:endParaRPr>
          </a:p>
        </p:txBody>
      </p:sp>
      <p:pic>
        <p:nvPicPr>
          <p:cNvPr id="105" name="Google Shape;105;p14"/>
          <p:cNvPicPr preferRelativeResize="0"/>
          <p:nvPr/>
        </p:nvPicPr>
        <p:blipFill rotWithShape="1">
          <a:blip r:embed="rId4">
            <a:alphaModFix/>
          </a:blip>
          <a:srcRect/>
          <a:stretch/>
        </p:blipFill>
        <p:spPr>
          <a:xfrm>
            <a:off x="6477000" y="1219200"/>
            <a:ext cx="2322512" cy="3581400"/>
          </a:xfrm>
          <a:prstGeom prst="rect">
            <a:avLst/>
          </a:prstGeom>
          <a:noFill/>
          <a:ln>
            <a:noFill/>
          </a:ln>
        </p:spPr>
      </p:pic>
      <p:sp>
        <p:nvSpPr>
          <p:cNvPr id="106" name="Google Shape;106;p14"/>
          <p:cNvSpPr/>
          <p:nvPr/>
        </p:nvSpPr>
        <p:spPr>
          <a:xfrm>
            <a:off x="3917950" y="3021012"/>
            <a:ext cx="9144000" cy="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pic>
        <p:nvPicPr>
          <p:cNvPr id="107" name="Google Shape;107;p14"/>
          <p:cNvPicPr preferRelativeResize="0"/>
          <p:nvPr/>
        </p:nvPicPr>
        <p:blipFill rotWithShape="1">
          <a:blip r:embed="rId5">
            <a:alphaModFix/>
          </a:blip>
          <a:srcRect/>
          <a:stretch/>
        </p:blipFill>
        <p:spPr>
          <a:xfrm>
            <a:off x="228600" y="228600"/>
            <a:ext cx="1279525" cy="1028700"/>
          </a:xfrm>
          <a:prstGeom prst="rect">
            <a:avLst/>
          </a:prstGeom>
          <a:noFill/>
          <a:ln>
            <a:noFill/>
          </a:ln>
        </p:spPr>
      </p:pic>
      <p:pic>
        <p:nvPicPr>
          <p:cNvPr id="108" name="Google Shape;108;p14"/>
          <p:cNvPicPr preferRelativeResize="0"/>
          <p:nvPr/>
        </p:nvPicPr>
        <p:blipFill>
          <a:blip r:embed="rId6">
            <a:alphaModFix/>
          </a:blip>
          <a:stretch>
            <a:fillRect/>
          </a:stretch>
        </p:blipFill>
        <p:spPr>
          <a:xfrm>
            <a:off x="5334000" y="4446000"/>
            <a:ext cx="2322500" cy="2145950"/>
          </a:xfrm>
          <a:prstGeom prst="rect">
            <a:avLst/>
          </a:prstGeom>
          <a:noFill/>
          <a:ln>
            <a:noFill/>
          </a:ln>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lt1"/>
            </a:gs>
          </a:gsLst>
          <a:lin ang="10800000" scaled="0"/>
        </a:gradFill>
        <a:effectLst/>
      </p:bgPr>
    </p:bg>
    <p:spTree>
      <p:nvGrpSpPr>
        <p:cNvPr id="1" name="Shape 112"/>
        <p:cNvGrpSpPr/>
        <p:nvPr/>
      </p:nvGrpSpPr>
      <p:grpSpPr>
        <a:xfrm>
          <a:off x="0" y="0"/>
          <a:ext cx="0" cy="0"/>
          <a:chOff x="0" y="0"/>
          <a:chExt cx="0" cy="0"/>
        </a:xfrm>
      </p:grpSpPr>
      <p:sp>
        <p:nvSpPr>
          <p:cNvPr id="113" name="Google Shape;113;p15"/>
          <p:cNvSpPr txBox="1">
            <a:spLocks noGrp="1"/>
          </p:cNvSpPr>
          <p:nvPr>
            <p:ph type="title"/>
          </p:nvPr>
        </p:nvSpPr>
        <p:spPr>
          <a:xfrm>
            <a:off x="685800" y="609600"/>
            <a:ext cx="7772400" cy="1143000"/>
          </a:xfrm>
          <a:prstGeom prst="rect">
            <a:avLst/>
          </a:prstGeom>
          <a:noFill/>
          <a:ln>
            <a:noFill/>
          </a:ln>
        </p:spPr>
        <p:txBody>
          <a:bodyPr spcFirstLastPara="1" wrap="square" lIns="92075" tIns="46025" rIns="92075" bIns="46025" anchor="ctr" anchorCtr="0">
            <a:noAutofit/>
          </a:bodyPr>
          <a:lstStyle/>
          <a:p>
            <a:pPr marL="0" marR="0" lvl="0" indent="0" algn="ctr" rtl="0">
              <a:lnSpc>
                <a:spcPct val="100000"/>
              </a:lnSpc>
              <a:spcBef>
                <a:spcPts val="0"/>
              </a:spcBef>
              <a:spcAft>
                <a:spcPts val="0"/>
              </a:spcAft>
              <a:buClr>
                <a:schemeClr val="dk2"/>
              </a:buClr>
              <a:buSzPts val="4400"/>
              <a:buFont typeface="Arial"/>
              <a:buNone/>
            </a:pPr>
            <a:r>
              <a:rPr lang="en-US" sz="4400" b="1" i="0" u="none" strike="noStrike" cap="none">
                <a:solidFill>
                  <a:schemeClr val="dk2"/>
                </a:solidFill>
                <a:latin typeface="Arial"/>
                <a:ea typeface="Arial"/>
                <a:cs typeface="Arial"/>
                <a:sym typeface="Arial"/>
              </a:rPr>
              <a:t>Think F.A.S.T.</a:t>
            </a:r>
            <a:endParaRPr/>
          </a:p>
        </p:txBody>
      </p:sp>
      <p:sp>
        <p:nvSpPr>
          <p:cNvPr id="114" name="Google Shape;114;p1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2"/>
              </a:buClr>
              <a:buSzPts val="2240"/>
              <a:buFont typeface="Noto Sans Symbols"/>
              <a:buChar char="●"/>
            </a:pPr>
            <a:r>
              <a:rPr lang="en-US" sz="2800" b="1" i="0" u="none" strike="noStrike" cap="none" dirty="0">
                <a:solidFill>
                  <a:srgbClr val="00FFCC"/>
                </a:solidFill>
                <a:latin typeface="Times New Roman"/>
                <a:ea typeface="Times New Roman"/>
                <a:cs typeface="Times New Roman"/>
                <a:sym typeface="Times New Roman"/>
              </a:rPr>
              <a:t>F</a:t>
            </a:r>
            <a:r>
              <a:rPr lang="en-US" sz="2800" b="1" i="0" u="none" strike="noStrike" cap="none" dirty="0">
                <a:solidFill>
                  <a:schemeClr val="dk1"/>
                </a:solidFill>
                <a:latin typeface="Times New Roman"/>
                <a:ea typeface="Times New Roman"/>
                <a:cs typeface="Times New Roman"/>
                <a:sym typeface="Times New Roman"/>
              </a:rPr>
              <a:t> – FACE</a:t>
            </a:r>
            <a:r>
              <a:rPr lang="en-US" sz="2800" b="0" i="0" u="none" strike="noStrike" cap="none" dirty="0">
                <a:solidFill>
                  <a:schemeClr val="dk1"/>
                </a:solidFill>
                <a:latin typeface="Times New Roman"/>
                <a:ea typeface="Times New Roman"/>
                <a:cs typeface="Times New Roman"/>
                <a:sym typeface="Times New Roman"/>
              </a:rPr>
              <a:t>: itchiness, redness, swelling of face  			and tongue</a:t>
            </a:r>
            <a:endParaRPr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rgbClr val="00FFCC"/>
                </a:solidFill>
                <a:latin typeface="Times New Roman"/>
                <a:ea typeface="Times New Roman"/>
                <a:cs typeface="Times New Roman"/>
                <a:sym typeface="Times New Roman"/>
              </a:rPr>
              <a:t>A</a:t>
            </a:r>
            <a:r>
              <a:rPr lang="en-US" sz="2800" b="1" i="0" u="none" strike="noStrike" cap="none" dirty="0">
                <a:solidFill>
                  <a:schemeClr val="dk1"/>
                </a:solidFill>
                <a:latin typeface="Times New Roman"/>
                <a:ea typeface="Times New Roman"/>
                <a:cs typeface="Times New Roman"/>
                <a:sym typeface="Times New Roman"/>
              </a:rPr>
              <a:t> – AIRWAY</a:t>
            </a:r>
            <a:r>
              <a:rPr lang="en-US" sz="2800" b="0" i="0" u="none" strike="noStrike" cap="none" dirty="0">
                <a:solidFill>
                  <a:schemeClr val="dk1"/>
                </a:solidFill>
                <a:latin typeface="Times New Roman"/>
                <a:ea typeface="Times New Roman"/>
                <a:cs typeface="Times New Roman"/>
                <a:sym typeface="Times New Roman"/>
              </a:rPr>
              <a:t>: coughing, trouble breathing, 				swallowing or speaking</a:t>
            </a:r>
            <a:endParaRPr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rgbClr val="00FFCC"/>
                </a:solidFill>
                <a:latin typeface="Times New Roman"/>
                <a:ea typeface="Times New Roman"/>
                <a:cs typeface="Times New Roman"/>
                <a:sym typeface="Times New Roman"/>
              </a:rPr>
              <a:t>S</a:t>
            </a:r>
            <a:r>
              <a:rPr lang="en-US" sz="2800" b="1" i="0" u="none" strike="noStrike" cap="none" dirty="0">
                <a:solidFill>
                  <a:schemeClr val="dk1"/>
                </a:solidFill>
                <a:latin typeface="Times New Roman"/>
                <a:ea typeface="Times New Roman"/>
                <a:cs typeface="Times New Roman"/>
                <a:sym typeface="Times New Roman"/>
              </a:rPr>
              <a:t> – STOMACH</a:t>
            </a:r>
            <a:r>
              <a:rPr lang="en-US" sz="2800" b="0" i="0" u="none" strike="noStrike" cap="none" dirty="0">
                <a:solidFill>
                  <a:schemeClr val="dk1"/>
                </a:solidFill>
                <a:latin typeface="Times New Roman"/>
                <a:ea typeface="Times New Roman"/>
                <a:cs typeface="Times New Roman"/>
                <a:sym typeface="Times New Roman"/>
              </a:rPr>
              <a:t>: stomach pain, vomiting, 				diarrhea</a:t>
            </a:r>
            <a:endParaRPr dirty="0"/>
          </a:p>
          <a:p>
            <a:pPr marL="342900" marR="0" lvl="0" indent="-342900" algn="l" rtl="0">
              <a:lnSpc>
                <a:spcPct val="90000"/>
              </a:lnSpc>
              <a:spcBef>
                <a:spcPts val="560"/>
              </a:spcBef>
              <a:spcAft>
                <a:spcPts val="0"/>
              </a:spcAft>
              <a:buClr>
                <a:schemeClr val="accent2"/>
              </a:buClr>
              <a:buSzPts val="2240"/>
              <a:buFont typeface="Noto Sans Symbols"/>
              <a:buChar char="●"/>
            </a:pPr>
            <a:r>
              <a:rPr lang="en-US" sz="2800" b="1" i="0" u="none" strike="noStrike" cap="none" dirty="0">
                <a:solidFill>
                  <a:srgbClr val="00FFCC"/>
                </a:solidFill>
                <a:latin typeface="Times New Roman"/>
                <a:ea typeface="Times New Roman"/>
                <a:cs typeface="Times New Roman"/>
                <a:sym typeface="Times New Roman"/>
              </a:rPr>
              <a:t>T</a:t>
            </a:r>
            <a:r>
              <a:rPr lang="en-US" sz="2800" b="1" i="0" u="none" strike="noStrike" cap="none" dirty="0">
                <a:solidFill>
                  <a:schemeClr val="dk1"/>
                </a:solidFill>
                <a:latin typeface="Times New Roman"/>
                <a:ea typeface="Times New Roman"/>
                <a:cs typeface="Times New Roman"/>
                <a:sym typeface="Times New Roman"/>
              </a:rPr>
              <a:t> – TOTAL BODY</a:t>
            </a:r>
            <a:r>
              <a:rPr lang="en-US" sz="2800" b="0" i="0" u="none" strike="noStrike" cap="none" dirty="0">
                <a:solidFill>
                  <a:schemeClr val="dk1"/>
                </a:solidFill>
                <a:latin typeface="Times New Roman"/>
                <a:ea typeface="Times New Roman"/>
                <a:cs typeface="Times New Roman"/>
                <a:sym typeface="Times New Roman"/>
              </a:rPr>
              <a:t>: hives, rash, swelling, 				weakness, paleness, sense of doom, 					loss of consciousness</a:t>
            </a:r>
            <a:endParaRPr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HDSB Anaphylaxis Training &amp;quot;&quot;/&gt;&lt;property id=&quot;20307&quot; value=&quot;256&quot;/&gt;&lt;/object&gt;&lt;object type=&quot;3&quot; unique_id=&quot;10004&quot;&gt;&lt;property id=&quot;20148&quot; value=&quot;5&quot;/&gt;&lt;property id=&quot;20300&quot; value=&quot;Slide 2 - &amp;quot;Sabrina’s Law&amp;quot;&quot;/&gt;&lt;property id=&quot;20307&quot; value=&quot;257&quot;/&gt;&lt;/object&gt;&lt;object type=&quot;3&quot; unique_id=&quot;10005&quot;&gt;&lt;property id=&quot;20148&quot; value=&quot;5&quot;/&gt;&lt;property id=&quot;20300&quot; value=&quot;Slide 3 - &amp;quot;PPM 161:Supporting Children and Students with Prevalent Medical Conditions&amp;quot;&quot;/&gt;&lt;property id=&quot;20307&quot; value=&quot;258&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61&quot;/&gt;&lt;/object&gt;&lt;object type=&quot;3&quot; unique_id=&quot;10009&quot;&gt;&lt;property id=&quot;20148&quot; value=&quot;5&quot;/&gt;&lt;property id=&quot;20300&quot; value=&quot;Slide 7 - &amp;quot;When is anaphylaxis most likely to occur?&amp;quot;&quot;/&gt;&lt;property id=&quot;20307&quot; value=&quot;262&quot;/&gt;&lt;/object&gt;&lt;object type=&quot;3&quot; unique_id=&quot;10010&quot;&gt;&lt;property id=&quot;20148&quot; value=&quot;5&quot;/&gt;&lt;property id=&quot;20300&quot; value=&quot;Slide 8 - &amp;quot;An Anaphylaxis Plan of Care&amp;quot;&quot;/&gt;&lt;property id=&quot;20307&quot; value=&quot;263&quot;/&gt;&lt;/object&gt;&lt;object type=&quot;3&quot; unique_id=&quot;10011&quot;&gt;&lt;property id=&quot;20148&quot; value=&quot;5&quot;/&gt;&lt;property id=&quot;20300&quot; value=&quot;Slide 9 - &amp;quot;Think F.A.S.T.&amp;quot;&quot;/&gt;&lt;property id=&quot;20307&quot; value=&quot;264&quot;/&gt;&lt;/object&gt;&lt;object type=&quot;3&quot; unique_id=&quot;10012&quot;&gt;&lt;property id=&quot;20148&quot; value=&quot;5&quot;/&gt;&lt;property id=&quot;20300&quot; value=&quot;Slide 10 - &amp;quot;Emergency Response Plan&amp;quot;&quot;/&gt;&lt;property id=&quot;20307&quot; value=&quot;265&quot;/&gt;&lt;/object&gt;&lt;object type=&quot;3&quot; unique_id=&quot;10013&quot;&gt;&lt;property id=&quot;20148&quot; value=&quot;5&quot;/&gt;&lt;property id=&quot;20300&quot; value=&quot;Slide 11 - &amp;quot;Remember…&amp;quot;&quot;/&gt;&lt;property id=&quot;20307&quot; value=&quot;266&quot;/&gt;&lt;/object&gt;&lt;object type=&quot;3&quot; unique_id=&quot;10014&quot;&gt;&lt;property id=&quot;20148&quot; value=&quot;5&quot;/&gt;&lt;property id=&quot;20300&quot; value=&quot;Slide 12 - &amp;quot;Legal Liability&amp;quot;&quot;/&gt;&lt;property id=&quot;20307&quot; value=&quot;267&quot;/&gt;&lt;/object&gt;&lt;object type=&quot;3&quot; unique_id=&quot;10015&quot;&gt;&lt;property id=&quot;20148&quot; value=&quot;5&quot;/&gt;&lt;property id=&quot;20300&quot; value=&quot;Slide 13 - &amp;quot;What is an EpiPen?&amp;quot;&quot;/&gt;&lt;property id=&quot;20307&quot; value=&quot;268&quot;/&gt;&lt;/object&gt;&lt;object type=&quot;3&quot; unique_id=&quot;10016&quot;&gt;&lt;property id=&quot;20148&quot; value=&quot;5&quot;/&gt;&lt;property id=&quot;20300&quot; value=&quot;Slide 14 - &amp;quot;Using an Epi-Pen&amp;quot;&quot;/&gt;&lt;property id=&quot;20307&quot; value=&quot;269&quot;/&gt;&lt;/object&gt;&lt;object type=&quot;3&quot; unique_id=&quot;10017&quot;&gt;&lt;property id=&quot;20148&quot; value=&quot;5&quot;/&gt;&lt;property id=&quot;20300&quot; value=&quot;Slide 15 - &amp;quot;Supporting Students wtih Anaphylaxis Administrative Procedure&amp;quot;&quot;/&gt;&lt;property id=&quot;20307&quot; value=&quot;270&quot;/&gt;&lt;/object&gt;&lt;object type=&quot;3&quot; unique_id=&quot;10018&quot;&gt;&lt;property id=&quot;20148&quot; value=&quot;5&quot;/&gt;&lt;property id=&quot;20300&quot; value=&quot;Slide 16 - &amp;quot;For More Information&amp;quot;&quot;/&gt;&lt;property id=&quot;20307&quot; value=&quot;271&quot;/&gt;&lt;/object&gt;&lt;/object&gt;&lt;object type=&quot;8&quot; unique_id=&quot;10036&quot;&gt;&lt;/object&gt;&lt;/object&gt;&lt;/database&gt;"/>
  <p:tag name="SECTOMILLISECCONVERTED" val="1"/>
  <p:tag name="ARTICULATE_PROJECT_OPEN" val="0"/>
  <p:tag name="ARTICULATE_SLIDE_COUNT" val="1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oaring">
  <a:themeElements>
    <a:clrScheme name="default">
      <a:dk1>
        <a:srgbClr val="FFFFFF"/>
      </a:dk1>
      <a:lt1>
        <a:srgbClr val="0000FF"/>
      </a:lt1>
      <a:dk2>
        <a:srgbClr val="FFCC66"/>
      </a:dk2>
      <a:lt2>
        <a:srgbClr val="000000"/>
      </a:lt2>
      <a:accent1>
        <a:srgbClr val="00FFFF"/>
      </a:accent1>
      <a:accent2>
        <a:srgbClr val="3366FF"/>
      </a:accent2>
      <a:accent3>
        <a:srgbClr val="0000FF"/>
      </a:accent3>
      <a:accent4>
        <a:srgbClr val="00FFFF"/>
      </a:accent4>
      <a:accent5>
        <a:srgbClr val="3366FF"/>
      </a:accent5>
      <a:accent6>
        <a:srgbClr val="0000FF"/>
      </a:accent6>
      <a:hlink>
        <a:srgbClr val="FF0033"/>
      </a:hlink>
      <a:folHlink>
        <a:srgbClr val="FFFF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2049</Words>
  <Application>Microsoft Office PowerPoint</Application>
  <PresentationFormat>On-screen Show (4:3)</PresentationFormat>
  <Paragraphs>189</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Times New Roman</vt:lpstr>
      <vt:lpstr>Arial</vt:lpstr>
      <vt:lpstr>Arimo</vt:lpstr>
      <vt:lpstr>Noto Sans Symbols</vt:lpstr>
      <vt:lpstr>Gentium Basic</vt:lpstr>
      <vt:lpstr>Soaring</vt:lpstr>
      <vt:lpstr>HDSB Anaphylaxis Training </vt:lpstr>
      <vt:lpstr>Sabrina’s Law</vt:lpstr>
      <vt:lpstr>PPM 161:Supporting Children and Students with Prevalent Medical Conditions</vt:lpstr>
      <vt:lpstr>PowerPoint Presentation</vt:lpstr>
      <vt:lpstr>PowerPoint Presentation</vt:lpstr>
      <vt:lpstr>PowerPoint Presentation</vt:lpstr>
      <vt:lpstr>When is anaphylaxis most likely to occur?</vt:lpstr>
      <vt:lpstr>An Anaphylaxis Plan of Care</vt:lpstr>
      <vt:lpstr>Think F.A.S.T.</vt:lpstr>
      <vt:lpstr>Emergency Response Plan</vt:lpstr>
      <vt:lpstr>Remember…</vt:lpstr>
      <vt:lpstr>Legal Liability</vt:lpstr>
      <vt:lpstr>What is an EpiPen?</vt:lpstr>
      <vt:lpstr>Using an Epi-Pen</vt:lpstr>
      <vt:lpstr>Supporting Students wtih Anaphylaxis Administrative Procedure</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HDSB Anaphylaxis Training </dc:title>
  <cp:lastModifiedBy>Pamela Cooley</cp:lastModifiedBy>
  <cp:revision>6</cp:revision>
  <dcterms:modified xsi:type="dcterms:W3CDTF">2018-07-18T19:10:30Z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9DB979C7-978B-458B-8986-15993941215D</vt:lpwstr>
  </property>
  <property fmtid="{D5CDD505-2E9C-101B-9397-08002B2CF9AE}" pid="3" name="ArticulatePath">
    <vt:lpwstr>Anaphylaxis - Staff Training.ppt</vt:lpwstr>
  </property>
</Properties>
</file>