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embeddedFontLs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regular.fntdata"/><Relationship Id="rId14" Type="http://schemas.openxmlformats.org/officeDocument/2006/relationships/slide" Target="slides/slide9.xml"/><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Welcome to the training module for Supporting Students with Epilepsy / Seizure Disorder. </a:t>
            </a:r>
            <a:endParaRPr/>
          </a:p>
          <a:p>
            <a:pPr indent="0" lvl="0" marL="0">
              <a:spcBef>
                <a:spcPts val="0"/>
              </a:spcBef>
              <a:spcAft>
                <a:spcPts val="0"/>
              </a:spcAft>
              <a:buNone/>
            </a:pPr>
            <a:r>
              <a:t/>
            </a:r>
            <a:endParaRPr/>
          </a:p>
          <a:p>
            <a:pPr indent="0" lvl="0" marL="0">
              <a:spcBef>
                <a:spcPts val="0"/>
              </a:spcBef>
              <a:spcAft>
                <a:spcPts val="0"/>
              </a:spcAft>
              <a:buNone/>
            </a:pPr>
            <a:r>
              <a:rPr lang="en-US"/>
              <a:t>This training module is intended for all Halton District School Board personnel, and fulfils the requirements outlined in the Ontario Ministry of Education Policy/Program Memorandum No. 161: SUPPORTING CHILDREN AND STUDENTS WITH PREVALENT MEDICAL CONDITIONS. </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lang="en-US"/>
              <a:t>This online training module compliments the HDSB </a:t>
            </a:r>
            <a:r>
              <a:rPr i="1" lang="en-US"/>
              <a:t>Administrative Procedure: Supporting Students with Epilepsy / Seizure Disorder</a:t>
            </a:r>
            <a:r>
              <a:rPr lang="en-US"/>
              <a:t>. The Administrative Procedure outlines the roles and responsibilities of students, families, school staff and the Halton District School Board as we work together to ensure the safety and wellbeing of students with seizure disorders. This administrative procedure can be found on myHDSB.ca under Student Health. </a:t>
            </a:r>
            <a:endParaRPr/>
          </a:p>
        </p:txBody>
      </p:sp>
      <p:sp>
        <p:nvSpPr>
          <p:cNvPr id="87" name="Shape 8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This training module is intended to provide background information about </a:t>
            </a:r>
            <a:r>
              <a:rPr lang="en-US"/>
              <a:t>epilepsy</a:t>
            </a:r>
            <a:r>
              <a:rPr lang="en-US"/>
              <a:t>, and seizure disorders, as well as outline necessary first aid steps to support a student in the event of a seizure emergencies. </a:t>
            </a:r>
            <a:endParaRPr/>
          </a:p>
          <a:p>
            <a:pPr indent="0" lvl="0" marL="0">
              <a:spcBef>
                <a:spcPts val="0"/>
              </a:spcBef>
              <a:spcAft>
                <a:spcPts val="0"/>
              </a:spcAft>
              <a:buNone/>
            </a:pPr>
            <a:r>
              <a:t/>
            </a:r>
            <a:endParaRPr/>
          </a:p>
        </p:txBody>
      </p:sp>
      <p:sp>
        <p:nvSpPr>
          <p:cNvPr id="96" name="Shape 96"/>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Epilepsy is a neurological condition affecting the nervous system, specifically the brain.</a:t>
            </a:r>
            <a:r>
              <a:rPr lang="en-US"/>
              <a:t> </a:t>
            </a:r>
            <a:r>
              <a:rPr lang="en-US"/>
              <a:t>Epilepsy is a condition in which a person has had at least one unprovoked seizure and demonstrates a pathologic tendency to have recurrent seizures. This tendency is determined through clinical assessment and investigations. The underlying cause for recurrent seizures, or epilepsy, can be varied and include, but not limited to, genetically determined conditions such as Angelman syndrome or one of many epilepsy syndromes and/or brain structure abnormalities for a variety of different reasons (such as trauma/injury/bleeds). </a:t>
            </a:r>
            <a:endParaRPr/>
          </a:p>
          <a:p>
            <a:pPr indent="0" lvl="0" marL="0">
              <a:spcBef>
                <a:spcPts val="0"/>
              </a:spcBef>
              <a:spcAft>
                <a:spcPts val="0"/>
              </a:spcAft>
              <a:buNone/>
            </a:pPr>
            <a:r>
              <a:t/>
            </a:r>
            <a:endParaRPr/>
          </a:p>
          <a:p>
            <a:pPr indent="0" lvl="0" marL="0">
              <a:spcBef>
                <a:spcPts val="0"/>
              </a:spcBef>
              <a:spcAft>
                <a:spcPts val="0"/>
              </a:spcAft>
              <a:buNone/>
            </a:pPr>
            <a:r>
              <a:rPr b="1" lang="en-US"/>
              <a:t>Epilepsy is the diagnosis and seizures are the symptom.</a:t>
            </a:r>
            <a:r>
              <a:rPr lang="en-US"/>
              <a:t> Seizures can also be a symptom of other medical conditions affecting the central nervous system such as low blood sugar, infections, acute trauma/injury, and metabolic or immune disorders. </a:t>
            </a:r>
            <a:r>
              <a:rPr lang="en-US"/>
              <a:t>Seizures vary in form, strength, and frequency, depending on where in the brain abnormal activity is found. </a:t>
            </a:r>
            <a:endParaRPr/>
          </a:p>
          <a:p>
            <a:pPr indent="0" lvl="0" marL="0">
              <a:spcBef>
                <a:spcPts val="0"/>
              </a:spcBef>
              <a:spcAft>
                <a:spcPts val="0"/>
              </a:spcAft>
              <a:buNone/>
            </a:pPr>
            <a:r>
              <a:t/>
            </a:r>
            <a:endParaRPr sz="1100">
              <a:latin typeface="Arial"/>
              <a:ea typeface="Arial"/>
              <a:cs typeface="Arial"/>
              <a:sym typeface="Arial"/>
            </a:endParaRPr>
          </a:p>
          <a:p>
            <a:pPr indent="0" lvl="0" marL="0">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spcBef>
                <a:spcPts val="0"/>
              </a:spcBef>
              <a:spcAft>
                <a:spcPts val="0"/>
              </a:spcAft>
              <a:buNone/>
            </a:pPr>
            <a:r>
              <a:t/>
            </a:r>
            <a:endParaRPr/>
          </a:p>
        </p:txBody>
      </p:sp>
      <p:sp>
        <p:nvSpPr>
          <p:cNvPr id="103" name="Shape 103"/>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US"/>
              <a:t>Epilepsy affects over 300,000 Canadians and approximately 1 in 100 Canadian students.</a:t>
            </a:r>
            <a:endParaRPr/>
          </a:p>
          <a:p>
            <a:pPr indent="0" lvl="0" marL="0" rtl="0">
              <a:spcBef>
                <a:spcPts val="0"/>
              </a:spcBef>
              <a:spcAft>
                <a:spcPts val="0"/>
              </a:spcAft>
              <a:buNone/>
            </a:pPr>
            <a:r>
              <a:t/>
            </a:r>
            <a:endParaRPr/>
          </a:p>
          <a:p>
            <a:pPr indent="0" lvl="0" marL="0" rtl="0">
              <a:lnSpc>
                <a:spcPct val="115000"/>
              </a:lnSpc>
              <a:spcBef>
                <a:spcPts val="0"/>
              </a:spcBef>
              <a:spcAft>
                <a:spcPts val="0"/>
              </a:spcAft>
              <a:buNone/>
            </a:pPr>
            <a:r>
              <a:rPr lang="en-US"/>
              <a:t>For students with epilepsy the social anxiety and stigma, and sometimes even the overprotectiveness of caregivers can be more worrying than the seizures. While most students manage their epilepsy with medication, and if possible avoiding triggers, such as stress, seizures often occur for unknown and unpredictable reasons. </a:t>
            </a:r>
            <a:endParaRPr/>
          </a:p>
          <a:p>
            <a:pPr indent="0" lvl="0" marL="0" rtl="0">
              <a:lnSpc>
                <a:spcPct val="115000"/>
              </a:lnSpc>
              <a:spcBef>
                <a:spcPts val="0"/>
              </a:spcBef>
              <a:spcAft>
                <a:spcPts val="0"/>
              </a:spcAft>
              <a:buNone/>
            </a:pPr>
            <a:r>
              <a:rPr lang="en-US"/>
              <a:t>While epilepsy, and epilepsy medication, can sometimes affect a student's learning and memory, students with epilepsy grow and develop normally and can take part in all regular school activities, including physical activity. </a:t>
            </a:r>
            <a:r>
              <a:rPr lang="en-US" sz="1100">
                <a:latin typeface="Open Sans"/>
                <a:ea typeface="Open Sans"/>
                <a:cs typeface="Open Sans"/>
                <a:sym typeface="Open Sans"/>
              </a:rPr>
              <a:t>	</a:t>
            </a:r>
            <a:r>
              <a:rPr lang="en-US" sz="1100">
                <a:latin typeface="Arial"/>
                <a:ea typeface="Arial"/>
                <a:cs typeface="Arial"/>
                <a:sym typeface="Arial"/>
              </a:rPr>
              <a:t>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228600" lvl="0" marL="457200" rtl="0">
              <a:lnSpc>
                <a:spcPct val="115000"/>
              </a:lnSpc>
              <a:spcBef>
                <a:spcPts val="0"/>
              </a:spcBef>
              <a:spcAft>
                <a:spcPts val="0"/>
              </a:spcAft>
              <a:buClr>
                <a:schemeClr val="dk1"/>
              </a:buClr>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a:spcBef>
                <a:spcPts val="0"/>
              </a:spcBef>
              <a:spcAft>
                <a:spcPts val="0"/>
              </a:spcAft>
              <a:buNone/>
            </a:pPr>
            <a:r>
              <a:t/>
            </a:r>
            <a:endParaRPr/>
          </a:p>
        </p:txBody>
      </p:sp>
      <p:sp>
        <p:nvSpPr>
          <p:cNvPr id="111" name="Shape 111"/>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nSpc>
                <a:spcPct val="115000"/>
              </a:lnSpc>
              <a:spcBef>
                <a:spcPts val="0"/>
              </a:spcBef>
              <a:spcAft>
                <a:spcPts val="0"/>
              </a:spcAft>
              <a:buNone/>
            </a:pPr>
            <a:r>
              <a:rPr lang="en-US"/>
              <a:t>The Halton District School Board </a:t>
            </a:r>
            <a:r>
              <a:rPr i="1" lang="en-US"/>
              <a:t>Administrative Procedure: Supporting Students with Epilepsy / Seizure Disorder</a:t>
            </a:r>
            <a:r>
              <a:rPr lang="en-US"/>
              <a:t>, along with additional resources, are available on the Student Health page of myHDSB.ca. </a:t>
            </a:r>
            <a:endParaRPr/>
          </a:p>
          <a:p>
            <a:pPr indent="0" lvl="0" marL="0" rtl="0">
              <a:lnSpc>
                <a:spcPct val="115000"/>
              </a:lnSpc>
              <a:spcBef>
                <a:spcPts val="0"/>
              </a:spcBef>
              <a:spcAft>
                <a:spcPts val="0"/>
              </a:spcAft>
              <a:buNone/>
            </a:pPr>
            <a:r>
              <a:t/>
            </a:r>
            <a:endParaRPr/>
          </a:p>
          <a:p>
            <a:pPr indent="0" lvl="0" marL="0" rtl="0">
              <a:lnSpc>
                <a:spcPct val="115000"/>
              </a:lnSpc>
              <a:spcBef>
                <a:spcPts val="0"/>
              </a:spcBef>
              <a:spcAft>
                <a:spcPts val="0"/>
              </a:spcAft>
              <a:buNone/>
            </a:pPr>
            <a:r>
              <a:rPr lang="en-US"/>
              <a:t>Ongoing communication between the school, the student and the family is essential when a student is diagnosed with epilepsy and is starting school. Families will work with the school to create an individualized Plan of Care for their child. The plan will include support strategies and ways to accommodate </a:t>
            </a:r>
            <a:r>
              <a:rPr lang="en-US"/>
              <a:t>students</a:t>
            </a:r>
            <a:r>
              <a:rPr lang="en-US"/>
              <a:t> so they can participate to their full potential in school activities. </a:t>
            </a:r>
            <a:endParaRPr/>
          </a:p>
          <a:p>
            <a:pPr indent="0" lvl="0" marL="0" rtl="0">
              <a:lnSpc>
                <a:spcPct val="115000"/>
              </a:lnSpc>
              <a:spcBef>
                <a:spcPts val="0"/>
              </a:spcBef>
              <a:spcAft>
                <a:spcPts val="0"/>
              </a:spcAft>
              <a:buNone/>
            </a:pPr>
            <a:r>
              <a:t/>
            </a:r>
            <a:endParaRPr/>
          </a:p>
          <a:p>
            <a:pPr indent="0" lvl="0" marL="0" rtl="0">
              <a:lnSpc>
                <a:spcPct val="115000"/>
              </a:lnSpc>
              <a:spcBef>
                <a:spcPts val="0"/>
              </a:spcBef>
              <a:spcAft>
                <a:spcPts val="0"/>
              </a:spcAft>
              <a:buNone/>
            </a:pPr>
            <a:r>
              <a:rPr lang="en-US"/>
              <a:t>For school based personnel who are identified members of a ‘Care Team’ for a student with Epilepsy, student specific training will be provided at the school level. </a:t>
            </a:r>
            <a:r>
              <a:rPr lang="en-US"/>
              <a:t>	</a:t>
            </a:r>
            <a:r>
              <a:rPr lang="en-US" sz="1100">
                <a:latin typeface="Arial"/>
                <a:ea typeface="Arial"/>
                <a:cs typeface="Arial"/>
                <a:sym typeface="Arial"/>
              </a:rPr>
              <a:t>	</a:t>
            </a:r>
            <a:endParaRPr sz="1100">
              <a:latin typeface="Arial"/>
              <a:ea typeface="Arial"/>
              <a:cs typeface="Arial"/>
              <a:sym typeface="Arial"/>
            </a:endParaRPr>
          </a:p>
          <a:p>
            <a:pPr indent="0" lvl="0" marL="0" rtl="0">
              <a:lnSpc>
                <a:spcPct val="90000"/>
              </a:lnSpc>
              <a:spcBef>
                <a:spcPts val="10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lnSpc>
                <a:spcPct val="90000"/>
              </a:lnSpc>
              <a:spcBef>
                <a:spcPts val="100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a:spcBef>
                <a:spcPts val="0"/>
              </a:spcBef>
              <a:spcAft>
                <a:spcPts val="0"/>
              </a:spcAft>
              <a:buNone/>
            </a:pPr>
            <a:r>
              <a:t/>
            </a:r>
            <a:endParaRPr/>
          </a:p>
        </p:txBody>
      </p:sp>
      <p:sp>
        <p:nvSpPr>
          <p:cNvPr id="118" name="Shape 118"/>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solidFill>
                  <a:srgbClr val="333333"/>
                </a:solidFill>
                <a:highlight>
                  <a:srgbClr val="FFFFFF"/>
                </a:highlight>
              </a:rPr>
              <a:t>Epilepsy is a spectrum disorder, which means that different students experience a wide range in the types and frequency of seizures, which are defined by the student's level of awareness, and physical movements during the seizure. For example seizures can range from a prolonged stare in which the student is fully aware, to a loss of awareness, physical convulsions, or their whole-body becoming stiff. </a:t>
            </a:r>
            <a:endParaRPr>
              <a:solidFill>
                <a:srgbClr val="333333"/>
              </a:solidFill>
              <a:highlight>
                <a:srgbClr val="FFFFFF"/>
              </a:highlight>
            </a:endParaRPr>
          </a:p>
          <a:p>
            <a:pPr indent="0" lvl="0" marL="0">
              <a:spcBef>
                <a:spcPts val="0"/>
              </a:spcBef>
              <a:spcAft>
                <a:spcPts val="0"/>
              </a:spcAft>
              <a:buNone/>
            </a:pPr>
            <a:r>
              <a:t/>
            </a:r>
            <a:endParaRPr>
              <a:solidFill>
                <a:srgbClr val="333333"/>
              </a:solidFill>
              <a:highlight>
                <a:srgbClr val="FFFFFF"/>
              </a:highlight>
            </a:endParaRPr>
          </a:p>
          <a:p>
            <a:pPr indent="0" lvl="0" marL="0" rtl="0">
              <a:spcBef>
                <a:spcPts val="0"/>
              </a:spcBef>
              <a:spcAft>
                <a:spcPts val="0"/>
              </a:spcAft>
              <a:buNone/>
            </a:pPr>
            <a:r>
              <a:rPr lang="en-US">
                <a:solidFill>
                  <a:srgbClr val="333333"/>
                </a:solidFill>
                <a:highlight>
                  <a:srgbClr val="FFFFFF"/>
                </a:highlight>
              </a:rPr>
              <a:t>The individual characteristics of a student’s seizure are best understood by family and caregivers. The individualized Plan of Care document for a student will capture the specifics details for each student and provide guidance for responding to the student in the event of a seizure episode.  </a:t>
            </a:r>
            <a:endParaRPr>
              <a:solidFill>
                <a:srgbClr val="333333"/>
              </a:solidFill>
              <a:highlight>
                <a:srgbClr val="FFFFFF"/>
              </a:highlight>
            </a:endParaRPr>
          </a:p>
        </p:txBody>
      </p:sp>
      <p:sp>
        <p:nvSpPr>
          <p:cNvPr id="125" name="Shape 125"/>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US"/>
              <a:t>The individualized response to a seizure emergency is detailed in the student’s  Plan of Care document. Staff who are in direct contact with the student, and those identified on the student’s School Care Team, shall review and be trained on the individual Plan of Care. </a:t>
            </a:r>
            <a:endParaRPr/>
          </a:p>
          <a:p>
            <a:pPr indent="0" lvl="0" marL="0" rtl="0">
              <a:spcBef>
                <a:spcPts val="0"/>
              </a:spcBef>
              <a:spcAft>
                <a:spcPts val="0"/>
              </a:spcAft>
              <a:buNone/>
            </a:pPr>
            <a:r>
              <a:t/>
            </a:r>
            <a:endParaRPr/>
          </a:p>
          <a:p>
            <a:pPr indent="0" lvl="0" marL="0" rtl="0">
              <a:spcBef>
                <a:spcPts val="0"/>
              </a:spcBef>
              <a:spcAft>
                <a:spcPts val="0"/>
              </a:spcAft>
              <a:buNone/>
            </a:pPr>
            <a:r>
              <a:rPr lang="en-US"/>
              <a:t>In the case of an emergency related to epilepsy, school staff should refer to the student’s individualized Plan of Care.  </a:t>
            </a:r>
            <a:r>
              <a:rPr lang="en-US">
                <a:solidFill>
                  <a:srgbClr val="333333"/>
                </a:solidFill>
                <a:highlight>
                  <a:srgbClr val="FFFFFF"/>
                </a:highlight>
              </a:rPr>
              <a:t>The goals in responding to a seizure emergency are to stay calm and keep the student safe until they are fully aware. </a:t>
            </a:r>
            <a:r>
              <a:rPr lang="en-US"/>
              <a:t>An overview of basic first aid in response to a seizure emergency is outlined here. </a:t>
            </a:r>
            <a:endParaRPr/>
          </a:p>
          <a:p>
            <a:pPr indent="0" lvl="0" marL="0" rtl="0">
              <a:spcBef>
                <a:spcPts val="0"/>
              </a:spcBef>
              <a:spcAft>
                <a:spcPts val="0"/>
              </a:spcAft>
              <a:buNone/>
            </a:pPr>
            <a:r>
              <a:t/>
            </a:r>
            <a:endParaRPr/>
          </a:p>
          <a:p>
            <a:pPr indent="-304800" lvl="0" marL="457200" rtl="0">
              <a:spcBef>
                <a:spcPts val="0"/>
              </a:spcBef>
              <a:spcAft>
                <a:spcPts val="0"/>
              </a:spcAft>
              <a:buSzPts val="1200"/>
              <a:buFont typeface="Calibri"/>
              <a:buAutoNum type="arabicPeriod"/>
            </a:pPr>
            <a:r>
              <a:rPr lang="en-US"/>
              <a:t>Keep calm. Track the time and duration of the seizure. </a:t>
            </a:r>
            <a:endParaRPr/>
          </a:p>
          <a:p>
            <a:pPr indent="-304800" lvl="0" marL="457200" rtl="0">
              <a:spcBef>
                <a:spcPts val="0"/>
              </a:spcBef>
              <a:spcAft>
                <a:spcPts val="0"/>
              </a:spcAft>
              <a:buSzPts val="1200"/>
              <a:buFont typeface="Calibri"/>
              <a:buAutoNum type="arabicPeriod"/>
            </a:pPr>
            <a:r>
              <a:rPr lang="en-US"/>
              <a:t>Keep the student safe. Protect the student’s head. </a:t>
            </a:r>
            <a:endParaRPr/>
          </a:p>
          <a:p>
            <a:pPr indent="-304800" lvl="0" marL="457200" rtl="0">
              <a:spcBef>
                <a:spcPts val="0"/>
              </a:spcBef>
              <a:spcAft>
                <a:spcPts val="0"/>
              </a:spcAft>
              <a:buSzPts val="1200"/>
              <a:buFont typeface="Calibri"/>
              <a:buAutoNum type="arabicPeriod"/>
            </a:pPr>
            <a:r>
              <a:rPr lang="en-US"/>
              <a:t>Do not restrain or interfere with the student’s movements. Roll the individual onto their side as soon as it is possible and safe to do so.  </a:t>
            </a:r>
            <a:endParaRPr/>
          </a:p>
          <a:p>
            <a:pPr indent="-304800" lvl="0" marL="457200" rtl="0">
              <a:spcBef>
                <a:spcPts val="0"/>
              </a:spcBef>
              <a:spcAft>
                <a:spcPts val="0"/>
              </a:spcAft>
              <a:buSzPts val="1200"/>
              <a:buFont typeface="Calibri"/>
              <a:buAutoNum type="arabicPeriod"/>
            </a:pPr>
            <a:r>
              <a:rPr lang="en-US"/>
              <a:t>Clear the area. Ensure there is nothing nearby that could the student. This also includes clearing the space of other students, or staff not helping with the emergency. </a:t>
            </a:r>
            <a:endParaRPr/>
          </a:p>
          <a:p>
            <a:pPr indent="-304800" lvl="0" marL="457200" rtl="0">
              <a:spcBef>
                <a:spcPts val="0"/>
              </a:spcBef>
              <a:spcAft>
                <a:spcPts val="0"/>
              </a:spcAft>
              <a:buSzPts val="1200"/>
              <a:buFont typeface="Calibri"/>
              <a:buAutoNum type="arabicPeriod"/>
            </a:pPr>
            <a:r>
              <a:rPr lang="en-US"/>
              <a:t>Administer emergency medication as outlined in the student’s Plan of Care. </a:t>
            </a:r>
            <a:endParaRPr/>
          </a:p>
          <a:p>
            <a:pPr indent="-304800" lvl="0" marL="457200" rtl="0">
              <a:spcBef>
                <a:spcPts val="0"/>
              </a:spcBef>
              <a:spcAft>
                <a:spcPts val="0"/>
              </a:spcAft>
              <a:buSzPts val="1200"/>
              <a:buFont typeface="Calibri"/>
              <a:buAutoNum type="arabicPeriod"/>
            </a:pPr>
            <a:r>
              <a:rPr lang="en-US"/>
              <a:t>Monitor breathing. </a:t>
            </a:r>
            <a:r>
              <a:rPr lang="en-US"/>
              <a:t>DO NOT place anything in the person’s mouth as this can become a choking hazard. </a:t>
            </a:r>
            <a:endParaRPr/>
          </a:p>
          <a:p>
            <a:pPr indent="0" lvl="0" marL="457200" rtl="0">
              <a:spcBef>
                <a:spcPts val="0"/>
              </a:spcBef>
              <a:spcAft>
                <a:spcPts val="0"/>
              </a:spcAft>
              <a:buNone/>
            </a:pPr>
            <a:r>
              <a:rPr lang="en-US"/>
              <a:t>And finally, </a:t>
            </a:r>
            <a:endParaRPr/>
          </a:p>
          <a:p>
            <a:pPr indent="-304800" lvl="0" marL="457200" rtl="0">
              <a:spcBef>
                <a:spcPts val="0"/>
              </a:spcBef>
              <a:spcAft>
                <a:spcPts val="0"/>
              </a:spcAft>
              <a:buSzPts val="1200"/>
              <a:buFont typeface="Calibri"/>
              <a:buAutoNum type="arabicPeriod"/>
            </a:pPr>
            <a:r>
              <a:rPr lang="en-US"/>
              <a:t>Stay with the student until fully conscious, talking with them calmly until re-oriented, and allow them to rest before returning to regular activities. </a:t>
            </a:r>
            <a:endParaRPr/>
          </a:p>
          <a:p>
            <a:pPr indent="0" lvl="0" marL="0" rtl="0">
              <a:spcBef>
                <a:spcPts val="0"/>
              </a:spcBef>
              <a:spcAft>
                <a:spcPts val="0"/>
              </a:spcAft>
              <a:buNone/>
            </a:pPr>
            <a:r>
              <a:t/>
            </a:r>
            <a:endParaRPr/>
          </a:p>
          <a:p>
            <a:pPr indent="0" lvl="0" marL="0" rtl="0">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a:spcBef>
                <a:spcPts val="0"/>
              </a:spcBef>
              <a:spcAft>
                <a:spcPts val="0"/>
              </a:spcAft>
              <a:buNone/>
            </a:pPr>
            <a:r>
              <a:t/>
            </a:r>
            <a:endParaRPr/>
          </a:p>
        </p:txBody>
      </p:sp>
      <p:sp>
        <p:nvSpPr>
          <p:cNvPr id="132" name="Shape 132"/>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In addition to the specifics detailed in the Epilepsy and Seizure Plan of Care, </a:t>
            </a:r>
            <a:r>
              <a:rPr b="1" lang="en-US"/>
              <a:t>it is considered a emergency when a seizure occurs in any of the following instances</a:t>
            </a:r>
            <a:r>
              <a:rPr lang="en-US"/>
              <a:t>: </a:t>
            </a:r>
            <a:endParaRPr/>
          </a:p>
          <a:p>
            <a:pPr indent="0" lvl="0" marL="0" rtl="0">
              <a:spcBef>
                <a:spcPts val="0"/>
              </a:spcBef>
              <a:spcAft>
                <a:spcPts val="0"/>
              </a:spcAft>
              <a:buClr>
                <a:schemeClr val="dk1"/>
              </a:buClr>
              <a:buSzPts val="1100"/>
              <a:buFont typeface="Arial"/>
              <a:buNone/>
            </a:pPr>
            <a:r>
              <a:t/>
            </a:r>
            <a:endParaRPr/>
          </a:p>
          <a:p>
            <a:pPr indent="-304800" lvl="0" marL="457200" rtl="0">
              <a:spcBef>
                <a:spcPts val="0"/>
              </a:spcBef>
              <a:spcAft>
                <a:spcPts val="0"/>
              </a:spcAft>
              <a:buClr>
                <a:schemeClr val="dk1"/>
              </a:buClr>
              <a:buSzPts val="1200"/>
              <a:buFont typeface="Calibri"/>
              <a:buAutoNum type="arabicPeriod"/>
            </a:pPr>
            <a:r>
              <a:rPr lang="en-US"/>
              <a:t>A student is not diagnosed with epilepsy or any other other seizure disorder. </a:t>
            </a:r>
            <a:endParaRPr/>
          </a:p>
          <a:p>
            <a:pPr indent="-304800" lvl="0" marL="457200" rtl="0">
              <a:spcBef>
                <a:spcPts val="0"/>
              </a:spcBef>
              <a:spcAft>
                <a:spcPts val="0"/>
              </a:spcAft>
              <a:buClr>
                <a:schemeClr val="dk1"/>
              </a:buClr>
              <a:buSzPts val="1200"/>
              <a:buFont typeface="Calibri"/>
              <a:buAutoNum type="arabicPeriod"/>
            </a:pPr>
            <a:r>
              <a:rPr lang="en-US"/>
              <a:t>A Student is injured or has diabetes. </a:t>
            </a:r>
            <a:endParaRPr/>
          </a:p>
          <a:p>
            <a:pPr indent="-304800" lvl="0" marL="457200" rtl="0">
              <a:spcBef>
                <a:spcPts val="0"/>
              </a:spcBef>
              <a:spcAft>
                <a:spcPts val="0"/>
              </a:spcAft>
              <a:buClr>
                <a:schemeClr val="dk1"/>
              </a:buClr>
              <a:buSzPts val="1200"/>
              <a:buFont typeface="Calibri"/>
              <a:buAutoNum type="arabicPeriod"/>
            </a:pPr>
            <a:r>
              <a:rPr lang="en-US"/>
              <a:t>A Student has difficulty breathing.</a:t>
            </a:r>
            <a:endParaRPr/>
          </a:p>
          <a:p>
            <a:pPr indent="-304800" lvl="0" marL="457200" rtl="0">
              <a:spcBef>
                <a:spcPts val="0"/>
              </a:spcBef>
              <a:spcAft>
                <a:spcPts val="0"/>
              </a:spcAft>
              <a:buClr>
                <a:schemeClr val="dk1"/>
              </a:buClr>
              <a:buSzPts val="1200"/>
              <a:buFont typeface="Calibri"/>
              <a:buAutoNum type="arabicPeriod"/>
            </a:pPr>
            <a:r>
              <a:rPr lang="en-US"/>
              <a:t>A Student has a seizure in water.</a:t>
            </a:r>
            <a:endParaRPr/>
          </a:p>
          <a:p>
            <a:pPr indent="0" lvl="0" marL="0" rtl="0">
              <a:spcBef>
                <a:spcPts val="0"/>
              </a:spcBef>
              <a:spcAft>
                <a:spcPts val="0"/>
              </a:spcAft>
              <a:buNone/>
            </a:pPr>
            <a:r>
              <a:t/>
            </a:r>
            <a:endParaRPr/>
          </a:p>
          <a:p>
            <a:pPr indent="0" lvl="0" marL="0" rtl="0">
              <a:spcBef>
                <a:spcPts val="0"/>
              </a:spcBef>
              <a:spcAft>
                <a:spcPts val="0"/>
              </a:spcAft>
              <a:buNone/>
            </a:pPr>
            <a:r>
              <a:rPr lang="en-US"/>
              <a:t>In the event of a seizure emergency requiring Emergency Medical Services as outlined in this list, staff will: </a:t>
            </a:r>
            <a:endParaRPr/>
          </a:p>
          <a:p>
            <a:pPr indent="-304800" lvl="0" marL="457200" rtl="0">
              <a:spcBef>
                <a:spcPts val="0"/>
              </a:spcBef>
              <a:spcAft>
                <a:spcPts val="0"/>
              </a:spcAft>
              <a:buSzPts val="1200"/>
              <a:buFont typeface="Calibri"/>
              <a:buAutoNum type="arabicPeriod"/>
            </a:pPr>
            <a:r>
              <a:rPr lang="en-US"/>
              <a:t>Call 9-1-1 immediately.</a:t>
            </a:r>
            <a:endParaRPr/>
          </a:p>
          <a:p>
            <a:pPr indent="-304800" lvl="0" marL="457200" rtl="0">
              <a:spcBef>
                <a:spcPts val="0"/>
              </a:spcBef>
              <a:spcAft>
                <a:spcPts val="0"/>
              </a:spcAft>
              <a:buSzPts val="1200"/>
              <a:buFont typeface="Calibri"/>
              <a:buAutoNum type="arabicPeriod"/>
            </a:pPr>
            <a:r>
              <a:rPr lang="en-US"/>
              <a:t>Tell them someone is having a seizure. </a:t>
            </a:r>
            <a:endParaRPr/>
          </a:p>
          <a:p>
            <a:pPr indent="-304800" lvl="0" marL="457200" rtl="0">
              <a:spcBef>
                <a:spcPts val="0"/>
              </a:spcBef>
              <a:spcAft>
                <a:spcPts val="0"/>
              </a:spcAft>
              <a:buSzPts val="1200"/>
              <a:buFont typeface="Calibri"/>
              <a:buAutoNum type="arabicPeriod"/>
            </a:pPr>
            <a:r>
              <a:rPr lang="en-US"/>
              <a:t>Call, or direct another adult to call, the emergency contact person</a:t>
            </a:r>
            <a:endParaRPr/>
          </a:p>
          <a:p>
            <a:pPr indent="-304800" lvl="0" marL="457200" rtl="0">
              <a:spcBef>
                <a:spcPts val="0"/>
              </a:spcBef>
              <a:spcAft>
                <a:spcPts val="0"/>
              </a:spcAft>
              <a:buSzPts val="1200"/>
              <a:buFont typeface="Calibri"/>
              <a:buAutoNum type="arabicPeriod"/>
            </a:pPr>
            <a:r>
              <a:rPr lang="en-US"/>
              <a:t>Transport the student to the hospital by ambulance</a:t>
            </a:r>
            <a:endParaRPr/>
          </a:p>
          <a:p>
            <a:pPr indent="0" lvl="0" marL="0" rtl="0">
              <a:spcBef>
                <a:spcPts val="0"/>
              </a:spcBef>
              <a:spcAft>
                <a:spcPts val="0"/>
              </a:spcAft>
              <a:buNone/>
            </a:pPr>
            <a:r>
              <a:t/>
            </a:r>
            <a:endParaRPr/>
          </a:p>
          <a:p>
            <a:pPr indent="0" lvl="0" marL="0" rtl="0">
              <a:spcBef>
                <a:spcPts val="0"/>
              </a:spcBef>
              <a:spcAft>
                <a:spcPts val="0"/>
              </a:spcAft>
              <a:buNone/>
            </a:pPr>
            <a:r>
              <a:rPr lang="en-US"/>
              <a:t>When in doubt in any circumstance involving seizures, all staff are directed to call 9-1-1. </a:t>
            </a:r>
            <a:endParaRPr/>
          </a:p>
        </p:txBody>
      </p:sp>
      <p:sp>
        <p:nvSpPr>
          <p:cNvPr id="139" name="Shape 13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This completes the training module: Supporting Students with Epilepsy / Seizure Disorder. For school based personnel who are an identified member of a ‘Care Team’ of a student with Epilepsy / Seizure Disorder, additional student specific training will be provided at the school level.   </a:t>
            </a:r>
            <a:endParaRPr/>
          </a:p>
          <a:p>
            <a:pPr indent="0" lvl="0" marL="0">
              <a:spcBef>
                <a:spcPts val="0"/>
              </a:spcBef>
              <a:spcAft>
                <a:spcPts val="0"/>
              </a:spcAft>
              <a:buNone/>
            </a:pPr>
            <a:r>
              <a:t/>
            </a:r>
            <a:endParaRPr/>
          </a:p>
          <a:p>
            <a:pPr indent="0" lvl="0" marL="0" rtl="0">
              <a:spcBef>
                <a:spcPts val="0"/>
              </a:spcBef>
              <a:spcAft>
                <a:spcPts val="0"/>
              </a:spcAft>
              <a:buClr>
                <a:schemeClr val="dk1"/>
              </a:buClr>
              <a:buSzPts val="1100"/>
              <a:buFont typeface="Arial"/>
              <a:buNone/>
            </a:pPr>
            <a:r>
              <a:rPr lang="en-US"/>
              <a:t>Please click the confirm button to ensure your training is registered in the system. </a:t>
            </a:r>
            <a:endParaRPr/>
          </a:p>
          <a:p>
            <a:pPr indent="0" lvl="0" marL="0">
              <a:spcBef>
                <a:spcPts val="0"/>
              </a:spcBef>
              <a:spcAft>
                <a:spcPts val="0"/>
              </a:spcAft>
              <a:buNone/>
            </a:pPr>
            <a:r>
              <a:t/>
            </a:r>
            <a:endParaRPr/>
          </a:p>
        </p:txBody>
      </p:sp>
      <p:sp>
        <p:nvSpPr>
          <p:cNvPr id="148" name="Shape 148"/>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Open Sans"/>
              <a:buNone/>
              <a:defRPr b="0" i="0" sz="60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Open Sans"/>
                <a:ea typeface="Open Sans"/>
                <a:cs typeface="Open Sans"/>
                <a:sym typeface="Open Sans"/>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Open Sans"/>
                <a:ea typeface="Open Sans"/>
                <a:cs typeface="Open Sans"/>
                <a:sym typeface="Open Sans"/>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Open Sans"/>
                <a:ea typeface="Open Sans"/>
                <a:cs typeface="Open Sans"/>
                <a:sym typeface="Open Sans"/>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Open Sans"/>
                <a:ea typeface="Open Sans"/>
                <a:cs typeface="Open Sans"/>
                <a:sym typeface="Open Sans"/>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Open Sans"/>
                <a:ea typeface="Open Sans"/>
                <a:cs typeface="Open Sans"/>
                <a:sym typeface="Open Sans"/>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Open Sans"/>
                <a:ea typeface="Open Sans"/>
                <a:cs typeface="Open Sans"/>
                <a:sym typeface="Open Sans"/>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Open Sans"/>
                <a:ea typeface="Open Sans"/>
                <a:cs typeface="Open Sans"/>
                <a:sym typeface="Open Sans"/>
              </a:defRPr>
            </a:lvl9pPr>
          </a:lstStyle>
          <a:p/>
        </p:txBody>
      </p:sp>
      <p:sp>
        <p:nvSpPr>
          <p:cNvPr id="18" name="Shape 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9" name="Shape 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0" name="Shape 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3" name="Shape 73"/>
        <p:cNvGrpSpPr/>
        <p:nvPr/>
      </p:nvGrpSpPr>
      <p:grpSpPr>
        <a:xfrm>
          <a:off x="0" y="0"/>
          <a:ext cx="0" cy="0"/>
          <a:chOff x="0" y="0"/>
          <a:chExt cx="0" cy="0"/>
        </a:xfrm>
      </p:grpSpPr>
      <p:sp>
        <p:nvSpPr>
          <p:cNvPr id="74" name="Shape 7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Shape 7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76" name="Shape 7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77" name="Shape 7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78" name="Shape 7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Shape 80"/>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Shape 81"/>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82" name="Shape 8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83" name="Shape 8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84" name="Shape 8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352697" y="457199"/>
            <a:ext cx="8412480" cy="687389"/>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000"/>
              <a:buFont typeface="Open Sans"/>
              <a:buNone/>
              <a:defRPr b="1" i="0" sz="40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body"/>
          </p:nvPr>
        </p:nvSpPr>
        <p:spPr>
          <a:xfrm>
            <a:off x="352697" y="1280160"/>
            <a:ext cx="8412480" cy="4896803"/>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2500"/>
              <a:buFont typeface="Arial"/>
              <a:buNone/>
              <a:defRPr b="0" i="0" sz="2500" u="none" cap="none" strike="noStrike">
                <a:solidFill>
                  <a:schemeClr val="dk1"/>
                </a:solidFill>
                <a:latin typeface="Open Sans"/>
                <a:ea typeface="Open Sans"/>
                <a:cs typeface="Open Sans"/>
                <a:sym typeface="Open Sans"/>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4" name="Shape 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5" name="Shape 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6" name="Shape 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pic>
        <p:nvPicPr>
          <p:cNvPr id="27" name="Shape 27"/>
          <p:cNvPicPr preferRelativeResize="0"/>
          <p:nvPr/>
        </p:nvPicPr>
        <p:blipFill rotWithShape="1">
          <a:blip r:embed="rId2">
            <a:alphaModFix/>
          </a:blip>
          <a:srcRect b="0" l="0" r="0" t="0"/>
          <a:stretch/>
        </p:blipFill>
        <p:spPr>
          <a:xfrm>
            <a:off x="0" y="6092952"/>
            <a:ext cx="9144000" cy="7650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Shape 2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6000"/>
              <a:buFont typeface="Open Sans"/>
              <a:buNone/>
              <a:defRPr b="0" i="0" sz="60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Shape 30"/>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Open Sans"/>
                <a:ea typeface="Open Sans"/>
                <a:cs typeface="Open Sans"/>
                <a:sym typeface="Open Sans"/>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Open Sans"/>
                <a:ea typeface="Open Sans"/>
                <a:cs typeface="Open Sans"/>
                <a:sym typeface="Open Sans"/>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Open Sans"/>
                <a:ea typeface="Open Sans"/>
                <a:cs typeface="Open Sans"/>
                <a:sym typeface="Open Sans"/>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Open Sans"/>
                <a:ea typeface="Open Sans"/>
                <a:cs typeface="Open Sans"/>
                <a:sym typeface="Open Sans"/>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Open Sans"/>
                <a:ea typeface="Open Sans"/>
                <a:cs typeface="Open Sans"/>
                <a:sym typeface="Open Sans"/>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Open Sans"/>
                <a:ea typeface="Open Sans"/>
                <a:cs typeface="Open Sans"/>
                <a:sym typeface="Open Sans"/>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Open Sans"/>
                <a:ea typeface="Open Sans"/>
                <a:cs typeface="Open Sans"/>
                <a:sym typeface="Open Sans"/>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Open Sans"/>
                <a:ea typeface="Open Sans"/>
                <a:cs typeface="Open Sans"/>
                <a:sym typeface="Open Sans"/>
              </a:defRPr>
            </a:lvl9pPr>
          </a:lstStyle>
          <a:p/>
        </p:txBody>
      </p:sp>
      <p:sp>
        <p:nvSpPr>
          <p:cNvPr id="31" name="Shape 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32" name="Shape 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33" name="Shape 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Shape 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Shape 3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37" name="Shape 3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38" name="Shape 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39" name="Shape 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40" name="Shape 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Shape 42"/>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Shape 4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44" name="Shape 44"/>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45" name="Shape 45"/>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46" name="Shape 4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47" name="Shape 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48" name="Shape 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49" name="Shape 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0" name="Shape 50"/>
        <p:cNvGrpSpPr/>
        <p:nvPr/>
      </p:nvGrpSpPr>
      <p:grpSpPr>
        <a:xfrm>
          <a:off x="0" y="0"/>
          <a:ext cx="0" cy="0"/>
          <a:chOff x="0" y="0"/>
          <a:chExt cx="0" cy="0"/>
        </a:xfrm>
      </p:grpSpPr>
      <p:sp>
        <p:nvSpPr>
          <p:cNvPr id="51" name="Shape 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Shape 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53" name="Shape 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54" name="Shape 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5" name="Shape 55"/>
        <p:cNvGrpSpPr/>
        <p:nvPr/>
      </p:nvGrpSpPr>
      <p:grpSpPr>
        <a:xfrm>
          <a:off x="0" y="0"/>
          <a:ext cx="0" cy="0"/>
          <a:chOff x="0" y="0"/>
          <a:chExt cx="0" cy="0"/>
        </a:xfrm>
      </p:grpSpPr>
      <p:sp>
        <p:nvSpPr>
          <p:cNvPr id="56" name="Shape 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57" name="Shape 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58" name="Shape 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9" name="Shape 59"/>
        <p:cNvGrpSpPr/>
        <p:nvPr/>
      </p:nvGrpSpPr>
      <p:grpSpPr>
        <a:xfrm>
          <a:off x="0" y="0"/>
          <a:ext cx="0" cy="0"/>
          <a:chOff x="0" y="0"/>
          <a:chExt cx="0" cy="0"/>
        </a:xfrm>
      </p:grpSpPr>
      <p:sp>
        <p:nvSpPr>
          <p:cNvPr id="60" name="Shape 6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Open Sans"/>
              <a:buNone/>
              <a:defRPr b="0" i="0" sz="32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Shape 6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62" name="Shape 6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9pPr>
          </a:lstStyle>
          <a:p/>
        </p:txBody>
      </p:sp>
      <p:sp>
        <p:nvSpPr>
          <p:cNvPr id="63" name="Shape 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64" name="Shape 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65" name="Shape 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6" name="Shape 66"/>
        <p:cNvGrpSpPr/>
        <p:nvPr/>
      </p:nvGrpSpPr>
      <p:grpSpPr>
        <a:xfrm>
          <a:off x="0" y="0"/>
          <a:ext cx="0" cy="0"/>
          <a:chOff x="0" y="0"/>
          <a:chExt cx="0" cy="0"/>
        </a:xfrm>
      </p:grpSpPr>
      <p:sp>
        <p:nvSpPr>
          <p:cNvPr id="67" name="Shape 6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Open Sans"/>
              <a:buNone/>
              <a:defRPr b="0" i="0" sz="32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Shape 68"/>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Open Sans"/>
                <a:ea typeface="Open Sans"/>
                <a:cs typeface="Open Sans"/>
                <a:sym typeface="Open Sans"/>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Open Sans"/>
                <a:ea typeface="Open Sans"/>
                <a:cs typeface="Open Sans"/>
                <a:sym typeface="Open San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9pPr>
          </a:lstStyle>
          <a:p/>
        </p:txBody>
      </p:sp>
      <p:sp>
        <p:nvSpPr>
          <p:cNvPr id="69" name="Shape 69"/>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9pPr>
          </a:lstStyle>
          <a:p/>
        </p:txBody>
      </p:sp>
      <p:sp>
        <p:nvSpPr>
          <p:cNvPr id="70" name="Shape 7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71" name="Shape 7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72" name="Shape 7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2" name="Shape 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3" name="Shape 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4" name="Shape 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0" name="Shape 90"/>
          <p:cNvSpPr txBox="1"/>
          <p:nvPr/>
        </p:nvSpPr>
        <p:spPr>
          <a:xfrm>
            <a:off x="3482225" y="2229675"/>
            <a:ext cx="5095200" cy="1846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3000">
                <a:solidFill>
                  <a:schemeClr val="lt1"/>
                </a:solidFill>
                <a:latin typeface="Open Sans"/>
                <a:ea typeface="Open Sans"/>
                <a:cs typeface="Open Sans"/>
                <a:sym typeface="Open Sans"/>
              </a:rPr>
              <a:t>Supporting Students with </a:t>
            </a:r>
            <a:endParaRPr b="1" sz="3000">
              <a:solidFill>
                <a:schemeClr val="lt1"/>
              </a:solidFill>
              <a:latin typeface="Open Sans"/>
              <a:ea typeface="Open Sans"/>
              <a:cs typeface="Open Sans"/>
              <a:sym typeface="Open Sans"/>
            </a:endParaRPr>
          </a:p>
          <a:p>
            <a:pPr indent="0" lvl="0" marL="0" marR="0" rtl="0" algn="r">
              <a:spcBef>
                <a:spcPts val="0"/>
              </a:spcBef>
              <a:spcAft>
                <a:spcPts val="0"/>
              </a:spcAft>
              <a:buNone/>
            </a:pPr>
            <a:r>
              <a:rPr b="1" lang="en-US" sz="3000">
                <a:solidFill>
                  <a:schemeClr val="lt1"/>
                </a:solidFill>
                <a:latin typeface="Open Sans"/>
                <a:ea typeface="Open Sans"/>
                <a:cs typeface="Open Sans"/>
                <a:sym typeface="Open Sans"/>
              </a:rPr>
              <a:t>Epilepsy / Seizure Disorder</a:t>
            </a:r>
            <a:endParaRPr b="1" sz="3000">
              <a:solidFill>
                <a:schemeClr val="lt1"/>
              </a:solidFill>
              <a:latin typeface="Open Sans"/>
              <a:ea typeface="Open Sans"/>
              <a:cs typeface="Open Sans"/>
              <a:sym typeface="Open Sans"/>
            </a:endParaRPr>
          </a:p>
          <a:p>
            <a:pPr indent="0" lvl="0" marL="0" marR="0" rtl="0" algn="r">
              <a:spcBef>
                <a:spcPts val="0"/>
              </a:spcBef>
              <a:spcAft>
                <a:spcPts val="0"/>
              </a:spcAft>
              <a:buNone/>
            </a:pPr>
            <a:r>
              <a:rPr b="1" lang="en-US" sz="3000">
                <a:solidFill>
                  <a:schemeClr val="lt1"/>
                </a:solidFill>
                <a:latin typeface="Open Sans"/>
                <a:ea typeface="Open Sans"/>
                <a:cs typeface="Open Sans"/>
                <a:sym typeface="Open Sans"/>
              </a:rPr>
              <a:t> </a:t>
            </a:r>
            <a:endParaRPr b="1" sz="3000">
              <a:solidFill>
                <a:schemeClr val="lt1"/>
              </a:solidFill>
              <a:latin typeface="Open Sans"/>
              <a:ea typeface="Open Sans"/>
              <a:cs typeface="Open Sans"/>
              <a:sym typeface="Open Sans"/>
            </a:endParaRPr>
          </a:p>
        </p:txBody>
      </p:sp>
      <p:sp>
        <p:nvSpPr>
          <p:cNvPr id="91" name="Shape 91"/>
          <p:cNvSpPr txBox="1"/>
          <p:nvPr/>
        </p:nvSpPr>
        <p:spPr>
          <a:xfrm>
            <a:off x="601950" y="4851475"/>
            <a:ext cx="3970200" cy="124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b="1" sz="3600">
              <a:solidFill>
                <a:schemeClr val="accent5"/>
              </a:solidFill>
            </a:endParaRPr>
          </a:p>
        </p:txBody>
      </p:sp>
      <p:pic>
        <p:nvPicPr>
          <p:cNvPr id="92" name="Shape 92"/>
          <p:cNvPicPr preferRelativeResize="0"/>
          <p:nvPr/>
        </p:nvPicPr>
        <p:blipFill>
          <a:blip r:embed="rId4">
            <a:alphaModFix/>
          </a:blip>
          <a:stretch>
            <a:fillRect/>
          </a:stretch>
        </p:blipFill>
        <p:spPr>
          <a:xfrm>
            <a:off x="688375" y="4093550"/>
            <a:ext cx="2004725" cy="2004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52697" y="457199"/>
            <a:ext cx="8412600" cy="6873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Diabetes Training Overview </a:t>
            </a:r>
            <a:endParaRPr/>
          </a:p>
        </p:txBody>
      </p:sp>
      <p:sp>
        <p:nvSpPr>
          <p:cNvPr id="99" name="Shape 99"/>
          <p:cNvSpPr txBox="1"/>
          <p:nvPr>
            <p:ph idx="1" type="body"/>
          </p:nvPr>
        </p:nvSpPr>
        <p:spPr>
          <a:xfrm>
            <a:off x="352700" y="1280150"/>
            <a:ext cx="8412600" cy="4896900"/>
          </a:xfrm>
          <a:prstGeom prst="rect">
            <a:avLst/>
          </a:prstGeom>
        </p:spPr>
        <p:txBody>
          <a:bodyPr anchorCtr="0" anchor="t" bIns="45700" lIns="91425" spcFirstLastPara="1" rIns="91425" wrap="square" tIns="45700">
            <a:noAutofit/>
          </a:bodyPr>
          <a:lstStyle/>
          <a:p>
            <a:pPr indent="0" lvl="0" marL="0">
              <a:spcBef>
                <a:spcPts val="1000"/>
              </a:spcBef>
              <a:spcAft>
                <a:spcPts val="0"/>
              </a:spcAft>
              <a:buNone/>
            </a:pPr>
            <a:r>
              <a:rPr b="1" lang="en-US" sz="3000">
                <a:solidFill>
                  <a:schemeClr val="accent5"/>
                </a:solidFill>
              </a:rPr>
              <a:t>Content</a:t>
            </a:r>
            <a:endParaRPr b="1" sz="3000">
              <a:solidFill>
                <a:schemeClr val="accent5"/>
              </a:solidFill>
            </a:endParaRPr>
          </a:p>
          <a:p>
            <a:pPr indent="-419100" lvl="0" marL="457200" rtl="0">
              <a:lnSpc>
                <a:spcPct val="150000"/>
              </a:lnSpc>
              <a:spcBef>
                <a:spcPts val="1000"/>
              </a:spcBef>
              <a:spcAft>
                <a:spcPts val="0"/>
              </a:spcAft>
              <a:buClr>
                <a:schemeClr val="accent5"/>
              </a:buClr>
              <a:buSzPts val="3000"/>
              <a:buAutoNum type="arabicPeriod"/>
            </a:pPr>
            <a:r>
              <a:rPr lang="en-US" sz="3000">
                <a:solidFill>
                  <a:schemeClr val="accent5"/>
                </a:solidFill>
              </a:rPr>
              <a:t>Background information about Epilepsy</a:t>
            </a:r>
            <a:endParaRPr sz="3000">
              <a:solidFill>
                <a:schemeClr val="accent5"/>
              </a:solidFill>
            </a:endParaRPr>
          </a:p>
          <a:p>
            <a:pPr indent="-419100" lvl="0" marL="457200" rtl="0">
              <a:lnSpc>
                <a:spcPct val="150000"/>
              </a:lnSpc>
              <a:spcBef>
                <a:spcPts val="1000"/>
              </a:spcBef>
              <a:spcAft>
                <a:spcPts val="0"/>
              </a:spcAft>
              <a:buClr>
                <a:schemeClr val="accent5"/>
              </a:buClr>
              <a:buSzPts val="3000"/>
              <a:buAutoNum type="arabicPeriod"/>
            </a:pPr>
            <a:r>
              <a:rPr lang="en-US" sz="3000">
                <a:solidFill>
                  <a:schemeClr val="accent5"/>
                </a:solidFill>
              </a:rPr>
              <a:t>Responding to Seizures: </a:t>
            </a:r>
            <a:endParaRPr sz="3000">
              <a:solidFill>
                <a:schemeClr val="accent5"/>
              </a:solidFill>
            </a:endParaRPr>
          </a:p>
          <a:p>
            <a:pPr indent="0" lvl="0" marL="914400" rtl="0">
              <a:lnSpc>
                <a:spcPct val="150000"/>
              </a:lnSpc>
              <a:spcBef>
                <a:spcPts val="1000"/>
              </a:spcBef>
              <a:spcAft>
                <a:spcPts val="0"/>
              </a:spcAft>
              <a:buNone/>
            </a:pPr>
            <a:r>
              <a:rPr lang="en-US" sz="3000">
                <a:solidFill>
                  <a:schemeClr val="accent5"/>
                </a:solidFill>
              </a:rPr>
              <a:t>First Aid and Management </a:t>
            </a:r>
            <a:endParaRPr sz="3000">
              <a:solidFill>
                <a:schemeClr val="accent5"/>
              </a:solidFill>
            </a:endParaRPr>
          </a:p>
          <a:p>
            <a:pPr indent="0" lvl="0" marL="0">
              <a:spcBef>
                <a:spcPts val="1000"/>
              </a:spcBef>
              <a:spcAft>
                <a:spcPts val="0"/>
              </a:spcAft>
              <a:buNone/>
            </a:pPr>
            <a:r>
              <a:t/>
            </a:r>
            <a:endParaRPr i="1" sz="3000">
              <a:solidFill>
                <a:schemeClr val="accent5"/>
              </a:solidFill>
            </a:endParaRPr>
          </a:p>
          <a:p>
            <a:pPr indent="0" lvl="0" marL="0">
              <a:spcBef>
                <a:spcPts val="1000"/>
              </a:spcBef>
              <a:spcAft>
                <a:spcPts val="0"/>
              </a:spcAft>
              <a:buNone/>
            </a:pPr>
            <a:r>
              <a:t/>
            </a:r>
            <a:endParaRPr b="1" sz="3000">
              <a:solidFill>
                <a:schemeClr val="accent5"/>
              </a:solidFill>
            </a:endParaRPr>
          </a:p>
          <a:p>
            <a:pPr indent="0" lvl="0" marL="0">
              <a:spcBef>
                <a:spcPts val="1000"/>
              </a:spcBef>
              <a:spcAft>
                <a:spcPts val="0"/>
              </a:spcAft>
              <a:buNone/>
            </a:pPr>
            <a:r>
              <a:t/>
            </a:r>
            <a:endParaRPr b="1" sz="3000">
              <a:solidFill>
                <a:schemeClr val="accent5"/>
              </a:solidFill>
            </a:endParaRPr>
          </a:p>
          <a:p>
            <a:pPr indent="0" lvl="0" marL="0">
              <a:lnSpc>
                <a:spcPct val="115000"/>
              </a:lnSpc>
              <a:spcBef>
                <a:spcPts val="1000"/>
              </a:spcBef>
              <a:spcAft>
                <a:spcPts val="0"/>
              </a:spcAft>
              <a:buNone/>
            </a:pPr>
            <a:r>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52697" y="457199"/>
            <a:ext cx="8412600" cy="687300"/>
          </a:xfrm>
          <a:prstGeom prst="rect">
            <a:avLst/>
          </a:prstGeom>
        </p:spPr>
        <p:txBody>
          <a:bodyPr anchorCtr="0" anchor="ctr" bIns="45700" lIns="91425" spcFirstLastPara="1" rIns="91425" wrap="square" tIns="45700">
            <a:noAutofit/>
          </a:bodyPr>
          <a:lstStyle/>
          <a:p>
            <a:pPr indent="0" lvl="0" marL="0" rtl="0">
              <a:spcBef>
                <a:spcPts val="0"/>
              </a:spcBef>
              <a:spcAft>
                <a:spcPts val="0"/>
              </a:spcAft>
              <a:buNone/>
            </a:pPr>
            <a:r>
              <a:rPr lang="en-US"/>
              <a:t>What is epilepsy? </a:t>
            </a:r>
            <a:endParaRPr/>
          </a:p>
        </p:txBody>
      </p:sp>
      <p:sp>
        <p:nvSpPr>
          <p:cNvPr id="106" name="Shape 106"/>
          <p:cNvSpPr txBox="1"/>
          <p:nvPr>
            <p:ph idx="1" type="body"/>
          </p:nvPr>
        </p:nvSpPr>
        <p:spPr>
          <a:xfrm>
            <a:off x="352697" y="1280160"/>
            <a:ext cx="8412600" cy="4896900"/>
          </a:xfrm>
          <a:prstGeom prst="rect">
            <a:avLst/>
          </a:prstGeom>
        </p:spPr>
        <p:txBody>
          <a:bodyPr anchorCtr="0" anchor="t" bIns="45700" lIns="91425" spcFirstLastPara="1" rIns="91425" wrap="square" tIns="45700">
            <a:noAutofit/>
          </a:bodyPr>
          <a:lstStyle/>
          <a:p>
            <a:pPr indent="0" lvl="0" marL="0" rtl="0">
              <a:spcBef>
                <a:spcPts val="1000"/>
              </a:spcBef>
              <a:spcAft>
                <a:spcPts val="0"/>
              </a:spcAft>
              <a:buNone/>
            </a:pPr>
            <a:r>
              <a:t/>
            </a:r>
            <a:endParaRPr sz="3000"/>
          </a:p>
          <a:p>
            <a:pPr indent="0" lvl="0" marL="0" rtl="0">
              <a:lnSpc>
                <a:spcPct val="115000"/>
              </a:lnSpc>
              <a:spcBef>
                <a:spcPts val="0"/>
              </a:spcBef>
              <a:spcAft>
                <a:spcPts val="0"/>
              </a:spcAft>
              <a:buNone/>
            </a:pPr>
            <a:r>
              <a:t/>
            </a:r>
            <a:endParaRPr sz="3000"/>
          </a:p>
          <a:p>
            <a:pPr indent="0" lvl="0" marL="0" rtl="0">
              <a:lnSpc>
                <a:spcPct val="115000"/>
              </a:lnSpc>
              <a:spcBef>
                <a:spcPts val="0"/>
              </a:spcBef>
              <a:spcAft>
                <a:spcPts val="0"/>
              </a:spcAft>
              <a:buNone/>
            </a:pPr>
            <a:r>
              <a:t/>
            </a:r>
            <a:endParaRPr sz="3000"/>
          </a:p>
          <a:p>
            <a:pPr indent="0" lvl="0" marL="0" rtl="0">
              <a:lnSpc>
                <a:spcPct val="115000"/>
              </a:lnSpc>
              <a:spcBef>
                <a:spcPts val="0"/>
              </a:spcBef>
              <a:spcAft>
                <a:spcPts val="0"/>
              </a:spcAft>
              <a:buNone/>
            </a:pPr>
            <a:r>
              <a:t/>
            </a:r>
            <a:endParaRPr sz="3000"/>
          </a:p>
          <a:p>
            <a:pPr indent="0" lvl="0" marL="0" rtl="0">
              <a:lnSpc>
                <a:spcPct val="115000"/>
              </a:lnSpc>
              <a:spcBef>
                <a:spcPts val="0"/>
              </a:spcBef>
              <a:spcAft>
                <a:spcPts val="0"/>
              </a:spcAft>
              <a:buNone/>
            </a:pPr>
            <a:r>
              <a:t/>
            </a:r>
            <a:endParaRPr sz="3000"/>
          </a:p>
          <a:p>
            <a:pPr indent="0" lvl="0" marL="0" rtl="0">
              <a:lnSpc>
                <a:spcPct val="115000"/>
              </a:lnSpc>
              <a:spcBef>
                <a:spcPts val="0"/>
              </a:spcBef>
              <a:spcAft>
                <a:spcPts val="0"/>
              </a:spcAft>
              <a:buNone/>
            </a:pPr>
            <a:r>
              <a:t/>
            </a:r>
            <a:endParaRPr sz="3000"/>
          </a:p>
          <a:p>
            <a:pPr indent="0" lvl="0" marL="0" rtl="0">
              <a:lnSpc>
                <a:spcPct val="115000"/>
              </a:lnSpc>
              <a:spcBef>
                <a:spcPts val="0"/>
              </a:spcBef>
              <a:spcAft>
                <a:spcPts val="0"/>
              </a:spcAft>
              <a:buNone/>
            </a:pPr>
            <a:r>
              <a:t/>
            </a:r>
            <a:endParaRPr sz="3000"/>
          </a:p>
          <a:p>
            <a:pPr indent="0" lvl="0" marL="0" rtl="0" algn="ctr">
              <a:lnSpc>
                <a:spcPct val="115000"/>
              </a:lnSpc>
              <a:spcBef>
                <a:spcPts val="0"/>
              </a:spcBef>
              <a:spcAft>
                <a:spcPts val="0"/>
              </a:spcAft>
              <a:buNone/>
            </a:pPr>
            <a:r>
              <a:t/>
            </a:r>
            <a:endParaRPr sz="1400"/>
          </a:p>
        </p:txBody>
      </p:sp>
      <p:pic>
        <p:nvPicPr>
          <p:cNvPr id="107" name="Shape 107"/>
          <p:cNvPicPr preferRelativeResize="0"/>
          <p:nvPr/>
        </p:nvPicPr>
        <p:blipFill>
          <a:blip r:embed="rId3">
            <a:alphaModFix/>
          </a:blip>
          <a:stretch>
            <a:fillRect/>
          </a:stretch>
        </p:blipFill>
        <p:spPr>
          <a:xfrm>
            <a:off x="1513550" y="1434762"/>
            <a:ext cx="6116900" cy="458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52697" y="457199"/>
            <a:ext cx="8412600" cy="6873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1 in 100 Canadian students</a:t>
            </a:r>
            <a:endParaRPr/>
          </a:p>
        </p:txBody>
      </p:sp>
      <p:pic>
        <p:nvPicPr>
          <p:cNvPr id="114" name="Shape 114"/>
          <p:cNvPicPr preferRelativeResize="0"/>
          <p:nvPr/>
        </p:nvPicPr>
        <p:blipFill>
          <a:blip r:embed="rId3">
            <a:alphaModFix/>
          </a:blip>
          <a:stretch>
            <a:fillRect/>
          </a:stretch>
        </p:blipFill>
        <p:spPr>
          <a:xfrm>
            <a:off x="2174475" y="1400875"/>
            <a:ext cx="4587450" cy="4500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52700" y="457201"/>
            <a:ext cx="8412600" cy="10692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Resources to Support Students with Epilepsy</a:t>
            </a:r>
            <a:endParaRPr/>
          </a:p>
        </p:txBody>
      </p:sp>
      <p:sp>
        <p:nvSpPr>
          <p:cNvPr id="121" name="Shape 121"/>
          <p:cNvSpPr txBox="1"/>
          <p:nvPr>
            <p:ph idx="1" type="body"/>
          </p:nvPr>
        </p:nvSpPr>
        <p:spPr>
          <a:xfrm>
            <a:off x="352697" y="1280160"/>
            <a:ext cx="8412600" cy="4896900"/>
          </a:xfrm>
          <a:prstGeom prst="rect">
            <a:avLst/>
          </a:prstGeom>
        </p:spPr>
        <p:txBody>
          <a:bodyPr anchorCtr="0" anchor="t" bIns="45700" lIns="91425" spcFirstLastPara="1" rIns="91425" wrap="square" tIns="45700">
            <a:noAutofit/>
          </a:bodyPr>
          <a:lstStyle/>
          <a:p>
            <a:pPr indent="0" lvl="0" marL="0" rtl="0">
              <a:spcBef>
                <a:spcPts val="10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spcBef>
                <a:spcPts val="10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spcBef>
                <a:spcPts val="10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0" lvl="0" marL="0" rtl="0">
              <a:spcBef>
                <a:spcPts val="10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228600" lvl="0" marL="457200" rtl="0">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indent="0" lvl="0" marL="0" rtl="0">
              <a:spcBef>
                <a:spcPts val="1000"/>
              </a:spcBef>
              <a:spcAft>
                <a:spcPts val="0"/>
              </a:spcAft>
              <a:buNone/>
            </a:pPr>
            <a:r>
              <a:rPr lang="en-US"/>
              <a:t>Screen shot of myHDSB.ca Student Health main page here </a:t>
            </a:r>
            <a:endParaRPr/>
          </a:p>
          <a:p>
            <a:pPr indent="0" lvl="0" marL="0" rtl="0">
              <a:spcBef>
                <a:spcPts val="1000"/>
              </a:spcBef>
              <a:spcAft>
                <a:spcPts val="0"/>
              </a:spcAft>
              <a:buNone/>
            </a:pPr>
            <a:r>
              <a:t/>
            </a:r>
            <a:endParaRPr/>
          </a:p>
          <a:p>
            <a:pPr indent="0" lvl="0" marL="0">
              <a:spcBef>
                <a:spcPts val="1000"/>
              </a:spcBef>
              <a:spcAft>
                <a:spcPts val="0"/>
              </a:spcAft>
              <a:buNone/>
            </a:pPr>
            <a:r>
              <a:rPr lang="en-US"/>
              <a:t>Image of the Plan of Care document for Epilepsy / Seizure as well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52697" y="457199"/>
            <a:ext cx="8412600" cy="6873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Types of Seizures</a:t>
            </a:r>
            <a:endParaRPr/>
          </a:p>
        </p:txBody>
      </p:sp>
      <p:sp>
        <p:nvSpPr>
          <p:cNvPr id="128" name="Shape 128"/>
          <p:cNvSpPr txBox="1"/>
          <p:nvPr>
            <p:ph idx="1" type="body"/>
          </p:nvPr>
        </p:nvSpPr>
        <p:spPr>
          <a:xfrm>
            <a:off x="352697" y="1280160"/>
            <a:ext cx="8412600" cy="4896900"/>
          </a:xfrm>
          <a:prstGeom prst="rect">
            <a:avLst/>
          </a:prstGeom>
        </p:spPr>
        <p:txBody>
          <a:bodyPr anchorCtr="0" anchor="t" bIns="45700" lIns="91425" spcFirstLastPara="1" rIns="91425" wrap="square" tIns="45700">
            <a:noAutofit/>
          </a:bodyPr>
          <a:lstStyle/>
          <a:p>
            <a:pPr indent="0" lvl="0" marL="0" rtl="0">
              <a:spcBef>
                <a:spcPts val="1000"/>
              </a:spcBef>
              <a:spcAft>
                <a:spcPts val="0"/>
              </a:spcAft>
              <a:buNone/>
            </a:pPr>
            <a:r>
              <a:rPr lang="en-US"/>
              <a:t>Spectrum of </a:t>
            </a:r>
            <a:endParaRPr/>
          </a:p>
          <a:p>
            <a:pPr indent="-387350" lvl="0" marL="457200" rtl="0">
              <a:spcBef>
                <a:spcPts val="1000"/>
              </a:spcBef>
              <a:spcAft>
                <a:spcPts val="0"/>
              </a:spcAft>
              <a:buSzPts val="2500"/>
              <a:buChar char="●"/>
            </a:pPr>
            <a:r>
              <a:rPr lang="en-US"/>
              <a:t>Types &amp; Frequency</a:t>
            </a:r>
            <a:endParaRPr/>
          </a:p>
          <a:p>
            <a:pPr indent="0" lvl="0" marL="0" rtl="0">
              <a:spcBef>
                <a:spcPts val="1000"/>
              </a:spcBef>
              <a:spcAft>
                <a:spcPts val="0"/>
              </a:spcAft>
              <a:buNone/>
            </a:pPr>
            <a:r>
              <a:t/>
            </a:r>
            <a:endParaRPr/>
          </a:p>
          <a:p>
            <a:pPr indent="0" lvl="0" marL="0" rtl="0">
              <a:spcBef>
                <a:spcPts val="1000"/>
              </a:spcBef>
              <a:spcAft>
                <a:spcPts val="0"/>
              </a:spcAft>
              <a:buNone/>
            </a:pPr>
            <a:r>
              <a:rPr lang="en-US"/>
              <a:t>Range in: </a:t>
            </a:r>
            <a:endParaRPr/>
          </a:p>
          <a:p>
            <a:pPr indent="-387350" lvl="0" marL="457200" rtl="0">
              <a:spcBef>
                <a:spcPts val="1000"/>
              </a:spcBef>
              <a:spcAft>
                <a:spcPts val="0"/>
              </a:spcAft>
              <a:buSzPts val="2500"/>
              <a:buChar char="●"/>
            </a:pPr>
            <a:r>
              <a:rPr lang="en-US"/>
              <a:t>Level of Awareness</a:t>
            </a:r>
            <a:endParaRPr/>
          </a:p>
          <a:p>
            <a:pPr indent="-387350" lvl="0" marL="457200">
              <a:spcBef>
                <a:spcPts val="0"/>
              </a:spcBef>
              <a:spcAft>
                <a:spcPts val="0"/>
              </a:spcAft>
              <a:buSzPts val="2500"/>
              <a:buChar char="●"/>
            </a:pPr>
            <a:r>
              <a:rPr lang="en-US"/>
              <a:t>Physical Movement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200300" y="457200"/>
            <a:ext cx="8791200" cy="6873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Seizure Emergency: Basic First Aid</a:t>
            </a:r>
            <a:endParaRPr/>
          </a:p>
        </p:txBody>
      </p:sp>
      <p:sp>
        <p:nvSpPr>
          <p:cNvPr id="135" name="Shape 135"/>
          <p:cNvSpPr txBox="1"/>
          <p:nvPr>
            <p:ph idx="1" type="body"/>
          </p:nvPr>
        </p:nvSpPr>
        <p:spPr>
          <a:xfrm>
            <a:off x="352697" y="1280160"/>
            <a:ext cx="8412600" cy="4896900"/>
          </a:xfrm>
          <a:prstGeom prst="rect">
            <a:avLst/>
          </a:prstGeom>
        </p:spPr>
        <p:txBody>
          <a:bodyPr anchorCtr="0" anchor="t" bIns="45700" lIns="91425" spcFirstLastPara="1" rIns="91425" wrap="square" tIns="45700">
            <a:noAutofit/>
          </a:bodyPr>
          <a:lstStyle/>
          <a:p>
            <a:pPr indent="-387350" lvl="0" marL="457200" rtl="0">
              <a:lnSpc>
                <a:spcPct val="115000"/>
              </a:lnSpc>
              <a:spcBef>
                <a:spcPts val="1000"/>
              </a:spcBef>
              <a:spcAft>
                <a:spcPts val="0"/>
              </a:spcAft>
              <a:buSzPts val="2500"/>
              <a:buAutoNum type="arabicPeriod"/>
            </a:pPr>
            <a:r>
              <a:rPr lang="en-US"/>
              <a:t>Keep calm. </a:t>
            </a:r>
            <a:endParaRPr/>
          </a:p>
          <a:p>
            <a:pPr indent="-387350" lvl="0" marL="457200" rtl="0">
              <a:lnSpc>
                <a:spcPct val="115000"/>
              </a:lnSpc>
              <a:spcBef>
                <a:spcPts val="1000"/>
              </a:spcBef>
              <a:spcAft>
                <a:spcPts val="0"/>
              </a:spcAft>
              <a:buSzPts val="2500"/>
              <a:buAutoNum type="arabicPeriod"/>
            </a:pPr>
            <a:r>
              <a:rPr lang="en-US"/>
              <a:t>Keep the student safe. </a:t>
            </a:r>
            <a:endParaRPr/>
          </a:p>
          <a:p>
            <a:pPr indent="-387350" lvl="0" marL="457200" rtl="0">
              <a:lnSpc>
                <a:spcPct val="115000"/>
              </a:lnSpc>
              <a:spcBef>
                <a:spcPts val="1000"/>
              </a:spcBef>
              <a:spcAft>
                <a:spcPts val="0"/>
              </a:spcAft>
              <a:buSzPts val="2500"/>
              <a:buAutoNum type="arabicPeriod"/>
            </a:pPr>
            <a:r>
              <a:rPr lang="en-US"/>
              <a:t>Do not restrain or interfere with the student’s movements. </a:t>
            </a:r>
            <a:endParaRPr/>
          </a:p>
          <a:p>
            <a:pPr indent="-387350" lvl="0" marL="457200" rtl="0">
              <a:lnSpc>
                <a:spcPct val="115000"/>
              </a:lnSpc>
              <a:spcBef>
                <a:spcPts val="1000"/>
              </a:spcBef>
              <a:spcAft>
                <a:spcPts val="0"/>
              </a:spcAft>
              <a:buSzPts val="2500"/>
              <a:buAutoNum type="arabicPeriod"/>
            </a:pPr>
            <a:r>
              <a:rPr lang="en-US"/>
              <a:t>Clear the area. </a:t>
            </a:r>
            <a:endParaRPr/>
          </a:p>
          <a:p>
            <a:pPr indent="-387350" lvl="0" marL="457200" rtl="0">
              <a:lnSpc>
                <a:spcPct val="115000"/>
              </a:lnSpc>
              <a:spcBef>
                <a:spcPts val="1000"/>
              </a:spcBef>
              <a:spcAft>
                <a:spcPts val="0"/>
              </a:spcAft>
              <a:buSzPts val="2500"/>
              <a:buAutoNum type="arabicPeriod"/>
            </a:pPr>
            <a:r>
              <a:rPr lang="en-US"/>
              <a:t>Administer emergency medication as outlined in the student’s Epilepsy and Seizure Plan of Care. </a:t>
            </a:r>
            <a:endParaRPr/>
          </a:p>
          <a:p>
            <a:pPr indent="-387350" lvl="0" marL="457200" rtl="0">
              <a:lnSpc>
                <a:spcPct val="115000"/>
              </a:lnSpc>
              <a:spcBef>
                <a:spcPts val="1000"/>
              </a:spcBef>
              <a:spcAft>
                <a:spcPts val="0"/>
              </a:spcAft>
              <a:buSzPts val="2500"/>
              <a:buAutoNum type="arabicPeriod"/>
            </a:pPr>
            <a:r>
              <a:rPr lang="en-US"/>
              <a:t>Monitor breathing. </a:t>
            </a:r>
            <a:endParaRPr/>
          </a:p>
          <a:p>
            <a:pPr indent="-387350" lvl="0" marL="457200">
              <a:lnSpc>
                <a:spcPct val="115000"/>
              </a:lnSpc>
              <a:spcBef>
                <a:spcPts val="1000"/>
              </a:spcBef>
              <a:spcAft>
                <a:spcPts val="1000"/>
              </a:spcAft>
              <a:buSzPts val="2500"/>
              <a:buAutoNum type="arabicPeriod"/>
            </a:pPr>
            <a:r>
              <a:rPr lang="en-US"/>
              <a:t>Stay with the student until fully conscious.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200300" y="304800"/>
            <a:ext cx="8791200" cy="687300"/>
          </a:xfrm>
          <a:prstGeom prst="rect">
            <a:avLst/>
          </a:prstGeom>
        </p:spPr>
        <p:txBody>
          <a:bodyPr anchorCtr="0" anchor="ctr" bIns="45700" lIns="91425" spcFirstLastPara="1" rIns="91425" wrap="square" tIns="45700">
            <a:noAutofit/>
          </a:bodyPr>
          <a:lstStyle/>
          <a:p>
            <a:pPr indent="0" lvl="0" marL="0" rtl="0">
              <a:spcBef>
                <a:spcPts val="0"/>
              </a:spcBef>
              <a:spcAft>
                <a:spcPts val="0"/>
              </a:spcAft>
              <a:buNone/>
            </a:pPr>
            <a:r>
              <a:rPr lang="en-US"/>
              <a:t>Seizure Emergency </a:t>
            </a:r>
            <a:endParaRPr/>
          </a:p>
        </p:txBody>
      </p:sp>
      <p:sp>
        <p:nvSpPr>
          <p:cNvPr id="142" name="Shape 142"/>
          <p:cNvSpPr txBox="1"/>
          <p:nvPr>
            <p:ph idx="1" type="body"/>
          </p:nvPr>
        </p:nvSpPr>
        <p:spPr>
          <a:xfrm>
            <a:off x="4571998" y="1203950"/>
            <a:ext cx="4193400" cy="4896900"/>
          </a:xfrm>
          <a:prstGeom prst="rect">
            <a:avLst/>
          </a:prstGeom>
          <a:noFill/>
        </p:spPr>
        <p:txBody>
          <a:bodyPr anchorCtr="0" anchor="t" bIns="45700" lIns="91425" spcFirstLastPara="1" rIns="91425" wrap="square" tIns="45700">
            <a:noAutofit/>
          </a:bodyPr>
          <a:lstStyle/>
          <a:p>
            <a:pPr indent="-387350" lvl="0" marL="457200" rtl="0">
              <a:lnSpc>
                <a:spcPct val="115000"/>
              </a:lnSpc>
              <a:spcBef>
                <a:spcPts val="1000"/>
              </a:spcBef>
              <a:spcAft>
                <a:spcPts val="0"/>
              </a:spcAft>
              <a:buSzPts val="2500"/>
              <a:buAutoNum type="arabicPeriod"/>
            </a:pPr>
            <a:r>
              <a:rPr lang="en-US"/>
              <a:t>Call 9-1-1.</a:t>
            </a:r>
            <a:endParaRPr/>
          </a:p>
          <a:p>
            <a:pPr indent="-387350" lvl="0" marL="457200" rtl="0">
              <a:lnSpc>
                <a:spcPct val="115000"/>
              </a:lnSpc>
              <a:spcBef>
                <a:spcPts val="1000"/>
              </a:spcBef>
              <a:spcAft>
                <a:spcPts val="0"/>
              </a:spcAft>
              <a:buSzPts val="2500"/>
              <a:buAutoNum type="arabicPeriod"/>
            </a:pPr>
            <a:r>
              <a:rPr lang="en-US"/>
              <a:t>Tell EMS someone is having a seizure. </a:t>
            </a:r>
            <a:endParaRPr/>
          </a:p>
          <a:p>
            <a:pPr indent="-387350" lvl="0" marL="457200" rtl="0">
              <a:lnSpc>
                <a:spcPct val="115000"/>
              </a:lnSpc>
              <a:spcBef>
                <a:spcPts val="1000"/>
              </a:spcBef>
              <a:spcAft>
                <a:spcPts val="0"/>
              </a:spcAft>
              <a:buSzPts val="2500"/>
              <a:buAutoNum type="arabicPeriod"/>
            </a:pPr>
            <a:r>
              <a:rPr lang="en-US"/>
              <a:t>Call, or direct another adult to call, the emergency contact person.</a:t>
            </a:r>
            <a:endParaRPr/>
          </a:p>
          <a:p>
            <a:pPr indent="-387350" lvl="0" marL="457200" rtl="0">
              <a:lnSpc>
                <a:spcPct val="115000"/>
              </a:lnSpc>
              <a:spcBef>
                <a:spcPts val="1000"/>
              </a:spcBef>
              <a:spcAft>
                <a:spcPts val="1000"/>
              </a:spcAft>
              <a:buSzPts val="2500"/>
              <a:buAutoNum type="arabicPeriod"/>
            </a:pPr>
            <a:r>
              <a:rPr lang="en-US"/>
              <a:t>Transport the student to the hospital by ambulance.</a:t>
            </a:r>
            <a:endParaRPr/>
          </a:p>
        </p:txBody>
      </p:sp>
      <p:sp>
        <p:nvSpPr>
          <p:cNvPr id="143" name="Shape 143"/>
          <p:cNvSpPr txBox="1"/>
          <p:nvPr>
            <p:ph idx="1" type="body"/>
          </p:nvPr>
        </p:nvSpPr>
        <p:spPr>
          <a:xfrm>
            <a:off x="152400" y="1203950"/>
            <a:ext cx="4193400" cy="3090000"/>
          </a:xfrm>
          <a:prstGeom prst="rect">
            <a:avLst/>
          </a:prstGeom>
          <a:solidFill>
            <a:srgbClr val="C9DAF8"/>
          </a:solidFill>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b="1" lang="en-US" sz="3600"/>
              <a:t>IF...</a:t>
            </a:r>
            <a:endParaRPr b="1" sz="3600"/>
          </a:p>
          <a:p>
            <a:pPr indent="-387350" lvl="0" marL="457200" rtl="0">
              <a:lnSpc>
                <a:spcPct val="115000"/>
              </a:lnSpc>
              <a:spcBef>
                <a:spcPts val="1000"/>
              </a:spcBef>
              <a:spcAft>
                <a:spcPts val="0"/>
              </a:spcAft>
              <a:buSzPts val="2500"/>
              <a:buAutoNum type="arabicPeriod"/>
            </a:pPr>
            <a:r>
              <a:rPr lang="en-US"/>
              <a:t>NO diagnosis</a:t>
            </a:r>
            <a:r>
              <a:rPr lang="en-US"/>
              <a:t> </a:t>
            </a:r>
            <a:endParaRPr/>
          </a:p>
          <a:p>
            <a:pPr indent="-387350" lvl="0" marL="457200" rtl="0">
              <a:lnSpc>
                <a:spcPct val="115000"/>
              </a:lnSpc>
              <a:spcBef>
                <a:spcPts val="1000"/>
              </a:spcBef>
              <a:spcAft>
                <a:spcPts val="0"/>
              </a:spcAft>
              <a:buSzPts val="2500"/>
              <a:buAutoNum type="arabicPeriod"/>
            </a:pPr>
            <a:r>
              <a:rPr lang="en-US"/>
              <a:t>Injured or has diabetes. </a:t>
            </a:r>
            <a:endParaRPr/>
          </a:p>
          <a:p>
            <a:pPr indent="-387350" lvl="0" marL="457200" rtl="0">
              <a:lnSpc>
                <a:spcPct val="115000"/>
              </a:lnSpc>
              <a:spcBef>
                <a:spcPts val="1000"/>
              </a:spcBef>
              <a:spcAft>
                <a:spcPts val="0"/>
              </a:spcAft>
              <a:buSzPts val="2500"/>
              <a:buAutoNum type="arabicPeriod"/>
            </a:pPr>
            <a:r>
              <a:rPr lang="en-US"/>
              <a:t>Difficulty breathing.</a:t>
            </a:r>
            <a:endParaRPr/>
          </a:p>
          <a:p>
            <a:pPr indent="-387350" lvl="0" marL="457200" rtl="0">
              <a:lnSpc>
                <a:spcPct val="115000"/>
              </a:lnSpc>
              <a:spcBef>
                <a:spcPts val="1000"/>
              </a:spcBef>
              <a:spcAft>
                <a:spcPts val="1000"/>
              </a:spcAft>
              <a:buSzPts val="2500"/>
              <a:buAutoNum type="arabicPeriod"/>
            </a:pPr>
            <a:r>
              <a:rPr lang="en-US"/>
              <a:t>Seizure in water.</a:t>
            </a:r>
            <a:endParaRPr/>
          </a:p>
        </p:txBody>
      </p:sp>
      <p:sp>
        <p:nvSpPr>
          <p:cNvPr id="144" name="Shape 144"/>
          <p:cNvSpPr/>
          <p:nvPr/>
        </p:nvSpPr>
        <p:spPr>
          <a:xfrm rot="5400000">
            <a:off x="1729125" y="4298225"/>
            <a:ext cx="1342200" cy="1685100"/>
          </a:xfrm>
          <a:prstGeom prst="bentUpArrow">
            <a:avLst>
              <a:gd fmla="val 25000" name="adj1"/>
              <a:gd fmla="val 25000" name="adj2"/>
              <a:gd fmla="val 25000" name="adj3"/>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352697" y="457199"/>
            <a:ext cx="8412600" cy="6873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CLICK CONFIRM </a:t>
            </a:r>
            <a:endParaRPr/>
          </a:p>
        </p:txBody>
      </p:sp>
      <p:sp>
        <p:nvSpPr>
          <p:cNvPr id="151" name="Shape 151"/>
          <p:cNvSpPr txBox="1"/>
          <p:nvPr>
            <p:ph idx="1" type="body"/>
          </p:nvPr>
        </p:nvSpPr>
        <p:spPr>
          <a:xfrm>
            <a:off x="352697" y="1280160"/>
            <a:ext cx="8412600" cy="4896900"/>
          </a:xfrm>
          <a:prstGeom prst="rect">
            <a:avLst/>
          </a:prstGeom>
        </p:spPr>
        <p:txBody>
          <a:bodyPr anchorCtr="0" anchor="t" bIns="45700" lIns="91425" spcFirstLastPara="1" rIns="91425" wrap="square" tIns="45700">
            <a:noAutofit/>
          </a:bodyPr>
          <a:lstStyle/>
          <a:p>
            <a:pPr indent="0" lvl="0" marL="0">
              <a:spcBef>
                <a:spcPts val="1000"/>
              </a:spcBef>
              <a:spcAft>
                <a:spcPts val="0"/>
              </a:spcAft>
              <a:buNone/>
            </a:pP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