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0" r:id="rId4"/>
    <p:sldId id="260" r:id="rId5"/>
    <p:sldId id="261" r:id="rId6"/>
    <p:sldId id="273" r:id="rId7"/>
    <p:sldId id="263" r:id="rId8"/>
    <p:sldId id="264" r:id="rId9"/>
    <p:sldId id="271" r:id="rId10"/>
    <p:sldId id="272" r:id="rId11"/>
    <p:sldId id="274" r:id="rId12"/>
  </p:sldIdLst>
  <p:sldSz cx="9144000" cy="6858000" type="screen4x3"/>
  <p:notesSz cx="7010400" cy="9296400"/>
  <p:custDataLst>
    <p:tags r:id="rId13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3F3"/>
    <a:srgbClr val="FFCCCC"/>
    <a:srgbClr val="3D7F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.xml"/><Relationship Id="rId4" Type="http://schemas.openxmlformats.org/officeDocument/2006/relationships/tags" Target="../tags/tag6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F577A45-7787-4C77-A413-BD43A1E662DA}" type="datetimeFigureOut">
              <a:rPr lang="en-US"/>
              <a:pPr>
                <a:defRPr/>
              </a:pPr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C901A93-8DED-4E6F-8591-6C15696C8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05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DF119AA-5EBA-4EDF-8D18-ADBC55473A3D}" type="datetimeFigureOut">
              <a:rPr lang="en-US"/>
              <a:pPr>
                <a:defRPr/>
              </a:pPr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EC3A128-6542-47DD-BA90-2F47FEA0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11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1711440-82A6-416F-8876-EA4BA303D47D}" type="datetimeFigureOut">
              <a:rPr lang="en-US"/>
              <a:pPr>
                <a:defRPr/>
              </a:pPr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EAFF4B9-17A3-4198-A87E-CA3284811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4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D2DA4BA-4590-4DA9-A31F-423EC207A2CB}" type="datetimeFigureOut">
              <a:rPr lang="en-US"/>
              <a:pPr>
                <a:defRPr/>
              </a:pPr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AD11166-4193-4B8F-A7CB-6F147E17D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31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5557473-D561-4E02-8659-463C90B36A50}" type="datetimeFigureOut">
              <a:rPr lang="en-US"/>
              <a:pPr>
                <a:defRPr/>
              </a:pPr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C4AADDB-CA77-4033-923D-C355333E3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42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E06C20B-AFEA-4A4E-821E-48FFCB0D5AC7}" type="datetimeFigureOut">
              <a:rPr lang="en-US"/>
              <a:pPr>
                <a:defRPr/>
              </a:pPr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FD24F4-20FD-455C-BD4A-B37B6E00C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7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2CB98BA-F76C-466E-A512-206C00907F3C}" type="datetimeFigureOut">
              <a:rPr lang="en-US"/>
              <a:pPr>
                <a:defRPr/>
              </a:pPr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B60B518-6870-4724-921F-2B05A43655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46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5151975-375A-4C61-B44C-AC512F5B4D84}" type="datetimeFigureOut">
              <a:rPr lang="en-US"/>
              <a:pPr>
                <a:defRPr/>
              </a:pPr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CA43746-E10D-41E3-A315-C978ED2D0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7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3AF054-42C0-4F94-B959-DEDD2C308968}" type="datetimeFigureOut">
              <a:rPr lang="en-US"/>
              <a:pPr>
                <a:defRPr/>
              </a:pPr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9D93942-FC72-4C5F-8004-13A797B05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7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8EC8358-1623-4F05-840A-B9EC3ABB29C0}" type="datetimeFigureOut">
              <a:rPr lang="en-US"/>
              <a:pPr>
                <a:defRPr/>
              </a:pPr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7F9A6F8-8105-4E87-987B-03F3CF534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35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3AE3CEB-35E9-4764-8D47-CA2E6D6B7A48}" type="datetimeFigureOut">
              <a:rPr lang="en-US"/>
              <a:pPr>
                <a:defRPr/>
              </a:pPr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4C1E2B5-1740-43F7-AE22-EB376CF31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88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HDSB Power point cover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tags" Target="../tags/tag4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hyperlink" Target="https://ess.hdsb.ca/TrainingConfirmH.php?fAction=OHSA&amp;ccsForm=web_Null" TargetMode="Externa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4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4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4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>
                <a:solidFill>
                  <a:srgbClr val="3D7FCF"/>
                </a:solidFill>
              </a:rPr>
              <a:t>Work Refusal Process</a:t>
            </a:r>
            <a:br>
              <a:rPr lang="en-US" altLang="en-US" dirty="0" smtClean="0">
                <a:solidFill>
                  <a:srgbClr val="3D7FCF"/>
                </a:solidFill>
              </a:rPr>
            </a:br>
            <a:r>
              <a:rPr lang="en-US" altLang="en-US" dirty="0" smtClean="0">
                <a:solidFill>
                  <a:srgbClr val="3D7FCF"/>
                </a:solidFill>
              </a:rPr>
              <a:t>Under the OHSA</a:t>
            </a: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February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457200" y="115888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CA" altLang="en-US" sz="4000" smtClean="0">
                <a:solidFill>
                  <a:srgbClr val="3D7FCF"/>
                </a:solidFill>
              </a:rPr>
              <a:t>Points for Avoiding Aggression Related Work Refusals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 bwMode="auto">
          <a:xfrm>
            <a:off x="457200" y="1412875"/>
            <a:ext cx="8229600" cy="452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z="2400" smtClean="0"/>
              <a:t>Follow </a:t>
            </a:r>
            <a:r>
              <a:rPr lang="en-CA" altLang="en-US" sz="2400" i="1" smtClean="0">
                <a:solidFill>
                  <a:srgbClr val="3D7FCF"/>
                </a:solidFill>
              </a:rPr>
              <a:t>Managing Violent and Aggressive Behaviour of Students with Special Needs</a:t>
            </a:r>
            <a:r>
              <a:rPr lang="en-CA" altLang="en-US" sz="2400" i="1" smtClean="0"/>
              <a:t> </a:t>
            </a:r>
            <a:r>
              <a:rPr lang="en-CA" altLang="en-US" sz="2400" smtClean="0"/>
              <a:t>Administrative Procedure</a:t>
            </a:r>
          </a:p>
          <a:p>
            <a:r>
              <a:rPr lang="en-CA" altLang="en-US" sz="2400" smtClean="0"/>
              <a:t>Safety and/or Behaviour Plans in place &amp; up-to-date (developed with input from Core Team members, within 3 days)</a:t>
            </a:r>
          </a:p>
          <a:p>
            <a:r>
              <a:rPr lang="en-CA" altLang="en-US" sz="2400" smtClean="0"/>
              <a:t>Core Team members are UMAB trained</a:t>
            </a:r>
          </a:p>
          <a:p>
            <a:r>
              <a:rPr lang="en-CA" altLang="en-US" sz="2400" smtClean="0"/>
              <a:t>Specialized training (ie. site-specific UMAB, mock response to Safety Plan)</a:t>
            </a:r>
          </a:p>
          <a:p>
            <a:r>
              <a:rPr lang="en-CA" altLang="en-US" sz="2400" smtClean="0"/>
              <a:t>Full debrief with the Core Team after an incident &amp; adjustment to Plans if necessary</a:t>
            </a:r>
          </a:p>
          <a:p>
            <a:r>
              <a:rPr lang="en-CA" altLang="en-US" sz="2400" smtClean="0"/>
              <a:t>Maintain Behaviour Log</a:t>
            </a:r>
          </a:p>
          <a:p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3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59632" y="572616"/>
            <a:ext cx="6705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92688"/>
              </a:buClr>
              <a:buSzPct val="120000"/>
              <a:buFont typeface="Arial" charset="0"/>
              <a:buChar char="•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92688"/>
              </a:buClr>
              <a:buSzPct val="120000"/>
              <a:buFont typeface="Arial" charset="0"/>
              <a:buChar char="–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92688"/>
              </a:buClr>
              <a:buSzPct val="120000"/>
              <a:buFont typeface="Arial" charset="0"/>
              <a:buChar char="•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92688"/>
              </a:buClr>
              <a:buSzPct val="120000"/>
              <a:buFont typeface="Arial" charset="0"/>
              <a:buChar char="–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92688"/>
              </a:buClr>
              <a:buSzPct val="120000"/>
              <a:buFont typeface="Arial" charset="0"/>
              <a:buChar char="»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92688"/>
              </a:buClr>
              <a:buSzPct val="120000"/>
              <a:buFont typeface="Arial" charset="0"/>
              <a:buChar char="»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92688"/>
              </a:buClr>
              <a:buSzPct val="120000"/>
              <a:buFont typeface="Arial" charset="0"/>
              <a:buChar char="»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92688"/>
              </a:buClr>
              <a:buSzPct val="120000"/>
              <a:buFont typeface="Arial" charset="0"/>
              <a:buChar char="»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92688"/>
              </a:buClr>
              <a:buSzPct val="120000"/>
              <a:buFont typeface="Arial" charset="0"/>
              <a:buChar char="»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660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IMPORTANT!!!</a:t>
            </a:r>
          </a:p>
        </p:txBody>
      </p:sp>
      <p:sp>
        <p:nvSpPr>
          <p:cNvPr id="5" name="Rounded Rectangle 4"/>
          <p:cNvSpPr/>
          <p:nvPr>
            <p:custDataLst>
              <p:tags r:id="rId2"/>
            </p:custDataLst>
          </p:nvPr>
        </p:nvSpPr>
        <p:spPr>
          <a:xfrm>
            <a:off x="1440607" y="2249016"/>
            <a:ext cx="6324600" cy="1676400"/>
          </a:xfrm>
          <a:prstGeom prst="roundRect">
            <a:avLst>
              <a:gd name="adj" fmla="val 5729"/>
            </a:avLst>
          </a:prstGeom>
          <a:solidFill>
            <a:srgbClr val="F9DBDB"/>
          </a:solidFill>
          <a:ln w="9525">
            <a:solidFill>
              <a:srgbClr val="F3B7B7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1440607" y="2249016"/>
            <a:ext cx="6324600" cy="1676400"/>
          </a:xfrm>
          <a:prstGeom prst="roundRect">
            <a:avLst>
              <a:gd name="adj" fmla="val 5729"/>
            </a:avLst>
          </a:prstGeom>
          <a:solidFill>
            <a:srgbClr val="F9DBDB"/>
          </a:solidFill>
          <a:ln w="9525">
            <a:solidFill>
              <a:srgbClr val="F3B7B7"/>
            </a:solidFill>
          </a:ln>
          <a:effectLst>
            <a:outerShdw blurRad="50800" dist="38100" dir="2700000" algn="tl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Text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488232" y="2477616"/>
            <a:ext cx="6248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C92688"/>
              </a:buClr>
              <a:buSzPct val="120000"/>
              <a:buFont typeface="Arial" charset="0"/>
              <a:buChar char="•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C92688"/>
              </a:buClr>
              <a:buSzPct val="120000"/>
              <a:buFont typeface="Arial" charset="0"/>
              <a:buChar char="–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C92688"/>
              </a:buClr>
              <a:buSzPct val="120000"/>
              <a:buFont typeface="Arial" charset="0"/>
              <a:buChar char="•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92688"/>
              </a:buClr>
              <a:buSzPct val="120000"/>
              <a:buFont typeface="Arial" charset="0"/>
              <a:buChar char="–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C92688"/>
              </a:buClr>
              <a:buSzPct val="120000"/>
              <a:buFont typeface="Arial" charset="0"/>
              <a:buChar char="»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92688"/>
              </a:buClr>
              <a:buSzPct val="120000"/>
              <a:buFont typeface="Arial" charset="0"/>
              <a:buChar char="»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92688"/>
              </a:buClr>
              <a:buSzPct val="120000"/>
              <a:buFont typeface="Arial" charset="0"/>
              <a:buChar char="»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92688"/>
              </a:buClr>
              <a:buSzPct val="120000"/>
              <a:buFont typeface="Arial" charset="0"/>
              <a:buChar char="»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92688"/>
              </a:buClr>
              <a:buSzPct val="120000"/>
              <a:buFont typeface="Arial" charset="0"/>
              <a:buChar char="»"/>
              <a:defRPr>
                <a:solidFill>
                  <a:schemeClr val="tx1"/>
                </a:solidFill>
                <a:latin typeface="HelveticaNeueLT Std Med" charset="0"/>
                <a:ea typeface="Geneva" charset="-128"/>
                <a:cs typeface="HelveticaNeueLT Std Med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400">
                <a:solidFill>
                  <a:srgbClr val="FF0000"/>
                </a:solidFill>
                <a:latin typeface="Segoe UI" pitchFamily="34" charset="0"/>
                <a:cs typeface="Segoe UI" pitchFamily="34" charset="0"/>
              </a:rPr>
              <a:t>Now that you have completed this training, click the confirm button below to submit the certificate of completion to our database.</a:t>
            </a:r>
          </a:p>
        </p:txBody>
      </p:sp>
      <p:sp>
        <p:nvSpPr>
          <p:cNvPr id="8" name="Rectangle 7">
            <a:hlinkClick r:id="rId7"/>
          </p:cNvPr>
          <p:cNvSpPr/>
          <p:nvPr>
            <p:custDataLst>
              <p:tags r:id="rId5"/>
            </p:custDataLst>
          </p:nvPr>
        </p:nvSpPr>
        <p:spPr>
          <a:xfrm>
            <a:off x="3255120" y="4687416"/>
            <a:ext cx="2714625" cy="685800"/>
          </a:xfrm>
          <a:prstGeom prst="rect">
            <a:avLst/>
          </a:prstGeom>
          <a:solidFill>
            <a:srgbClr val="DE0000"/>
          </a:solidFill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CONFIRM</a:t>
            </a:r>
          </a:p>
        </p:txBody>
      </p:sp>
    </p:spTree>
    <p:extLst>
      <p:ext uri="{BB962C8B-B14F-4D97-AF65-F5344CB8AC3E}">
        <p14:creationId xmlns:p14="http://schemas.microsoft.com/office/powerpoint/2010/main" val="3329570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altLang="en-US" smtClean="0">
                <a:solidFill>
                  <a:srgbClr val="3D7FCF"/>
                </a:solidFill>
              </a:rPr>
              <a:t>Right to Refuse Unsafe Work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 bwMode="auto">
          <a:xfrm>
            <a:off x="438150" y="1052513"/>
            <a:ext cx="8229600" cy="46704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CA" altLang="en-US" sz="2800" smtClean="0"/>
              <a:t>Worker may refuse to do work or particular work if s/he has </a:t>
            </a:r>
            <a:r>
              <a:rPr lang="en-CA" altLang="en-US" sz="2800" b="1" smtClean="0"/>
              <a:t>reason to believe</a:t>
            </a:r>
            <a:r>
              <a:rPr lang="en-CA" altLang="en-US" sz="2800" smtClean="0"/>
              <a:t>:</a:t>
            </a:r>
          </a:p>
          <a:p>
            <a:pPr lvl="1" eaLnBrk="1" hangingPunct="1"/>
            <a:r>
              <a:rPr lang="en-CA" altLang="en-US" sz="2600" smtClean="0"/>
              <a:t>Any equipment, machine, device or thing s/he is to use or operate is likely to endanger self or another worker</a:t>
            </a:r>
          </a:p>
          <a:p>
            <a:pPr lvl="1" eaLnBrk="1" hangingPunct="1"/>
            <a:r>
              <a:rPr lang="en-CA" altLang="en-US" sz="2600" smtClean="0"/>
              <a:t>Physical condition of the workplace in which s/he works or is to work is likely to endanger self</a:t>
            </a:r>
          </a:p>
          <a:p>
            <a:pPr lvl="1" eaLnBrk="1" hangingPunct="1"/>
            <a:r>
              <a:rPr lang="en-CA" altLang="en-US" sz="2600" smtClean="0"/>
              <a:t>If points above is in contravention of OHSA and the contravention is likely to endanger self or another worker</a:t>
            </a:r>
          </a:p>
          <a:p>
            <a:pPr lvl="1" eaLnBrk="1" hangingPunct="1"/>
            <a:r>
              <a:rPr lang="en-CA" altLang="en-US" sz="2600" smtClean="0"/>
              <a:t>Workplace violence is likely to endanger the worker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mtClean="0">
                <a:solidFill>
                  <a:srgbClr val="3D7FCF"/>
                </a:solidFill>
              </a:rPr>
              <a:t>Regulation 857 - Teachers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mtClean="0"/>
              <a:t>Right to refuse unsafe work doesn’t apply to a teacher where the circumstances are such that the life, health or safety of a pupil is in imminent jeopardy.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457200" y="273050"/>
            <a:ext cx="4043363" cy="1162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CA" altLang="en-US" sz="2800" smtClean="0">
                <a:solidFill>
                  <a:srgbClr val="3D7FCF"/>
                </a:solidFill>
              </a:rPr>
              <a:t>Work Refusal Process – Stage 1</a:t>
            </a:r>
            <a:endParaRPr lang="en-CA" alt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716463" y="-100013"/>
            <a:ext cx="3970337" cy="58531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CA" sz="2400" b="1" dirty="0" smtClean="0"/>
              <a:t>Anecdotal Comments</a:t>
            </a:r>
          </a:p>
          <a:p>
            <a:pPr>
              <a:defRPr/>
            </a:pPr>
            <a:r>
              <a:rPr lang="en-CA" sz="2000" dirty="0"/>
              <a:t>If supervisor is uncertain that the refusal is for safety reasons, seek clarification</a:t>
            </a:r>
          </a:p>
          <a:p>
            <a:pPr>
              <a:defRPr/>
            </a:pPr>
            <a:r>
              <a:rPr lang="en-CA" sz="2000" dirty="0"/>
              <a:t>Contact H&amp;S </a:t>
            </a:r>
            <a:r>
              <a:rPr lang="en-CA" sz="2000" dirty="0" err="1"/>
              <a:t>Dept</a:t>
            </a:r>
            <a:r>
              <a:rPr lang="en-CA" sz="2000" dirty="0"/>
              <a:t> immediately so </a:t>
            </a:r>
            <a:r>
              <a:rPr lang="en-CA" sz="2000" dirty="0" smtClean="0"/>
              <a:t>arrangements can be made </a:t>
            </a:r>
            <a:r>
              <a:rPr lang="en-CA" sz="2000" dirty="0"/>
              <a:t>for the release of the </a:t>
            </a:r>
            <a:r>
              <a:rPr lang="en-CA" sz="2000" dirty="0" smtClean="0"/>
              <a:t>Certified JHSC </a:t>
            </a:r>
            <a:r>
              <a:rPr lang="en-CA" sz="2000" dirty="0"/>
              <a:t>Worker </a:t>
            </a:r>
            <a:r>
              <a:rPr lang="en-CA" sz="2000" dirty="0" smtClean="0"/>
              <a:t>Rep</a:t>
            </a:r>
          </a:p>
          <a:p>
            <a:pPr>
              <a:defRPr/>
            </a:pPr>
            <a:r>
              <a:rPr lang="en-CA" sz="2000" dirty="0" smtClean="0"/>
              <a:t>Record details of the refusal</a:t>
            </a:r>
          </a:p>
          <a:p>
            <a:pPr>
              <a:defRPr/>
            </a:pPr>
            <a:r>
              <a:rPr lang="en-CA" sz="2000" dirty="0" smtClean="0">
                <a:solidFill>
                  <a:srgbClr val="FF0000"/>
                </a:solidFill>
              </a:rPr>
              <a:t>For student aggression work refusals, the work may only be assigned to a teacher @ this time</a:t>
            </a:r>
          </a:p>
          <a:p>
            <a:pPr>
              <a:defRPr/>
            </a:pPr>
            <a:r>
              <a:rPr lang="en-CA" sz="2000" dirty="0">
                <a:solidFill>
                  <a:srgbClr val="FF0000"/>
                </a:solidFill>
              </a:rPr>
              <a:t>The H&amp;S </a:t>
            </a:r>
            <a:r>
              <a:rPr lang="en-CA" sz="2000" dirty="0" smtClean="0">
                <a:solidFill>
                  <a:srgbClr val="FF0000"/>
                </a:solidFill>
              </a:rPr>
              <a:t>Rep is </a:t>
            </a:r>
            <a:r>
              <a:rPr lang="en-CA" sz="2000" dirty="0">
                <a:solidFill>
                  <a:srgbClr val="FF0000"/>
                </a:solidFill>
              </a:rPr>
              <a:t>the In-school H&amp;S Team member or a union </a:t>
            </a:r>
            <a:r>
              <a:rPr lang="en-CA" sz="2000" dirty="0" smtClean="0">
                <a:solidFill>
                  <a:srgbClr val="FF0000"/>
                </a:solidFill>
              </a:rPr>
              <a:t>steward may be utilized</a:t>
            </a:r>
          </a:p>
          <a:p>
            <a:pPr>
              <a:defRPr/>
            </a:pPr>
            <a:r>
              <a:rPr lang="en-CA" sz="2000" dirty="0" smtClean="0">
                <a:solidFill>
                  <a:srgbClr val="FF0000"/>
                </a:solidFill>
              </a:rPr>
              <a:t>Record details of the assignment of duties to another worker</a:t>
            </a:r>
            <a:endParaRPr lang="en-CA" sz="2000" dirty="0">
              <a:solidFill>
                <a:srgbClr val="FF0000"/>
              </a:solidFill>
            </a:endParaRPr>
          </a:p>
          <a:p>
            <a:pPr marL="0" indent="0">
              <a:buFont typeface="Arial" charset="0"/>
              <a:buNone/>
              <a:defRPr/>
            </a:pPr>
            <a:endParaRPr lang="en-CA" sz="2200" dirty="0"/>
          </a:p>
          <a:p>
            <a:pPr marL="0" indent="0">
              <a:buFont typeface="Arial" charset="0"/>
              <a:buNone/>
              <a:defRPr/>
            </a:pPr>
            <a:endParaRPr lang="en-CA" dirty="0"/>
          </a:p>
        </p:txBody>
      </p:sp>
      <p:sp>
        <p:nvSpPr>
          <p:cNvPr id="16388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 bwMode="auto">
          <a:xfrm>
            <a:off x="457200" y="1341438"/>
            <a:ext cx="4043363" cy="4784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z="2400" b="1" smtClean="0"/>
              <a:t>Legislative Requirements</a:t>
            </a:r>
          </a:p>
          <a:p>
            <a:r>
              <a:rPr lang="en-CA" altLang="en-US" sz="2400" smtClean="0">
                <a:latin typeface="Arial" charset="0"/>
                <a:cs typeface="Arial" charset="0"/>
              </a:rPr>
              <a:t>•  </a:t>
            </a:r>
            <a:r>
              <a:rPr lang="en-CA" altLang="en-US" sz="2200" smtClean="0"/>
              <a:t>Worker reports the circumstances of their refusal to their supervisor</a:t>
            </a:r>
          </a:p>
          <a:p>
            <a:r>
              <a:rPr lang="en-CA" altLang="en-US" sz="2200" smtClean="0">
                <a:solidFill>
                  <a:srgbClr val="FF0000"/>
                </a:solidFill>
                <a:latin typeface="Arial" charset="0"/>
                <a:cs typeface="Arial" charset="0"/>
              </a:rPr>
              <a:t>• </a:t>
            </a:r>
            <a:r>
              <a:rPr lang="en-CA" altLang="en-US" sz="2200" smtClean="0">
                <a:solidFill>
                  <a:srgbClr val="3D7FCF"/>
                </a:solidFill>
                <a:latin typeface="Arial" charset="0"/>
                <a:cs typeface="Arial" charset="0"/>
              </a:rPr>
              <a:t> </a:t>
            </a:r>
            <a:r>
              <a:rPr lang="en-CA" altLang="en-US" sz="2100" smtClean="0">
                <a:solidFill>
                  <a:srgbClr val="FF0000"/>
                </a:solidFill>
              </a:rPr>
              <a:t>Duties may be assigned to another worker, but must be done in the presence of a JHSC Worker Rep, H&amp;S Rep, or another worker that has the knowledge, experience &amp; training and is selected by the union.  Worker must be advised of the refusal and reasons for the refusal.</a:t>
            </a:r>
          </a:p>
          <a:p>
            <a:endParaRPr lang="en-CA" altLang="en-US" sz="2200" smtClean="0"/>
          </a:p>
          <a:p>
            <a:endParaRPr lang="en-CA" altLang="en-US" sz="2400" smtClean="0"/>
          </a:p>
          <a:p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457200" y="273050"/>
            <a:ext cx="3827463" cy="1162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CA" altLang="en-US" sz="2800" smtClean="0">
                <a:solidFill>
                  <a:srgbClr val="3D7FCF"/>
                </a:solidFill>
              </a:rPr>
              <a:t>Stage 1 Con’t …</a:t>
            </a:r>
            <a:endParaRPr lang="en-CA" alt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00563" y="273050"/>
            <a:ext cx="4186237" cy="58531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CA" sz="2400" b="1" dirty="0"/>
              <a:t>Anecdotal Comments</a:t>
            </a:r>
          </a:p>
          <a:p>
            <a:pPr>
              <a:defRPr/>
            </a:pPr>
            <a:r>
              <a:rPr lang="en-CA" sz="2200" dirty="0">
                <a:solidFill>
                  <a:srgbClr val="3D7FCF"/>
                </a:solidFill>
              </a:rPr>
              <a:t>Forthwith is within a reasonable time, not necessarily immediately</a:t>
            </a:r>
          </a:p>
          <a:p>
            <a:pPr>
              <a:defRPr/>
            </a:pPr>
            <a:r>
              <a:rPr lang="en-CA" sz="2200" dirty="0">
                <a:solidFill>
                  <a:srgbClr val="3D7FCF"/>
                </a:solidFill>
              </a:rPr>
              <a:t>Investigation </a:t>
            </a:r>
            <a:r>
              <a:rPr lang="en-CA" sz="2200" b="1" dirty="0">
                <a:solidFill>
                  <a:srgbClr val="3D7FCF"/>
                </a:solidFill>
              </a:rPr>
              <a:t>must take priority</a:t>
            </a:r>
            <a:endParaRPr lang="en-CA" sz="2200" dirty="0">
              <a:solidFill>
                <a:srgbClr val="3D7FCF"/>
              </a:solidFill>
            </a:endParaRPr>
          </a:p>
          <a:p>
            <a:pPr>
              <a:defRPr/>
            </a:pPr>
            <a:r>
              <a:rPr lang="en-CA" sz="2200" dirty="0">
                <a:solidFill>
                  <a:srgbClr val="3D7FCF"/>
                </a:solidFill>
              </a:rPr>
              <a:t>If the work is </a:t>
            </a:r>
            <a:r>
              <a:rPr lang="en-CA" sz="2200" dirty="0" smtClean="0">
                <a:solidFill>
                  <a:srgbClr val="3D7FCF"/>
                </a:solidFill>
              </a:rPr>
              <a:t>unsafe, then correct. If safe, then </a:t>
            </a:r>
            <a:r>
              <a:rPr lang="en-CA" sz="2200" dirty="0">
                <a:solidFill>
                  <a:srgbClr val="3D7FCF"/>
                </a:solidFill>
              </a:rPr>
              <a:t>explain to worker </a:t>
            </a:r>
            <a:endParaRPr lang="en-CA" sz="2200" dirty="0" smtClean="0">
              <a:solidFill>
                <a:srgbClr val="3D7FCF"/>
              </a:solidFill>
            </a:endParaRPr>
          </a:p>
          <a:p>
            <a:pPr>
              <a:defRPr/>
            </a:pPr>
            <a:r>
              <a:rPr lang="en-CA" sz="2200" dirty="0" smtClean="0">
                <a:solidFill>
                  <a:srgbClr val="3D7FCF"/>
                </a:solidFill>
              </a:rPr>
              <a:t>Record details</a:t>
            </a:r>
            <a:endParaRPr lang="en-CA" sz="2200" dirty="0">
              <a:solidFill>
                <a:srgbClr val="3D7FCF"/>
              </a:solidFill>
            </a:endParaRPr>
          </a:p>
          <a:p>
            <a:pPr>
              <a:defRPr/>
            </a:pPr>
            <a:endParaRPr lang="en-CA" dirty="0"/>
          </a:p>
        </p:txBody>
      </p:sp>
      <p:sp>
        <p:nvSpPr>
          <p:cNvPr id="17412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 bwMode="auto">
          <a:xfrm>
            <a:off x="457200" y="1435100"/>
            <a:ext cx="4043363" cy="4691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z="2400" b="1" smtClean="0"/>
              <a:t>Legislative Requirements</a:t>
            </a:r>
          </a:p>
          <a:p>
            <a:r>
              <a:rPr lang="en-CA" altLang="en-US" sz="2400" smtClean="0">
                <a:solidFill>
                  <a:srgbClr val="3D7FCF"/>
                </a:solidFill>
                <a:latin typeface="Arial" charset="0"/>
                <a:cs typeface="Arial" charset="0"/>
              </a:rPr>
              <a:t>•  </a:t>
            </a:r>
            <a:r>
              <a:rPr lang="en-CA" altLang="en-US" sz="2200" smtClean="0">
                <a:solidFill>
                  <a:srgbClr val="3D7FCF"/>
                </a:solidFill>
              </a:rPr>
              <a:t>Supervisor investigates the work refusal forthwith and in the presence of the refusing worker and a JHSC Worker Rep </a:t>
            </a:r>
          </a:p>
          <a:p>
            <a:endParaRPr lang="en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457200" y="273050"/>
            <a:ext cx="3827463" cy="1162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CA" altLang="en-US" sz="2800" smtClean="0">
                <a:solidFill>
                  <a:srgbClr val="3D7FCF"/>
                </a:solidFill>
              </a:rPr>
              <a:t>Work Refusal Process – Stage 2</a:t>
            </a:r>
            <a:endParaRPr lang="en-CA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56100" y="273050"/>
            <a:ext cx="4330700" cy="58531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CA" sz="2400" b="1" dirty="0" smtClean="0">
                <a:cs typeface="Arial" charset="0"/>
              </a:rPr>
              <a:t>Anecdotal Comments</a:t>
            </a:r>
          </a:p>
          <a:p>
            <a:pPr>
              <a:defRPr/>
            </a:pPr>
            <a:r>
              <a:rPr lang="en-CA" sz="2200" dirty="0" smtClean="0">
                <a:cs typeface="Arial" charset="0"/>
              </a:rPr>
              <a:t>Same </a:t>
            </a:r>
            <a:r>
              <a:rPr lang="en-CA" sz="2200" dirty="0">
                <a:cs typeface="Arial" charset="0"/>
              </a:rPr>
              <a:t>conditions apply for the continuation of the work refusal (see slide 2</a:t>
            </a:r>
            <a:r>
              <a:rPr lang="en-CA" sz="2200" dirty="0" smtClean="0">
                <a:cs typeface="Arial" charset="0"/>
              </a:rPr>
              <a:t>)</a:t>
            </a:r>
          </a:p>
          <a:p>
            <a:pPr>
              <a:defRPr/>
            </a:pPr>
            <a:r>
              <a:rPr lang="en-CA" sz="2200" dirty="0" smtClean="0">
                <a:cs typeface="Arial" charset="0"/>
              </a:rPr>
              <a:t>Record reasons for the continued work refusal</a:t>
            </a:r>
            <a:endParaRPr lang="en-CA" sz="2200" dirty="0">
              <a:cs typeface="Arial" charset="0"/>
            </a:endParaRPr>
          </a:p>
          <a:p>
            <a:pPr>
              <a:defRPr/>
            </a:pPr>
            <a:endParaRPr lang="en-CA" dirty="0"/>
          </a:p>
        </p:txBody>
      </p:sp>
      <p:sp>
        <p:nvSpPr>
          <p:cNvPr id="18436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 bwMode="auto">
          <a:xfrm>
            <a:off x="457200" y="1435100"/>
            <a:ext cx="3827463" cy="4691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z="2400" b="1" smtClean="0">
                <a:solidFill>
                  <a:srgbClr val="000000"/>
                </a:solidFill>
              </a:rPr>
              <a:t>Legislative Requirements</a:t>
            </a:r>
          </a:p>
          <a:p>
            <a:r>
              <a:rPr lang="en-CA" altLang="en-US" sz="2400" smtClean="0">
                <a:solidFill>
                  <a:srgbClr val="000000"/>
                </a:solidFill>
                <a:latin typeface="Arial" charset="0"/>
                <a:cs typeface="Arial" charset="0"/>
              </a:rPr>
              <a:t>•  </a:t>
            </a:r>
            <a:r>
              <a:rPr lang="en-CA" altLang="en-US" sz="2200" smtClean="0">
                <a:solidFill>
                  <a:srgbClr val="000000"/>
                </a:solidFill>
              </a:rPr>
              <a:t>Following the investigation or any steps taken to deal with the circumstances for the work refusal, if the worker has </a:t>
            </a:r>
            <a:r>
              <a:rPr lang="en-CA" altLang="en-US" sz="2200" b="1" smtClean="0">
                <a:solidFill>
                  <a:srgbClr val="000000"/>
                </a:solidFill>
              </a:rPr>
              <a:t>reasonable grounds to believe</a:t>
            </a:r>
            <a:r>
              <a:rPr lang="en-CA" altLang="en-US" sz="2200" smtClean="0">
                <a:solidFill>
                  <a:srgbClr val="000000"/>
                </a:solidFill>
              </a:rPr>
              <a:t> that the work is unsafe, the worker may continue to refuse to work or do particular work</a:t>
            </a:r>
          </a:p>
          <a:p>
            <a:endParaRPr lang="en-CA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457200" y="273050"/>
            <a:ext cx="3827463" cy="1162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CA" altLang="en-US" sz="2800" smtClean="0">
                <a:solidFill>
                  <a:srgbClr val="3D7FCF"/>
                </a:solidFill>
              </a:rPr>
              <a:t>Work Refusal Process – Stage 2</a:t>
            </a:r>
            <a:endParaRPr lang="en-CA" alt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356100" y="273050"/>
            <a:ext cx="4330700" cy="58531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CA" sz="2400" b="1" dirty="0"/>
              <a:t>Anecdotal </a:t>
            </a:r>
            <a:r>
              <a:rPr lang="en-CA" sz="2400" b="1" dirty="0" smtClean="0"/>
              <a:t>Comments</a:t>
            </a:r>
          </a:p>
          <a:p>
            <a:pPr>
              <a:defRPr/>
            </a:pPr>
            <a:r>
              <a:rPr lang="en-CA" sz="2200" dirty="0">
                <a:solidFill>
                  <a:srgbClr val="3D7FCF"/>
                </a:solidFill>
              </a:rPr>
              <a:t>Record details of the call to the </a:t>
            </a:r>
            <a:r>
              <a:rPr lang="en-CA" sz="2200" dirty="0" smtClean="0">
                <a:solidFill>
                  <a:srgbClr val="3D7FCF"/>
                </a:solidFill>
              </a:rPr>
              <a:t>MOL</a:t>
            </a:r>
            <a:endParaRPr lang="en-CA" sz="2200" dirty="0">
              <a:solidFill>
                <a:srgbClr val="3D7FCF"/>
              </a:solidFill>
            </a:endParaRPr>
          </a:p>
          <a:p>
            <a:pPr>
              <a:defRPr/>
            </a:pPr>
            <a:r>
              <a:rPr lang="en-CA" sz="2200" dirty="0" smtClean="0">
                <a:solidFill>
                  <a:prstClr val="black"/>
                </a:solidFill>
              </a:rPr>
              <a:t>Investigation </a:t>
            </a:r>
            <a:r>
              <a:rPr lang="en-CA" sz="2200" dirty="0">
                <a:solidFill>
                  <a:prstClr val="black"/>
                </a:solidFill>
              </a:rPr>
              <a:t>may be prolonged if MOL needs to involve specialists within the </a:t>
            </a:r>
            <a:r>
              <a:rPr lang="en-CA" sz="2200" dirty="0" smtClean="0">
                <a:solidFill>
                  <a:prstClr val="black"/>
                </a:solidFill>
              </a:rPr>
              <a:t>MOL</a:t>
            </a:r>
          </a:p>
          <a:p>
            <a:pPr marL="0" indent="0">
              <a:buFont typeface="Arial" charset="0"/>
              <a:buNone/>
              <a:defRPr/>
            </a:pPr>
            <a:endParaRPr lang="en-CA" sz="2800" b="1" dirty="0"/>
          </a:p>
          <a:p>
            <a:pPr marL="0" indent="0">
              <a:buFont typeface="Arial" charset="0"/>
              <a:buNone/>
              <a:defRPr/>
            </a:pPr>
            <a:endParaRPr lang="en-CA" sz="2800" b="1" dirty="0"/>
          </a:p>
          <a:p>
            <a:pPr marL="0" indent="0">
              <a:buFont typeface="Arial" charset="0"/>
              <a:buNone/>
              <a:defRPr/>
            </a:pPr>
            <a:endParaRPr lang="en-CA" dirty="0"/>
          </a:p>
        </p:txBody>
      </p:sp>
      <p:sp>
        <p:nvSpPr>
          <p:cNvPr id="19460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 bwMode="auto">
          <a:xfrm>
            <a:off x="457200" y="1435100"/>
            <a:ext cx="3898900" cy="4691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z="2400" b="1" smtClean="0"/>
              <a:t>Legislative Requirements</a:t>
            </a:r>
          </a:p>
          <a:p>
            <a:r>
              <a:rPr lang="en-CA" altLang="en-US" sz="2400" smtClean="0">
                <a:solidFill>
                  <a:srgbClr val="3D7FCF"/>
                </a:solidFill>
                <a:latin typeface="Arial" charset="0"/>
                <a:cs typeface="Arial" charset="0"/>
              </a:rPr>
              <a:t>•  </a:t>
            </a:r>
            <a:r>
              <a:rPr lang="en-CA" altLang="en-US" sz="2200" smtClean="0">
                <a:solidFill>
                  <a:srgbClr val="3D7FCF"/>
                </a:solidFill>
              </a:rPr>
              <a:t>Supervisor, worker or Worker Rep contacts the Ministry of Labour and advises of a Stage 2 work refusal</a:t>
            </a:r>
          </a:p>
          <a:p>
            <a:r>
              <a:rPr lang="en-CA" altLang="en-US" sz="2200" smtClean="0">
                <a:cs typeface="Arial" charset="0"/>
              </a:rPr>
              <a:t>• MOL Inspector investigates in consultation with supervisor, worker &amp; JHSC Worker Rep</a:t>
            </a:r>
            <a:endParaRPr lang="en-CA" altLang="en-US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xfrm>
            <a:off x="457200" y="273050"/>
            <a:ext cx="3970338" cy="1162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CA" altLang="en-US" sz="2800" smtClean="0">
                <a:solidFill>
                  <a:srgbClr val="3D7FCF"/>
                </a:solidFill>
              </a:rPr>
              <a:t>Work Refusal Process – Stage 2</a:t>
            </a:r>
            <a:endParaRPr lang="en-CA" altLang="en-US" sz="28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427538" y="273050"/>
            <a:ext cx="4259262" cy="58531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CA" sz="2400" b="1" dirty="0"/>
              <a:t>Anecdotal </a:t>
            </a:r>
            <a:r>
              <a:rPr lang="en-CA" sz="2400" b="1" dirty="0" smtClean="0"/>
              <a:t>Comments</a:t>
            </a:r>
          </a:p>
          <a:p>
            <a:pPr>
              <a:defRPr/>
            </a:pPr>
            <a:r>
              <a:rPr lang="en-CA" sz="2200" dirty="0" smtClean="0"/>
              <a:t>MOL </a:t>
            </a:r>
            <a:r>
              <a:rPr lang="en-CA" sz="2200" dirty="0"/>
              <a:t>Inspector’s decision is binding</a:t>
            </a:r>
          </a:p>
          <a:p>
            <a:pPr>
              <a:defRPr/>
            </a:pPr>
            <a:endParaRPr lang="en-CA" sz="2400" dirty="0"/>
          </a:p>
        </p:txBody>
      </p:sp>
      <p:sp>
        <p:nvSpPr>
          <p:cNvPr id="2048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 bwMode="auto">
          <a:xfrm>
            <a:off x="457200" y="1435100"/>
            <a:ext cx="3970338" cy="4691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z="2400" b="1" smtClean="0"/>
              <a:t>Legislative Requirements</a:t>
            </a:r>
          </a:p>
          <a:p>
            <a:r>
              <a:rPr lang="en-CA" altLang="en-US" sz="2400" smtClean="0">
                <a:latin typeface="Arial" charset="0"/>
                <a:cs typeface="Arial" charset="0"/>
              </a:rPr>
              <a:t>•  </a:t>
            </a:r>
            <a:r>
              <a:rPr lang="en-CA" altLang="en-US" sz="2200" smtClean="0"/>
              <a:t>MOL Inspector decides if the circumstances are likely to endanger worker or another person and gives decision in writing</a:t>
            </a:r>
          </a:p>
          <a:p>
            <a:r>
              <a:rPr lang="en-CA" altLang="en-US" sz="2200" smtClean="0">
                <a:solidFill>
                  <a:srgbClr val="3D7FCF"/>
                </a:solidFill>
                <a:latin typeface="Arial" charset="0"/>
                <a:cs typeface="Arial" charset="0"/>
              </a:rPr>
              <a:t>• </a:t>
            </a:r>
            <a:r>
              <a:rPr lang="en-CA" altLang="en-US" sz="2200" smtClean="0">
                <a:solidFill>
                  <a:srgbClr val="3D7FCF"/>
                </a:solidFill>
              </a:rPr>
              <a:t> As in Stage 1, duties may be assigned to another worker while awaiting MOL decision (within the same parameters – see slide 4)</a:t>
            </a:r>
          </a:p>
          <a:p>
            <a:endParaRPr lang="en-CA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mtClean="0">
                <a:solidFill>
                  <a:srgbClr val="3D7FCF"/>
                </a:solidFill>
              </a:rPr>
              <a:t>Work Refusal Process</a:t>
            </a:r>
          </a:p>
        </p:txBody>
      </p:sp>
      <p:sp>
        <p:nvSpPr>
          <p:cNvPr id="21507" name="Content Placeholder 5"/>
          <p:cNvSpPr>
            <a:spLocks noGrp="1"/>
          </p:cNvSpPr>
          <p:nvPr>
            <p:ph idx="1"/>
            <p:custDataLst>
              <p:tags r:id="rId2"/>
            </p:custDataLst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altLang="en-US" sz="2800" smtClean="0"/>
              <a:t>Questions??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property id=&quot;20141&quot; value=&quot;Work Refusal Process&quot;/&gt;&lt;property id=&quot;20144&quot; value=&quot;1&quot;/&gt;&lt;property id=&quot;20146&quot; value=&quot;0&quot;/&gt;&lt;property id=&quot;20147&quot; value=&quot;0&quot;/&gt;&lt;property id=&quot;20148&quot; value=&quot;1&quot;/&gt;&lt;property id=&quot;20184&quot; value=&quot;7&quot;/&gt;&lt;property id=&quot;20191&quot; value=&quot;connect&quot;/&gt;&lt;property id=&quot;20192&quot; value=&quot;connect.hdsb.ca&quot;/&gt;&lt;property id=&quot;20193&quot; value=&quot;0&quot;/&gt;&lt;property id=&quot;20250&quot; value=&quot;6&quot;/&gt;&lt;property id=&quot;20251&quot; value=&quot;0&quot;/&gt;&lt;property id=&quot;20259&quot; value=&quot;0&quot;/&gt;&lt;property id=&quot;20262&quot; value=&quot;214448&quot;/&gt;&lt;property id=&quot;20600&quot; value=&quot;0&quot;/&gt;&lt;property id=&quot;20700&quot; value=&quot;0&quot;/&gt;&lt;object type=&quot;2&quot; unique_id=&quot;10002&quot;&gt;&lt;object type=&quot;3&quot; unique_id=&quot;10003&quot;&gt;&lt;property id=&quot;20148&quot; value=&quot;5&quot;/&gt;&lt;property id=&quot;20300&quot; value=&quot;Slide 1 - &amp;quot;Work Refusal Process Under the OHSA&amp;quot;&quot;/&gt;&lt;property id=&quot;20302&quot; value=&quot;1&quot;/&gt;&lt;property id=&quot;20303&quot; value=&quot;-1&quot;/&gt;&lt;property id=&quot;20307&quot; value=&quot;256&quot;/&gt;&lt;property id=&quot;20309&quot; value=&quot;-1&quot;/&gt;&lt;property id=&quot;20312&quot; value=&quot;0&quot;/&gt;&lt;/object&gt;&lt;object type=&quot;3&quot; unique_id=&quot;10004&quot;&gt;&lt;property id=&quot;20148&quot; value=&quot;5&quot;/&gt;&lt;property id=&quot;20300&quot; value=&quot;Slide 2 - &amp;quot;Right to Refuse Unsafe Work&amp;quot;&quot;/&gt;&lt;property id=&quot;20302&quot; value=&quot;1&quot;/&gt;&lt;property id=&quot;20303&quot; value=&quot;-1&quot;/&gt;&lt;property id=&quot;20307&quot; value=&quot;257&quot;/&gt;&lt;property id=&quot;20309&quot; value=&quot;-1&quot;/&gt;&lt;property id=&quot;20312&quot; value=&quot;0&quot;/&gt;&lt;/object&gt;&lt;object type=&quot;3&quot; unique_id=&quot;10005&quot;&gt;&lt;property id=&quot;20148&quot; value=&quot;5&quot;/&gt;&lt;property id=&quot;20300&quot; value=&quot;Slide 3 - &amp;quot;Regulation 857 - Teachers&amp;quot;&quot;/&gt;&lt;property id=&quot;20302&quot; value=&quot;1&quot;/&gt;&lt;property id=&quot;20303&quot; value=&quot;-1&quot;/&gt;&lt;property id=&quot;20307&quot; value=&quot;270&quot;/&gt;&lt;property id=&quot;20309&quot; value=&quot;-1&quot;/&gt;&lt;property id=&quot;20312&quot; value=&quot;0&quot;/&gt;&lt;/object&gt;&lt;object type=&quot;3&quot; unique_id=&quot;10006&quot;&gt;&lt;property id=&quot;20148&quot; value=&quot;5&quot;/&gt;&lt;property id=&quot;20300&quot; value=&quot;Slide 4 - &amp;quot;Work Refusal Process – Stage 1&amp;quot;&quot;/&gt;&lt;property id=&quot;20302&quot; value=&quot;1&quot;/&gt;&lt;property id=&quot;20303&quot; value=&quot;-1&quot;/&gt;&lt;property id=&quot;20307&quot; value=&quot;260&quot;/&gt;&lt;property id=&quot;20309&quot; value=&quot;-1&quot;/&gt;&lt;property id=&quot;20312&quot; value=&quot;0&quot;/&gt;&lt;/object&gt;&lt;object type=&quot;3&quot; unique_id=&quot;10007&quot;&gt;&lt;property id=&quot;20148&quot; value=&quot;5&quot;/&gt;&lt;property id=&quot;20300&quot; value=&quot;Slide 5 - &amp;quot;Stage 1 Con’t …&amp;quot;&quot;/&gt;&lt;property id=&quot;20302&quot; value=&quot;1&quot;/&gt;&lt;property id=&quot;20303&quot; value=&quot;-1&quot;/&gt;&lt;property id=&quot;20307&quot; value=&quot;261&quot;/&gt;&lt;property id=&quot;20309&quot; value=&quot;-1&quot;/&gt;&lt;property id=&quot;20312&quot; value=&quot;0&quot;/&gt;&lt;/object&gt;&lt;object type=&quot;3&quot; unique_id=&quot;10008&quot;&gt;&lt;property id=&quot;20148&quot; value=&quot;5&quot;/&gt;&lt;property id=&quot;20300&quot; value=&quot;Slide 6 - &amp;quot;Work Refusal Process – Stage 2&amp;quot;&quot;/&gt;&lt;property id=&quot;20302&quot; value=&quot;1&quot;/&gt;&lt;property id=&quot;20303&quot; value=&quot;-1&quot;/&gt;&lt;property id=&quot;20307&quot; value=&quot;273&quot;/&gt;&lt;property id=&quot;20309&quot; value=&quot;-1&quot;/&gt;&lt;property id=&quot;20312&quot; value=&quot;0&quot;/&gt;&lt;/object&gt;&lt;object type=&quot;3&quot; unique_id=&quot;10009&quot;&gt;&lt;property id=&quot;20148&quot; value=&quot;5&quot;/&gt;&lt;property id=&quot;20300&quot; value=&quot;Slide 7 - &amp;quot;Work Refusal Process – Stage 2&amp;quot;&quot;/&gt;&lt;property id=&quot;20302&quot; value=&quot;1&quot;/&gt;&lt;property id=&quot;20303&quot; value=&quot;-1&quot;/&gt;&lt;property id=&quot;20307&quot; value=&quot;263&quot;/&gt;&lt;property id=&quot;20309&quot; value=&quot;-1&quot;/&gt;&lt;property id=&quot;20312&quot; value=&quot;0&quot;/&gt;&lt;/object&gt;&lt;object type=&quot;3&quot; unique_id=&quot;10010&quot;&gt;&lt;property id=&quot;20148&quot; value=&quot;5&quot;/&gt;&lt;property id=&quot;20300&quot; value=&quot;Slide 8 - &amp;quot;Work Refusal Process – Stage 2&amp;quot;&quot;/&gt;&lt;property id=&quot;20302&quot; value=&quot;1&quot;/&gt;&lt;property id=&quot;20303&quot; value=&quot;-1&quot;/&gt;&lt;property id=&quot;20307&quot; value=&quot;264&quot;/&gt;&lt;property id=&quot;20309&quot; value=&quot;-1&quot;/&gt;&lt;property id=&quot;20312&quot; value=&quot;0&quot;/&gt;&lt;/object&gt;&lt;object type=&quot;3&quot; unique_id=&quot;10011&quot;&gt;&lt;property id=&quot;20148&quot; value=&quot;5&quot;/&gt;&lt;property id=&quot;20300&quot; value=&quot;Slide 9 - &amp;quot;Work Refusal Process&amp;quot;&quot;/&gt;&lt;property id=&quot;20302&quot; value=&quot;1&quot;/&gt;&lt;property id=&quot;20303&quot; value=&quot;-1&quot;/&gt;&lt;property id=&quot;20307&quot; value=&quot;271&quot;/&gt;&lt;property id=&quot;20309&quot; value=&quot;-1&quot;/&gt;&lt;property id=&quot;20312&quot; value=&quot;0&quot;/&gt;&lt;/object&gt;&lt;object type=&quot;3&quot; unique_id=&quot;10012&quot;&gt;&lt;property id=&quot;20148&quot; value=&quot;5&quot;/&gt;&lt;property id=&quot;20300&quot; value=&quot;Slide 10 - &amp;quot;Points for Avoiding Aggression Related Work Refusals&amp;quot;&quot;/&gt;&lt;property id=&quot;20302&quot; value=&quot;1&quot;/&gt;&lt;property id=&quot;20303&quot; value=&quot;-1&quot;/&gt;&lt;property id=&quot;20307&quot; value=&quot;272&quot;/&gt;&lt;property id=&quot;20309&quot; value=&quot;-1&quot;/&gt;&lt;property id=&quot;20312&quot; value=&quot;0&quot;/&gt;&lt;/object&gt;&lt;object type=&quot;3&quot; unique_id=&quot;11782&quot;&gt;&lt;property id=&quot;20148&quot; value=&quot;5&quot;/&gt;&lt;property id=&quot;20300&quot; value=&quot;Slide 11&quot;/&gt;&lt;property id=&quot;20302&quot; value=&quot;1&quot;/&gt;&lt;property id=&quot;20303&quot; value=&quot;-1&quot;/&gt;&lt;property id=&quot;20307&quot; value=&quot;274&quot;/&gt;&lt;property id=&quot;20309&quot; value=&quot;-1&quot;/&gt;&lt;property id=&quot;20312&quot; value=&quot;0&quot;/&gt;&lt;/object&gt;&lt;/object&gt;&lt;object type=&quot;8&quot; unique_id=&quot;10024&quot;&gt;&lt;/object&gt;&lt;object type=&quot;10&quot; unique_id=&quot;11861&quot;&gt;&lt;object type=&quot;11&quot; unique_id=&quot;11862&quot;&gt;&lt;property id=&quot;20180&quot; value=&quot;3&quot;/&gt;&lt;property id=&quot;20181&quot; value=&quot;0&quot;/&gt;&lt;property id=&quot;20183&quot; value=&quot;1&quot;/&gt;&lt;/object&gt;&lt;object type=&quot;12&quot; unique_id=&quot;11864&quot;&gt;&lt;/object&gt;&lt;/object&gt;&lt;object type=&quot;4&quot; unique_id=&quot;11863&quot;&gt;&lt;/object&gt;&lt;/object&gt;&lt;/database&gt;"/>
  <p:tag name="MMPROD_THEME_BG_IMAGE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Q3QTRDQiIvPg0KCQk8dWljb2xvciBuYW1lPSJnbG93IiB2YWx1ZT0iMHg2MDk3NzMiLz4NCgkJPHVpY29sb3IgbmFtZT0idGV4dCIgdmFsdWU9IjB4RkZGRkZGIi8+DQoJCTx1aWNvbG9yIG5hbWU9ImxpZ2h0IiB2YWx1ZT0iMHgxRjY2OEYiLz4NCgkJPHVpY29sb3IgbmFtZT0ic2hhZG93IiB2YWx1ZT0iMHgwMDAwMDAiLz4NCgkJPHVpY29sb3IgbmFtZT0iYmFja2dyb3VuZCIgdmFsdWU9IjB4NDY5QUE5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ZmFsc2UiLz4NCgkJPHVpc2hvdyBuYW1lPSJvdXRsaW5lIiB2YWx1ZT0idHJ1ZSIvPg0KCQk8dWlzaG93IG5hbWU9InRodW1ibmFpbCIgdmFsdWU9InRydWUiLz4NCgkJPHVpc2hvdyBuYW1lPSJub3RlcyIgdmFsdWU9InRydWUiLz4NCgkJPHVpc2hvdyBuYW1lPSJzZWFyY2giIHZhbHVlPSJ0cnVlIi8+DQoJCTx1aXNob3cgbmFtZT0icXVpei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ZmFsc2UiLz4NCgkJPHVpc2hvdyBuYW1lPSJhbHdheXNTY3J1bmNoIiB2YWx1ZT0idHJ1ZSIvPg0KCQk8dWlzaG93IG5hbWU9ImluaXRpYWxkaXNwbGF5bW9kZWlzbm9ybWFsIiB2YWx1ZT0idHJ1ZSIvPg0KCQk8dWlyZXBsYWNlIG5hbWU9ImxvZ28iIHZhbHVlPSIiLz4NCgkJPHVpcmVwbGFjZSBuYW1lPSJiZ2ltYWdlIiB2YWx1ZT0iIi8+DQoJCTx1aXJlcGxhY2UgbmFtZT0iaW5pdGlhbHRhYiIgdmFsdWU9Im91dGxpbmUiLz4NCgk8L2xheW91dD4NCgk8cHJlbG9hZGVyPjxzZXRCb29sIG5hbWU9ImRpc2FibGVBc3NldFByZWxvYWRlciIgdmFsdWU9InRydWUiLz48L3ByZWxvYWRlcj4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1FVSVoiIHZhbHVlPSJRdWl6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cXVpeiBwb2QgYW5kIG1lc3NhZ2UgYm94IHRleHRzLS0+DQoJCTx1aXRleHQgbmFtZT0iUVVJWlBPRF9RVUlaX0FUVEVNUFQiIHZhbHVlPSJRdWl6IEF0dGVtcHQ6Ii8+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+DQoJCTx1aXRleHQgbmFtZT0iUVVJWlBPRF9RVUVTQVRNUFRfU1RSIiB2YWx1ZT0iQXR0ZW1wdDogJW4gb2YgJXQiLz4NCgkJPHVpdGV4dCBuYW1lPSJRVUlaUE9EX1FVRVNUWVBFX1NUUiIgdmFsdWU9IlR5cGU6ICVzIi8+DQoJCTx1aXRleHQgbmFtZT0iUVVJWlBPRF9RVUVTVFlQRV9HUkQiIHZhbHVlPSJHcmFkZWQiLz4NCgkJPHVpdGV4dCBuYW1lPSJRVUlaUE9EX1FVRVNUWVBFX1NWWSIgdmFsdWU9IlN1cnZleSIvPg0KCQk8dWl0ZXh0IG5hbWU9IlFVSVpQT0RfUVVJWkFUTVBUX0lORiIgdmFsdWU9IkluZmluaXRlIi8+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+DQoJCTx1aXRleHQgbmFtZT0iU0NSVUJCQVJTVEFUVVNfUVVFU1RJT04iIHZhbHVlPSJGcmFnZSBiZWFudHdvcnRlbiIvPg0KCQk8dWl0ZXh0IG5hbWU9IlNDUlVCQkFSU1RBVFVTX1JFVklFV1FVSVoiIHZhbHVlPSJOb2NobWFscyBkdXJjaHNlaGVuIi8+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+DQoJCTx1aXRleHQgbmFtZT0iQklPV0lOX1RJVExFIiB2YWx1ZT0iU3ByZWNoZXI6ICVwIi8+DQoJCTx1aXRleHQgbmFtZT0iQklPQlROX1RJVExFIiB2YWx1ZT0iU3ByZWNoZXIiLz4NCgkJPHVpdGV4dCBuYW1lPSJESVZJREVSQlROX1RJVExFIiB2YWx1ZT0ifCIvPg0KCQk8dWl0ZXh0IG5hbWU9IkNPTlRBQ1RCVE5fVElUTEUiIHZhbHVlPSJLb250YWt0Ii8+DQoJCTx1aXRleHQgbmFtZT0iVEFCX1FVSVoiIHZhbHVlPSJRdWl6Ii8+DQoJCTx1aXRleHQgbmFtZT0iVEFCX09VVExJTkUiIHZhbHVlPSJTdHJ1a3R1ciIvPg0KCQk8dWl0ZXh0IG5hbWU9IlRBQl9USFVNQiIgdmFsdWU9Ik1pbmlhdHVyIi8+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+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+DQoJCTx1aXRleHQgbmFtZT0iUVVJWlBPRF9RVUVTQVRNUFRfU1RSIiB2YWx1ZT0iVmVyc3VjaDogJW4gdm9uICV0Ii8+DQoJCTx1aXRleHQgbmFtZT0iUVVJWlBPRF9RVUVTVFlQRV9TVFIiIHZhbHVlPSJUeXA6ICVzIi8+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+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+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+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yA6ICVwIi8+DQoJCTx1aXRleHQgbmFtZT0iQklPQlROX1RJVExFIiB2YWx1ZT0iQmlvIDoiLz4NCgkJPHVpdGV4dCBuYW1lPSJESVZJREVSQlROX1RJVExFIiB2YWx1ZT0ifCIvPg0KCQk8dWl0ZXh0IG5hbWU9IkNPTlRBQ1RCVE5fVElUTEUiIHZhbHVlPSJDb250YWN0Ii8+DQoJCTx1aXRleHQgbmFtZT0iVEFCX1FVSVoiIHZhbHVlPSJRdWl6Ii8+DQoJCTx1aXRleHQgbmFtZT0iVEFCX09VVExJTkUiIHZhbHVlPSJQbGFuIi8+DQoJCTx1aXRleHQgbmFtZT0iVEFCX1RIVU1CIiB2YWx1ZT0iRGlhcG9zIi8+DQoJCTx1aXRleHQgbmFtZT0iVEFCX05PVEVTIiB2YWx1ZT0iTm90ZXMiLz4NCgkJPHVpdGV4dCBuYW1lPSJUQUJfU0VBUkNIIiB2YWx1ZT0iUmVjaGVyY2hl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NvbW1lbnRhaXJlcyBkZXMgZGlhcG9zaXRpdmVzIi8+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+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+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+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1ZJRFBMQVlJTkciIHZhbHVlPSLjg5Pjg4fjgqrlho3nlJ/kuK0iLz4NCgkJPHVpdGV4dCBuYW1lPSJTQ1JVQkJBUlNUQVRVU19MT0FESU5HIiB2YWx1ZT0i44Ot44O844OJ5LitIi8+DQoJCTx1aXRleHQgbmFtZT0iU0NSVUJCQVJTVEFUVVNfQlVGRkVSSU5HIiB2YWx1ZT0i44OQ44OD44OV44Kh5LitIi8+DQoJCTx1aXRleHQgbmFtZT0iU0NSVUJCQVJTVEFUVVNfUVVFU1RJT04iIHZhbHVlPSLos6rllY/jgavnrZTjgYjjgabkuIvjgZXjgYQiLz4NCgkJPHVpdGV4dCBuYW1lPSJTQ1JVQkJBUlNUQVRVU19SRVZJRVdRVUlaIiB2YWx1ZT0i44Kv44Kk44K644KS44Os44OT44Ol44O844GX44Gm44GE44G+44GZIi8+DQoJCTwhLS0gc3Vic3RpdHV0aW9uOiAlbSA9PSBtaW51dGVzIHJlbWFpbmluZyAtLT4NCgkJPCEtLSBzdWJzdGl0dXRpb246ICVzID09IHNlY29uZHMgcmVtYWluaW5nIC0tPg0KCQk8dWl0ZXh0IG5hbWU9IkVMQVBTRUQiIHZhbHVlPSLmrovjgoogOiAlbSDliIYgJXMg56eSIi8+DQoJCTx1aXRleHQgbmFtZT0iTk9URk9VTkQiIHZhbHVlPSLkvZXjgoLopovjgaTjgYvjgorjgb7jgZvjgpMiLz4NCgkJPHVpdGV4dCBuYW1lPSJBVFRBQ0hNRU5UUyIgdmFsdWU9Iua3u+S7mCIvPg0KCQk8IS0tIHN1YnN0aXR1dGlvbjogJXAgPT0gY3VycmVudCBzcGVha2VyJ3MgdGl0bGUgLS0+DQoJCTx1aXRleHQgbmFtZT0iQklPV0lOX1RJVExFIiB2YWx1ZT0i57WM5q20IDogJXAiLz4NCgkJPHVpdGV4dCBuYW1lPSJCSU9CVE5fVElUTEUiIHZhbHVlPSLntYzmrbQiLz4NCgkJPHVpdGV4dCBuYW1lPSJESVZJREVSQlROX1RJVExFIiB2YWx1ZT0ifCIvPg0KCQk8dWl0ZXh0IG5hbWU9IkNPTlRBQ1RCVE5fVElUTEUiIHZhbHVlPSLjgYrllY/jgYTlkIjjgo/jgZsiLz4NCgkJPHVpdGV4dCBuYW1lPSJUQUJfUVVJWiIgdmFsdWU9IuOCr+OCpOOCui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1xdWl6IHBvZCBhbmQgbWVzc2FnZSBib3ggdGV4dHMtLT4NCgkJPHVpdGV4dCBuYW1lPSJRVUlaUE9EX1FVSVpfQVRURU1QVCIgdmFsdWU9IuOCr+OCpOOCuuippuihjOWbnuaVsCA6ICIvPg0KCQk8dWl0ZXh0IG5hbWU9IlFVSVpQT0RfUVVJWl9BVFRFTVBUX1ZBTFVFIiB2YWx1ZT0iJW4gLyAldCIvPg0KCQk8dWl0ZXh0IG5hbWU9IlFVSVpQT0RfUVVJWl9TQ09SRSIgdmFsdWU9IuOCueOCs+OCoiA6ICIvPg0KCQk8dWl0ZXh0IG5hbWU9IlFVSVpQT0RfUVVJWl9QQVNTU0NPUkUiIHZhbHVlPSLlkIjmoLzngrkgOiIvPg0KCQk8dWl0ZXh0IG5hbWU9IlFVSVpQT0RfUVVJWl9NQVhTQ09SRSIgdmFsdWU9IuacgOmrmOW+l+eCuSA6ICIvPg0KCQk8dWl0ZXh0IG5hbWU9IlFVSVpQT0RfUVVFU0FUTVBUX1NUUiIgdmFsdWU9IuippuihjOWbnuaVsCA6ICVuIC8gJXQiLz4NCgkJPHVpdGV4dCBuYW1lPSJRVUlaUE9EX1FVRVNUWVBFX1NUUiIgdmFsdWU9IuOCv+OCpOODlyA6ICVzIi8+DQoJCTx1aXRleHQgbmFtZT0iUVVJWlBPRF9RVUVTVFlQRV9HUkQiIHZhbHVlPSLoqZXkvqEiLz4NCgkJPHVpdGV4dCBuYW1lPSJRVUlaUE9EX1FVRVNUWVBFX1NWWSIgdmFsdWU9IuOCouODs+OCseODvOODiCIvPg0KCQk8dWl0ZXh0IG5hbWU9IlFVSVpQT0RfUVVJWkFUTVBUX0lORiIgdmFsdWU9IueEoeWItumZkCIvPg0KCQk8dWl0ZXh0IG5hbWU9IlFVSVpQT0RfUVVFU0FUTVBUX0lORiIgdmFsdWU9IueEoeWItumZkCIvPg0KCQk8dWl0ZXh0IG5hbWU9IldBUk5JTkdNU0dfWUVTU1RSSU5HIiB2YWx1ZT0i44Gv44GEIi8+DQoJCTx1aXRleHQgbmFtZT0iV0FSTklOR01TR19OT1NUUklORyIgdmFsdWU9IuOBhOOBhOOBiCIvPg0KCQk8dWl0ZXh0IG5hbWU9IldBUk5JTkdNU0dfVElUTEVTVFJJTkciIHZhbHVlPSLjgq/jgqTjgrrjga7jg4rjg5PjgrLjg7zjgrfjg6fjg7PjgavplqLjgZnjgovorablkYoiLz4NCgkJPHVpdGV4dCBuYW1lPSJXQVJOSU5HTVNHX01TR1NUUklORyIgdmFsdWU9IuOBk+OBruOCr+OCpOOCuuOBq+OBr+OAgeOBvuOBoOino+etlOOBl+OBpuOBhOOBquOBhOizquWVj+OBjOOBguOCiuOBvuOBmeOAgiYjeEE7JiN4QTsg44Kv44Kk44K644KS57WC5LqG44GZ44KL44Gr44Gv44CB44CM44Gv44GE44CN44KS44Kv44Oq44OD44Kv44GX44G+44GZ44CC44Kv44Kk44K644KS57aa6KGM44GZ44KL44Gr44Gv44CB44CM44GE44GE44GI44CN44KS44Kv44Oq44OD44Kv44GX44G+44GZ44CCIi8+DQoJCTx1aXRleHQgbmFtZT0iSU5GT1JNQVRJT05fSDI2NF9GTEFTSFBMQVlFUiIgdmFsdWU9IuOBiuS9v+OBhOOBruOCs+ODs+ODlOODpeODvOOCv+OBq+ePvuWcqOOCpOODs+OCueODiOODvOODq+OBleOCjOOBpuOBhOOCiyBGbGFzaCBQbGF5ZXIg44Gu44OQ44O844K444On44Oz44Gv44CB44GT44Gu44OT44OH44Kq44KS44K144Od44O844OI44GX44Gm44GE44G+44Gb44KT44CC5pyA5paw44GuIEZsYXNoIFBsYXllciDjgpLjg4Djgqbjg7Pjg63jg7zjg4njgZnjgovjgavjga/jgIHjg5Pjg4fjgqrpoJjln5/jgpLjgq/jg6rjg4Pjgq/jgZfjgabjgY/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WSURQTEFZSU5HIiB2YWx1ZT0i67mE65SU7JikIOyerOyDnSDspJE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+DQoJCTx1aXRleHQgbmFtZT0iUVVJWlBPRF9RVUlaX1BBU1NTQ09SRSIgdmFsdWU9Iu2GteqzvCDsoJDsiJg6Ii8+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+E7ZWY7KeAIOyViuydgCDsp4jrrLjsnbQg7J6I7Iq164uI64ukLiYjeEE7JiN4QTvtgLTspojrpbwg7KKF66OM7ZWY66Ck66m0IFvsmIhd66W8IO2BtOumre2VmOqzoCwg7YC07KaI66W8IOqzhOyGje2VmOugpOuptCBb7JWE64uI7JikXeulvCDtgbTrpq3tlZjsi63si5zsmKQuIi8+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gk8bGFuZ3VhZ2UgaWQ9ImVz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RldGVuaWRhIi8+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+DQoJCTx1aXRleHQgbmFtZT0iU0NSVUJCQVJTVEFUVVNfUkVWSUVXUVVJWiIgdmFsdWU9IlJldmlzYW5kbyBwcnVlYmEiLz4NCgkJPCEtLSBzdWJzdGl0dXRpb246ICVtID09IG1pbnV0ZXMgcmVtYWluaW5nIC0tPg0KCQk8IS0tIHN1YnN0aXR1dGlvbjogJXMgPT0gc2Vjb25kcyByZW1haW5pbmcgLS0+DQoJCTx1aXRleHQgbmFtZT0iRUxBUFNFRCIgdmFsdWU9IiVtIG1pbnV0b3MgJXMgc2VndW5kb3MgcmVzdGFudGVzIi8+DQoJCTx1aXRleHQgbmFtZT0iTk9URk9VTkQiIHZhbHVlPSJObyBzZSBoYSBlbmNvbnRyYWRvIG5hZGEiLz4NCgkJPHVpdGV4dCBuYW1lPSJBVFRBQ0hNRU5UUyIgdmFsdWU9IkFyY2hpdm9zIGFkanVudG9zIi8+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+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+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+DQoJCTx1aXRleHQgbmFtZT0iUVVJWlBPRF9RVUlaX0FUVEVNUFRfVkFMVUUiIHZhbHVlPSIlbiBkZSAldCIvPg0KCQk8dWl0ZXh0IG5hbWU9IlFVSVpQT0RfUVVJWl9TQ09SRSIgdmFsdWU9IlB1bnR1YWNpw7NuOiIvPg0KCQk8dWl0ZXh0IG5hbWU9IlFVSVpQT0RfUVVJWl9QQVNTU0NPUkUiIHZhbHVlPSJQdW50dWFjacOzbiBwYXJhIGFwcm9iYXI6Ii8+DQoJCTx1aXRleHQgbmFtZT0iUVVJWlBPRF9RVUlaX01BWFNDT1JFIiB2YWx1ZT0iUHVudHVhY2nDs24gbcOheGltYToiLz4NCgkJPHVpdGV4dCBuYW1lPSJRVUlaUE9EX1FVRVNBVE1QVF9TVFIiIHZhbHVlPSJJbnRlbnRvczogJW4gZGUgJXQiLz4NCgkJPHVpdGV4dCBuYW1lPSJRVUlaUE9EX1FVRVNUWVBFX1NUUiIgdmFsdWU9IlRpcG86ICVzIi8+DQoJCTx1aXRleHQgbmFtZT0iUVVJWlBPRF9RVUVTVFlQRV9HUkQiIHZhbHVlPSJDb24gcHVudHVhY2nDs24iLz4NCgkJPHVpdGV4dCBuYW1lPSJRVUlaUE9EX1FVRVNUWVBFX1NWWSIgdmFsdWU9IkVuY3Vlc3RhIi8+DQoJCTx1aXRleHQgbmFtZT0iUVVJWlBPRF9RVUlaQVRNUFRfSU5GIiB2YWx1ZT0iSW5maW5pdG8iLz4NCgkJPHVpdGV4dCBuYW1lPSJRVUlaUE9EX1FVRVNBVE1QVF9JTkYiIHZhbHVlPSJJbmZpbml0byIvPg0KCQk8dWl0ZXh0IG5hbWU9IldBUk5JTkdNU0dfWUVTU1RSSU5HIiB2YWx1ZT0iU8OtIi8+DQoJCTx1aXRleHQgbmFtZT0iV0FSTklOR01TR19OT1NUUklORyIgdmFsdWU9Ik5vIi8+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+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+DQoJPGxhbmd1YWdlIGlkPSJwd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QYXJhZG8iLz4NCgkJPHVpdGV4dCBuYW1lPSJTQ1JVQkJBUlNUQVRVU19QTEFZSU5HIiB2YWx1ZT0iUmVwcm9kdXppbmRvIi8+DQoJCTx1aXRleHQgbmFtZT0iU0NSVUJCQVJTVEFUVVNfTk9BVURJTyIgdmFsdWU9IlNlbSDDoXVkaW8iLz4NCgkJPHVpdGV4dCBuYW1lPSJTQ1JVQkJBUlNUQVRVU19WSURQTEFZSU5HIiB2YWx1ZT0iVsOtZGVvIGVtIHJlcHJvZHXDp8OjbyIvPg0KCQk8dWl0ZXh0IG5hbWU9IlNDUlVCQkFSU1RBVFVTX0xPQURJTkciIHZhbHVlPSJDYXJyZWdhbmRvIi8+DQoJCTx1aXRleHQgbmFtZT0iU0NSVUJCQVJTVEFUVVNfQlVGRkVSSU5HIiB2YWx1ZT0iQXJtYXplbmFuZG8gZW0gYnVmZmVyIi8+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+DQoJCTx1aXRleHQgbmFtZT0iRUxBUFNFRCIgdmFsdWU9IiVtIG1pbnV0b3MgJXMgc2VndW5kb3MgcmVzdGFudGVzIi8+DQoJCTx1aXRleHQgbmFtZT0iTk9URk9VTkQiIHZhbHVlPSJOYWRhIGVuY29udHJhZG8iLz4NCgkJPHVpdGV4dCBuYW1lPSJBVFRBQ0hNRU5UUyIgdmFsdWU9IkFuZXhv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+DQoJCTx1aXRleHQgbmFtZT0iRFVSQVRJT05fSEVBRElORyIgdmFsdWU9IkR1cmHDp8OjbyIvPg0KCQk8dWl0ZXh0IG5hbWU9IlNFQVJDSF9IRUFESU5HIiB2YWx1ZT0iUHJvY3VyYXIgdGV4dG86Ii8+DQoJCTx1aXRleHQgbmFtZT0iVEhVTUJfSEVBRElORyIgdmFsdWU9IlNsaWRlIi8+DQoJCTx1aXRleHQgbmFtZT0iVEhVTUJfSU5GTyIgdmFsdWU9IlTDrXR1bG8vRHVyYcOnw6NvIGRvIHNsaWRlIi8+DQoJCTx1aXRleHQgbmFtZT0iQVRUQUNITkFNRV9IRUFESU5HIiB2YWx1ZT0iTm9tZSBkbyBhcnF1aXZvIi8+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+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+DQoJCTx1aXRleHQgbmFtZT0iUVVJWlBPRF9RVUVTVFlQRV9HUkQiIHZhbHVlPSJDbGFzc2lmaWNhdMOzcmlhIi8+DQoJCTx1aXRleHQgbmFtZT0iUVVJWlBPRF9RVUVTVFlQRV9TVlkiIHZhbHVlPSJQZXNxdWlzYSIvPg0KCQk8dWl0ZXh0IG5hbWU9IlFVSVpQT0RfUVVJWkFUTVBUX0lORiIgdmFsdWU9IkluZmluaXRvIi8+DQoJCTx1aXRleHQgbmFtZT0iUVVJWlBPRF9RVUVTQVRNUFRfSU5GIiB2YWx1ZT0iSW5maW5pdG8iLz4NCgkJPHVpdGV4dCBuYW1lPSJXQVJOSU5HTVNHX1lFU1NUUklORyIgdmFsdWU9IlNpbSIvPg0KCQk8dWl0ZXh0IG5hbWU9IldBUk5JTkdNU0dfTk9TVFJJTkciIHZhbHVlPSJOw6NvIi8+DQoJCTx1aXRleHQgbmFtZT0iV0FSTklOR01TR19USVRMRVNUUklORyIgdmFsdWU9IkFsZXJ0YSBkZSBuYXZlZ2HDp8OjbyBkbyBxdWVzdGlvbsOhcmlvIi8+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FyIGJhcnJhIGxhdGVyYWwgYW8gcGFydGljaXBhbnRlcyIvPg0KCQk8dWl0ZXh0IG5hbWU9Ik1VVEUiIHZhbHVlPSJNdWRvIi8+DQoJCTx1aXRleHQgbmFtZT0iRE9DV1JBUF9USVRMRSIgdmFsdWU9IkFuZXhvIGRlIGFycXVpdm8gZG8gUHJlc2VudGVyIi8+DQoJCTx1aXRleHQgbmFtZT0iRE9DV1JBUF9NU0ciIHZhbHVlPSJTYWx2YXIgZW0gTWV1IGNvbXB1dGFkb3IiLz4NCgkJPHVpdGV4dCBuYW1lPSJET0NXUkFQX1BST01QVCIgdmFsdWU9IkNsaXF1ZSBwYXJhIGJhaXhhciIvPg0KCTwvbGFuZ3VhZ2U+DQoJPGxhbmd1YWdlIGlkPSJpd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YSAlbiIvPg0KCQk8IS0tIHN1YnN0aXR1dGlvbjogJW4gPT0gc2xpZGUgbnVtYmVyIC0tPg0KCQk8IS0tIHN1YnN0aXR1dGlvbjogJXQgPT0gdG90YWwgc2xpZGUgY291bnQgLS0+DQoJCTx1aXRleHQgbmFtZT0iU0NSVUJCQVJTVEFUVVNfU0xJREVJTkZPIiB2YWx1ZT0iRGlhcG9zaXRpdmEgJW4gLyAldCB8ICIvPg0KCQk8dWl0ZXh0IG5hbWU9IlNDUlVCQkFSU1RBVFVTX1NUT1BQRUQiIHZhbHVlPSJJbnRlcnJvdHRvIi8+DQoJCTx1aXRleHQgbmFtZT0iU0NSVUJCQVJTVEFUVVNfUExBWUlORyIgdmFsdWU9IlJpcHJvZHV6aW9uZSIvPg0KCQk8dWl0ZXh0IG5hbWU9IlNDUlVCQkFSU1RBVFVTX05PQVVESU8iIHZhbHVlPSJBdWRpbyBpbmF0dC4iLz4NCgkJPHVpdGV4dCBuYW1lPSJTQ1JVQkJBUlNUQVRVU19WSURQTEFZSU5HIiB2YWx1ZT0iVmlkZW8gaW4gcmlwcm9kdXppb25lIi8+DQoJCTx1aXRleHQgbmFtZT0iU0NSVUJCQVJTVEFUVVNfTE9BRElORyIgdmFsdWU9IkNhcmljYW1lbnRvIi8+DQoJCTx1aXRleHQgbmFtZT0iU0NSVUJCQVJTVEFUVVNfQlVGRkVSSU5HIiB2YWx1ZT0iQnVmZmVyaW5nIi8+DQoJCTx1aXRleHQgbmFtZT0iU0NSVUJCQVJTVEFUVVNfUVVFU1RJT04iIHZhbHVlPSJSaXNwb25kaSBhIGRvbWFuZGEiLz4NCgkJPHVpdGV4dCBuYW1lPSJTQ1JVQkJBUlNUQVRVU19SRVZJRVdRVUlaIiB2YWx1ZT0iUmV2aXNpb25lIGRlbCBxdWl6Ii8+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+DQoJCTx1aXRleHQgbmFtZT0iQVRUQUNITUVOVFMiIHZhbHVlPSJBbGxlZ2F0aS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QuIi8+DQoJCTx1aXRleHQgbmFtZT0iVEFCX1FVSVoiIHZhbHVlPSJRdWl6Ii8+DQoJCTx1aXRleHQgbmFtZT0iVEFCX09VVExJTkUiIHZhbHVlPSJTdHJ1dHR1cmEiLz4NCgkJPHVpdGV4dCBuYW1lPSJUQUJfVEhVTUIiIHZhbHVlPSJNaW5pYXR1cmUiLz4NCgkJPHVpdGV4dCBuYW1lPSJUQUJfTk9URVMiIHZhbHVlPSJOb3RlIi8+DQoJCTx1aXRleHQgbmFtZT0iVEFCX1NFQVJDSCIgdmFsdWU9IkNlcmNhIi8+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+DQoJCTx1aXRleHQgbmFtZT0iU0xJREVfTk9URVMiIHZhbHVlPSJOb3RlIGRpYXBvc2l0aXZhIi8+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+DQoJCTx1aXRleHQgbmFtZT0iUVVJWlBPRF9RVUlaX1BBU1NTQ09SRSIgdmFsdWU9IlB1bnRlZ2dpbyBtaW5pbW86Ii8+DQoJCTx1aXRleHQgbmFtZT0iUVVJWlBPRF9RVUlaX01BWFNDT1JFIiB2YWx1ZT0iUHVudGVnZ2lvIG1hc3NpbW86Ii8+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+DQoJCTx1aXRleHQgbmFtZT0iV0FSTklOR01TR19ZRVNTVFJJTkciIHZhbHVlPSJTw6wiLz4NCgkJPHVpdGV4dCBuYW1lPSJXQVJOSU5HTVNHX05PU1RSSU5HIiB2YWx1ZT0iTm8iLz4NCgkJPHVpdGV4dCBuYW1lPSJXQVJOSU5HTVNHX1RJVExFU1RSSU5HIiB2YWx1ZT0iQXZ2ZXJ0ZW56YSBuYXZpZ2F6aW9uZSBxdWl6Ii8+DQoJCTx1aXRleHQgbmFtZT0iV0FSTklOR01TR19NU0dTVFJJTkciIHZhbHVlPSJPY2NvcnJlIGFuY29yYSByaXNwb25kZXJlIGFkIGFsY3VuZSBkb21hbmRlIGRlbCBxdWl6LiYjeEE7JiN4QTtTZSBmYXRlIGNsaWMgc3UgU8OsLCB1c2NpcmV0ZSBkYWwgcXVpei4gRmF0ZSBjbGljIHN1IE5vIHBlciBjb250aW51YXJlIGlsIHF1aXouIi8+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3N0cmEgYmFycmEgbGF0ZXJhbGUgYWkgcGFydGVjaXBhbnRpIi8+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+DQoJPGxhbmd1YWdlIGlkPSJubC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+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+DQoJCTx1aXRleHQgbmFtZT0iU0NSVUJCQVJTVEFUVVNfUVVFU1RJT04iIHZhbHVlPSJWcmFhZyBtZXQgYW50d29vcmQiLz4NCgkJPHVpdGV4dCBuYW1lPSJTQ1JVQkJBUlNUQVRVU19SRVZJRVdRVUlaIiB2YWx1ZT0iUXVpeiBjb250cm9sZXJlbiIvPg0KCQk8IS0tIHN1YnN0aXR1dGlvbjogJW0gPT0gbWludXRlcyByZW1haW5pbmcgLS0+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+DQoJCTwhLS0gc3Vic3RpdHV0aW9uOiAlcCA9PSBjdXJyZW50IHNwZWFrZXIncyB0aXRsZSAtLT4NCgkJPHVpdGV4dCBuYW1lPSJCSU9XSU5fVElUTEUiIHZhbHVlPSJCaW9ncmFmaWU6ICVwIi8+DQoJCTx1aXRleHQgbmFtZT0iQklPQlROX1RJVExFIiB2YWx1ZT0iQmlvZ3JhZmllIi8+DQoJCTx1aXRleHQgbmFtZT0iRElWSURFUkJUTl9USVRMRSIgdmFsdWU9InwiLz4NCgkJPHVpdGV4dCBuYW1lPSJDT05UQUNUQlROX1RJVExFIiB2YWx1ZT0iQ29udGFjdCIvPg0KCQk8dWl0ZXh0IG5hbWU9IlRBQl9RVUlaIiB2YWx1ZT0iUXVpeiIvPg0KCQk8dWl0ZXh0IG5hbWU9IlRBQl9PVVRMSU5FIiB2YWx1ZT0iT3ZlcnppY2h0Ii8+DQoJCTx1aXRleHQgbmFtZT0iVEFCX1RIVU1CIiB2YWx1ZT0iTWluaWF0dXVyIi8+DQoJCTx1aXRleHQgbmFtZT0iVEFCX05PVEVTIiB2YWx1ZT0iTm90aXRpZXMiLz4NCgkJPHVpdGV4dCBuYW1lPSJUQUJfU0VBUkNIIiB2YWx1ZT0iWm9la2VuIi8+DQoJCTx1aXRleHQgbmFtZT0iU0xJREVfSEVBRElORyIgdmFsdWU9IlRpdGVsIHZhbiBkaWEiLz4NCgkJPHVpdGV4dCBuYW1lPSJEVVJBVElPTl9IRUFESU5HIiB2YWx1ZT0iRHV1ciIvPg0KCQk8dWl0ZXh0IG5hbWU9IlNFQVJDSF9IRUFESU5HIiB2YWx1ZT0iWm9la2VuIG5hYXIgdGVrc3Q6Ii8+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+DQoJCTx1aXRleHQgbmFtZT0iU0xJREVfTk9URVMiIHZhbHVlPSJEaWFub3RpdGllcyIvPg0KCQk8IS0tcXVpeiBwb2QgYW5kIG1lc3NhZ2UgYm94IHRleHRzLS0+DQoJCTx1aXRleHQgbmFtZT0iUVVJWlBPRF9RVUlaX0FUVEVNUFQiIHZhbHVlPSJRdWl6cG9naW5nOiIvPg0KCQk8dWl0ZXh0IG5hbWU9IlFVSVpQT0RfUVVJWl9BVFRFTVBUX1ZBTFVFIiB2YWx1ZT0iJW4gdmFuICV0Ii8+DQoJCTx1aXRleHQgbmFtZT0iUVVJWlBPRF9RVUlaX1NDT1JFIiB2YWx1ZT0iQmVoYWFsZGUgc2NvcmU6Ii8+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+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+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+DQoJCTx1aXRleHQgbmFtZT0iRE9DV1JBUF9USVRMRSIgdmFsdWU9IlByZXNlbnRlci1iZXN0YW5kc2JpamxhZ2UiLz4NCgkJPHVpdGV4dCBuYW1lPSJET0NXUkFQX01TRyIgdmFsdWU9Ik9wc2xhYW4gaW4gRGV6ZSBjb21wdXRlciIvPg0KCQk8dWl0ZXh0IG5hbWU9IkRPQ1dSQVBfUFJPTVBUIiB2YWx1ZT0iS2xpayBvbSB0ZSBkb3dubG9hZGVuIi8+DQoJPC9sYW5ndWFnZT4NCgk8bGFuZ3VhZ2UgaWQ9ImNuIj4NCgkJPCEtLSBmb3JtYXQgZm9yIHVpZm9udCB2YWx1ZSBpcyAiZm9udCxzaXplLGlzYm9sZCxpc2l0YWxpYyxpc3NoYWRvd2VkIiAtLT4NCgkJPHVpZm9udCBuYW1lPSJGT05UX1FVSVpaSU5HIiB2YWx1ZT0i5a6L5L2TLTE4MDMwLDEwLGZhbHNlLGZhbHNlLGZhbHNlIi8+DQoJCTx1aWZvbnQgbmFtZT0iRk9OVF9TQ1JVQlNUQVRVUyIgdmFsdWU9IuWui+S9ky0xODAzMCwxMCx0cnVlLGZhbHNlLHRydWUiLz4NCgkJPHVpZm9udCBuYW1lPSJGT05UX1NDUlVCVElNRSIgdmFsdWU9IuWui+S9ky0xODAzMCwxMCxmYWxzZSxmYWxzZSx0cnVlIi8+DQoJCTx1aWZvbnQgbmFtZT0iRk9OVF9FTEFQU0VEVElNRSIgdmFsdWU9IuWui+S9ky0xODAzMCwxMCx0cnVlLGZhbHNlLHRydWUiLz4NCgkJPHVpZm9udCBuYW1lPSJGT05UX1VUSUxTTUVOVSIgdmFsdWU9IuWui+S9ky0xODAzMCwxMCx0cnVlLGZhbHNlLGZhbHNlIi8+DQoJCTx1aWZvbnQgbmFtZT0iRk9OVF9UQUJTIiB2YWx1ZT0i5a6L5L2TLTE4MDMwLDE0LHRydWUsZmFsc2UsdHJ1ZSIvPg0KCQk8dWlmb250IG5hbWU9IkZPTlRfUFJFU0VOVEFUSU9OTkFNRSIgdmFsdWU9IuWui+S9ky0xODAzMCwxNCxmYWxzZSxmYWxzZSx0cnVlIi8+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+DQoJCTx1aWZvbnQgbmFtZT0iRk9OVF9PVVRMSU5FIiB2YWx1ZT0i5a6L5L2TLTE4MDMwLDEyLGZhbHNlLGZhbHNlLHRydWUiLz4NCgkJPHVpZm9udCBuYW1lPSJGT05UX1NFQVJDSCIgdmFsdWU9IuWui+S9ky0xODAzMCwxMixmYWxzZSxmYWxzZSx0cnVlIi8+DQoJCTx1aWZvbnQgbmFtZT0iRk9OVF9USFVNQiIgdmFsdWU9IuWui+S9ky0xODAzMCwxMCxmYWxzZSxmYWxzZSx0cnVlIi8+DQoJCTx1aWZvbnQgbmFtZT0iRk9OVF9CSU9XSU4iIHZhbHVlPSLlrovkvZMtMTgwMzAsMTIsZmFsc2UsZmFsc2UsZmFsc2UiLz4NCgkJPHVpZm9udCBuYW1lPSJGT05UX0xJU1RIRUFESU5HIiB2YWx1ZT0i5a6L5L2TLTE4MDMwLDEwLGZhbHNlLGZhbHNlLGZhbHNlIi8+DQoJCTx1aWZvbnQgbmFtZT0iRk9OVF9XSU5USVRMRSIgdmFsdWU9IuWui+S9ky0xODAzMCwxMCxmYWxzZSxmYWxzZSx0cnVlIi8+DQoJCTx1aWZvbnQgbmFtZT0iRk9OVF9BVFRBQ0hNRU5UUyIgdmFsdWU9IuWui+S9ky0xODAzMCwxMixmYWxzZSxmYWxzZSx0cnVlIi8+DQoJCTwhLS1xdWl6IHBvZCBhbmQgbWVzc2FnZSBib3ggdGV4dCBmb250cy0tPg0KCQk8dWlmb250IG5hbWU9IkZPTlRfTVNHQk9YX1dJTlRJVExFIiB2YWx1ZT0i5a6L5L2TLTE4MDMwLDEyLHRydWUsZmFsc2UsdHJ1ZSIvPg0KCQk8dWlmb250IG5hbWU9IkZPTlRfTVNHQk9YX01TRyIgdmFsdWU9IuWui+S9ky0xODAzMCwxMixmYWxzZSxmYWxzZSx0cnVlIi8+DQoJCTx1aWZvbnQgbmFtZT0iRk9OVF9NU0dCT1hfT1BUSU9OUyIgdmFsdWU9IuWui+S9ky0xODAzMCwxMCx0cnVlLGZhbHNlLHRydWUiLz4NCgkJPHVpZm9udCBuYW1lPSJGT05UX1FVSVpQT0RfUVVJWl9USVRMRSIgdmFsdWU9IuWui+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+S9ky0xODAzMCwxMCxmYWxzZSxmYWxzZSx0cnVlIi8+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+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+S9ky0xODAzMCwxMCx0cnVlLGZhbHNlLHRydWUiLz4NCgkJPHVpZm9udCBuYW1lPSJGT05UX1FVSVpQT0RfUVVJWl9RVUVTVElPTl9BVFRFTVBURUQiIHZhbHVlPSLlrovkvZMtMTgwMzAsMTAsZmFsc2UsZmFsc2UsdHJ1ZSIvPg0KCQk8dWlmb250IG5hbWU9IkZPTlRfUVVJWlBPRF9RVUlaX1FVRVNUSU9OX0FUVEVNUFRFRF9WQUxVRSIgdmFsdWU9IuWui+S9ky0xODAzMCwxMCx0cnVlLGZhbHNlLHRydWUiLz4NCgkJPHVpZm9udCBuYW1lPSJGT05UX1FVSVpQT0RfUVVJWl9TQ09SRV9UQUciIHZhbHVlPSLlrovkvZMtMTgwMzAsMTIsdHJ1ZSxmYWxzZSx0cnVlIi8+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+S9ky0xODAzMCwxMCx0cnVlLGZhbHNlLHRydWUiLz4NCgkJPHVpZm9udCBuYW1lPSJGT05UX1FVSVpQT0RfUVVJWl9QQVNTU0NPUkUiIHZhbHVlPSLlrovkvZMtMTgwMzAsMTAsZmFsc2UsZmFsc2UsdHJ1ZSIvPg0KCQk8dWlmb250IG5hbWU9IkZPTlRfUVVJWlBPRF9RVUlaX1BBU1NTQ09SRV9WQUxVRSIgdmFsdWU9IuWui+S9ky0xODAzMCwxMCx0cnVlLGZhbHNlLHRydWUiLz4NCgkJPCEtLSB1aXRleHQgLS0+DQoJCTwhLS0gc3Vic3RpdHV0aW9uOiAlbiA9PSBzbGlkZSBudW1iZXIgLS0+DQoJCTx1aXRleHQgbmFtZT0iVU5OQU1FRFNMSURFVElUTEUiIHZhbHVlPSLlubvnga/niYcgJW4iLz4NCgkJPCEtLSBzdWJzdGl0dXRpb246ICVuID09IHNsaWRlIG51bWJlciAtLT4NCgkJPCEtLSBzdWJzdGl0dXRpb246ICV0ID09IHRvdGFsIHNsaWRlIGNvdW50IC0tPg0KCQk8dWl0ZXh0IG5hbWU9IlNDUlVCQkFSU1RBVFVTX1NMSURFSU5GTyIgdmFsdWU9IuW5u+eBr+eJhyAlbiAvICV0IHwgIi8+DQoJCTx1aXRleHQgbmFtZT0iU0NSVUJCQVJTVEFUVVNfU1RPUFBFRCIgdmFsdWU9IuW3suWBnOatoiIvPg0KCQk8dWl0ZXh0IG5hbWU9IlNDUlVCQkFSU1RBVFVTX1BMQVlJTkciIHZhbHVlPSLmraPlnKjmkq3mlL4iLz4NCgkJPHVpdGV4dCBuYW1lPSJTQ1JVQkJBUlNUQVRVU19OT0FVRElPIiB2YWx1ZT0i5peg6Z+z6aKRIi8+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+DQoJCTx1aXRleHQgbmFtZT0iRUxBUFNFRCIgdmFsdWU9IuWJqeS9mSAlbSDliIbpkp8gJXMg56eSIi8+DQoJCTx1aXRleHQgbmFtZT0iTk9URk9VTkQiIHZhbHVlPSLmnKrmib7liLDku7vkvZXlhoXlrrkiLz4NCgkJPHVpdGV4dCBuYW1lPSJBVFRBQ0hNRU5UUyIgdmFsdWU9IumZhOS7tiIvPg0KCQk8IS0tIHN1YnN0aXR1dGlvbjogJXAgPT0gY3VycmVudCBzcGVha2VyJ3MgdGl0bGUgLS0+DQoJCTx1aXRleHQgbmFtZT0iQklPV0lOX1RJVExFIiB2YWx1ZT0i5Liq5Lq6566A5LuLOiAlcCIvPg0KCQk8dWl0ZXh0IG5hbWU9IkJJT0JUTl9USVRMRSIgdmFsdWU9IuS4quS6uueugOS7iyIvPg0KCQk8dWl0ZXh0IG5hbWU9IkRJVklERVJCVE5fVElUTEUiIHZhbHVlPSJ8Ii8+DQoJCTx1aXRleHQgbmFtZT0iQ09OVEFDVEJUTl9USVRMRSIgdmFsdWU9IuiBlOezu+aWueW8jyIvPg0KCQk8dWl0ZXh0IG5hbWU9IlRBQl9RVUlaIiB2YWx1ZT0i5rWL6aqMIi8+DQoJCTx1aXRleHQgbmFtZT0iVEFCX09VVExJTkUiIHZhbHVlPSLlpKfnurIiLz4NCgkJPHVpdGV4dCBuYW1lPSJUQUJfVEhVTUIiIHZhbHVlPSLnvKnnlaXlm74iLz4NCgkJPHVpdGV4dCBuYW1lPSJUQUJfTk9URVMiIHZhbHVlPSLlpIfms6giLz4NCgkJPHVpdGV4dCBuYW1lPSJUQUJfU0VBUkNIIiB2YWx1ZT0i5pCc57SiIi8+DQoJCTx1aXRleHQgbmFtZT0iU0xJREVfSEVBRElORyIgdmFsdWU9IuW5u+eBr+eJh+agh+mimCIvPg0KCQk8dWl0ZXh0IG5hbWU9IkRVUkFUSU9OX0hFQURJTkciIHZhbHVlPSLmjIHnu63ml7bpl7QiLz4NCgkJPHVpdGV4dCBuYW1lPSJTRUFSQ0hfSEVBRElORyIgdmFsdWU9IuaQnOe0ouaWh+acrDoiLz4NCgkJPHVpdGV4dCBuYW1lPSJUSFVNQl9IRUFESU5HIiB2YWx1ZT0i5bm754Gv54mHIi8+DQoJCTx1aXRleHQgbmFtZT0iVEhVTUJfSU5GTyIgdmFsdWU9IuW5u+eBr+eJh+agh+mimC/mjIHnu63ml7bpl7QiLz4NCgkJPHVpdGV4dCBuYW1lPSJBVFRBQ0hOQU1FX0hFQURJTkciIHZhbHVlPSLmlofku7blkI0iLz4NCgkJPHVpdGV4dCBuYW1lPSJBVFRBQ0hTSVpFX0hFQURJTkciIHZhbHVlPSLlpKflsI8iLz4NCgkJPHVpdGV4dCBuYW1lPSJTTElERV9OT1RFUyIgdmFsdWU9IuW5u+eBr+eJh+Wkh+azqCIvPg0KCQk8IS0tcXVpeiBwb2QgYW5kIG1lc3NhZ2UgYm94IHRleHRzLS0+DQoJCTx1aXRleHQgbmFtZT0iUVVJWlBPRF9RVUlaX0FUVEVNUFQiIHZhbHVlPSLmtYvpqozlsJ3or5XmrKHmlbA6Ii8+DQoJCTx1aXRleHQgbmFtZT0iUVVJWlBPRF9RVUlaX0FUVEVNUFRfVkFMVUUiIHZhbHVlPSLnrKwgJW4g5qyh77yM5YWxICV0IOasoSIvPg0KCQk8dWl0ZXh0IG5hbWU9IlFVSVpQT0RfUVVJWl9TQ09SRSIgdmFsdWU9IuW+l+WIhjoiLz4NCgkJPHVpdGV4dCBuYW1lPSJRVUlaUE9EX1FVSVpfUEFTU1NDT1JFIiB2YWx1ZT0i5Y+K5qC85YiG5pWwOiIvPg0KCQk8dWl0ZXh0IG5hbWU9IlFVSVpQT0RfUVVJWl9NQVhTQ09SRSIgdmFsdWU9IuacgOmrmOWIhuaVsDoiLz4NCgkJPHVpdGV4dCBuYW1lPSJRVUlaUE9EX1FVRVNBVE1QVF9TVFIiIHZhbHVlPSLlsJ3or5XmrKHmlbA6IOesrCAlbiDmrKHvvIzlhbEgJXQg5qyhIi8+DQoJCTx1aXRleHQgbmFtZT0iUVVJWlBPRF9RVUVTVFlQRV9TVFIiIHZhbHVlPSLnsbvlnos6ICVzIi8+DQoJCTx1aXRleHQgbmFtZT0iUVVJWlBPRF9RVUVTVFlQRV9HUkQiIHZhbHVlPSLor4TnuqciLz4NCgkJPHVpdGV4dCBuYW1lPSJRVUlaUE9EX1FVRVNUWVBFX1NWWSIgdmFsdWU9Iuiwg+afpSIvPg0KCQk8dWl0ZXh0IG5hbWU9IlFVSVpQT0RfUVVJWkFUTVBUX0lORiIgdmFsdWU9IuaXoOmZkCIvPg0KCQk8dWl0ZXh0IG5hbWU9IlFVSVpQT0RfUVVFU0FUTVBUX0lORiIgdmFsdWU9IuaXoOmZkCIvPg0KCQk8dWl0ZXh0IG5hbWU9IldBUk5JTkdNU0dfWUVTU1RSSU5HIiB2YWx1ZT0i5pivIi8+DQoJCTx1aXRleHQgbmFtZT0iV0FSTklOR01TR19OT1NUUklORyIgdmFsdWU9IuWQpiIvPg0KCQk8dWl0ZXh0IG5hbWU9IldBUk5JTkdNU0dfVElUTEVTVFJJTkciIHZhbHVlPSLmtYvpqozlr7zoiKrorablkYoiLz4NCgkJPHVpdGV4dCBuYW1lPSJXQVJOSU5HTVNHX01TR1NUUklORyIgdmFsdWU9IuatpOa1i+mqjOS4reacieacquWwneivleS9nOetlOeahOmXrumimOOAgiYjeEE7JiN4QTvljZXlh7vigJzmmK/igJ3pgIDlh7rmraTmtYvpqozjgILljZXlh7vigJzlkKbigJ3nu6fnu63mtYvpqozjgIIiLz4NCgkJPHVpdGV4dCBuYW1lPSJJTkZPUk1BVElPTl9IMjY0X0ZMQVNIUExBWUVSIiB2YWx1ZT0i5b2T5YmN5a6J6KOF5Zyo5oKo55qE6K6h566X5py65LiK55qEIEZsYXNoIFBsYXllciDniYjmnKzkuI3mlK/mjIHor6Xop4bpopHjgILljZXlh7vop4bpopHljLrln5/kuIvovb3mnIDmlrDniYjmnKznmoQgRmxhc2ggUGxheWVy44CC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+S7tumZhOS7tiIvPg0KCQk8dWl0ZXh0IG5hbWU9IkRPQ1dSQVBfTVNHIiB2YWx1ZT0i5L+d5a2Y5Yiw5oiR55qE6K6h566X5py6Ii8+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+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+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+DQoJCTx1aXRleHQgbmFtZT0iVEFCX09VVExJTkUiIHZhbHVlPSJBbmEgSGF0Ii8+DQoJCTx1aXRleHQgbmFtZT0iVEFCX1RIVU1CIiB2YWx1ZT0iUmVzaW0iLz4NCgkJPHVpdGV4dCBuYW1lPSJUQUJfTk9URVMiIHZhbHVlPSJOb3RsYXIiLz4NCgkJPHVpdGV4dCBuYW1lPSJUQUJfU0VBUkNIIiB2YWx1ZT0iQXJhIi8+DQoJCTx1aXRleHQgbmFtZT0iU0xJREVfSEVBRElORyIgdmFsdWU9IlNsYXl0IEJhxZ9sxLHEn8SxIi8+DQoJCTx1aXRleHQgbmFtZT0iRFVSQVRJT05fSEVBRElORyIgdmFsdWU9IlPDvHJlIi8+DQoJCTx1aXRleHQgbmFtZT0iU0VBUkNIX0hFQURJTkciIHZhbHVlPSJNZXRuaSBhcmE6Ii8+DQoJCTx1aXRleHQgbmFtZT0iVEhVTUJfSEVBRElORyIgdmFsdWU9IlNsYXl0Ii8+DQoJCTx1aXRleHQgbmFtZT0iVEhVTUJfSU5GTyIgdmFsdWU9IlNsYXl0IEJhxZ9sxLHEn8SxL1PDvHJlc2kiLz4NCgkJPHVpdGV4dCBuYW1lPSJBVFRBQ0hOQU1FX0hFQURJTkciIHZhbHVlPSJEb3N5YSBBZMSxIi8+DQoJCTx1aXRleHQgbmFtZT0iQVRUQUNIU0laRV9IRUFESU5HIiB2YWx1ZT0iQm95dXQiLz4NCgkJPHVpdGV4dCBuYW1lPSJTTElERV9OT1RFUyIgdmFsdWU9IlNsYXl0IE5vdGxhcsSxIi8+DQoJCTwhLS1xdWl6IHBvZCBhbmQgbWVzc2FnZSBib3ggdGV4dHMtLT4NCgkJPHVpdGV4dCBuYW1lPSJRVUlaUE9EX1FVSVpfQVRURU1QVCIgdmFsdWU9IlPEsW5hdiBEZW5lbWVzaToiLz4NCgkJPHVpdGV4dCBuYW1lPSJRVUlaUE9EX1FVSVpfQVRURU1QVF9WQUxVRSIgdmFsdWU9IiVuLyV0Ii8+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+DQoJCTx1aXRleHQgbmFtZT0iUVVJWlBPRF9RVUVTVFlQRV9HUkQiIHZhbHVlPSJCYXNhbWFrbMSxIi8+DQoJCTx1aXRleHQgbmFtZT0iUVVJWlBPRF9RVUVTVFlQRV9TVlkiIHZhbHVlPSJBbmtldCIvPg0KCQk8dWl0ZXh0IG5hbWU9IlFVSVpQT0RfUVVJWkFUTVBUX0lORiIgdmFsdWU9IlPEsW7EsXJzxLF6Ii8+DQoJCTx1aXRleHQgbmFtZT0iUVVJWlBPRF9RVUVTQVRNUFRfSU5GIiB2YWx1ZT0iU8SxbsSxcnPEsXoiLz4NCgkJPHVpdGV4dCBuYW1lPSJXQVJOSU5HTVNHX1lFU1NUUklORyIgdmFsdWU9IkV2ZXQiLz4NCgkJPHVpdGV4dCBuYW1lPSJXQVJOSU5HTVNHX05PU1RSSU5HIiB2YWx1ZT0iSGF5xLFyIi8+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+DQoJCTx1aXRleHQgbmFtZT0iRE9DV1JBUF9QUk9NUFQiIHZhbHVlPSLEsG5kaXJtZWsgacOnaW4gVMSxa2xhdMSxbiIvPg0KCTwvbGFuZ3VhZ2U+DQoJPGxhbmd1YWdlIGlkPSJyd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QodC70LDQudC0ICVuIi8+DQoJCTwhLS0gc3Vic3RpdHV0aW9uOiAlbiA9PSBzbGlkZSBudW1iZXIgLS0+DQoJCTwhLS0gc3Vic3RpdHV0aW9uOiAldCA9PSB0b3RhbCBzbGlkZSBjb3VudCAtLT4NCgkJPHVpdGV4dCBuYW1lPSJTQ1JVQkJBUlNUQVRVU19TTElERUlORk8iIHZhbHVlPSLQodC70LDQudC0ICVuIC8gJXQgfCAiLz4NCgkJPHVpdGV4dCBuYW1lPSJTQ1JVQkJBUlNUQVRVU19TVE9QUEVEIiB2YWx1ZT0i0J7RgdGC0LDQvdC+0LLQu9C10L3QviIvPg0KCQk8dWl0ZXh0IG5hbWU9IlNDUlVCQkFSU1RBVFVTX1BMQVlJTkciIHZhbHVlPSLQktC+0YHQv9GA0L7QuNC30LLQtdC00LXQvdC40LUiLz4NCgkJPHVpdGV4dCBuYW1lPSJTQ1JVQkJBUlNUQVRVU19OT0FVRElPIiB2YWx1ZT0i0J3QtdGCINCw0YPQtNC40L4iLz4NCgkJPHVpdGV4dCBuYW1lPSJTQ1JVQkJBUlNUQVRVU19WSURQTEFZSU5HIiB2YWx1ZT0i0JLQvtGB0L/RgNC+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+0L/RgNC+0YEiLz4NCgkJPHVpdGV4dCBuYW1lPSJTQ1JVQkJBUlNUQVRVU19SRVZJRVdRVUlaIiB2YWx1ZT0i0J7QsdC30L7RgCDQvtC/0YDQvtGB0LAiLz4NCgkJPCEtLSBzdWJzdGl0dXRpb246ICVtID09IG1pbnV0ZXMgcmVtYWluaW5nIC0tPg0KCQk8IS0tIHN1YnN0aXR1dGlvbjogJXMgPT0gc2Vjb25kcyByZW1haW5pbmcgLS0+DQoJCTx1aXRleHQgbmFtZT0iRUxBUFNFRCIgdmFsdWU9ItCe0YHRgtCw0LvQvtGB0YwgJW0g0LzQuNC9LiAlcyDRgSIvPg0KCQk8dWl0ZXh0IG5hbWU9Ik5PVEZPVU5EIiB2YWx1ZT0i0J3QuNGH0LXQs9C+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+0L3RgtCw0LrRgiIvPg0KCQk8dWl0ZXh0IG5hbWU9IlRBQl9RVUlaIiB2YWx1ZT0i0J7Qv9GA0L7RgSIvPg0KCQk8dWl0ZXh0IG5hbWU9IlRBQl9PVVRMSU5FIiB2YWx1ZT0i0KHRhdC10LzQsCIvPg0KCQk8dWl0ZXh0IG5hbWU9IlRBQl9USFVNQiIgdmFsdWU9ItCR0LXQs9GD0L3QvtC6Ii8+DQoJCTx1aXRleHQgbmFtZT0iVEFCX05PVEVTIiB2YWx1ZT0i0JfQsNC80LXRgtC60LgiLz4NCgkJPHVpdGV4dCBuYW1lPSJUQUJfU0VBUkNIIiB2YWx1ZT0i0J/QvtC40YHQuiIvPg0KCQk8dWl0ZXh0IG5hbWU9IlNMSURFX0hFQURJTkciIHZhbHVlPSLQl9Cw0LPQvtC70L7QstC+0Log0YHQu9Cw0LnQtNCwIi8+DQoJCTx1aXRleHQgbmFtZT0iRFVSQVRJT05fSEVBRElORyIgdmFsdWU9ItCU0LvQuNGCLdGB0YLRjCIvPg0KCQk8dWl0ZXh0IG5hbWU9IlNFQVJDSF9IRUFESU5HIiB2YWx1ZT0i0J/QvtC40YHQuiDRgtC10LrRgdGC0LA6Ii8+DQoJCTx1aXRleHQgbmFtZT0iVEhVTUJfSEVBRElORyIgdmFsdWU9ItCh0LvQsNC50LQiLz4NCgkJPHVpdGV4dCBuYW1lPSJUSFVNQl9JTkZPIiB2YWx1ZT0i0J3QsNC30LLQsNC90LjQtS/QtNC70LjRgi3QvdC+0YHRgtGMIi8+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+DQoJCTx1aXRleHQgbmFtZT0iUVVJWlBPRF9RVUlaX0FUVEVNUFQiIHZhbHVlPSLQn9C+0L/Ri9GC0LrQsCDQv9GA0L7QudGC0Lgg0L7Qv9GA0L7RgToiLz4NCgkJPHVpdGV4dCBuYW1lPSJRVUlaUE9EX1FVSVpfQVRURU1QVF9WQUxVRSIgdmFsdWU9IiVuINC40LcgJXQiLz4NCgkJPHVpdGV4dCBuYW1lPSJRVUlaUE9EX1FVSVpfU0NPUkUiIHZhbHVlPSLQndCw0LHRgNCw0L3QviDQsdCw0LvQu9C+0LI6Ii8+DQoJCTx1aXRleHQgbmFtZT0iUVVJWlBPRF9RVUlaX1BBU1NTQ09SRSIgdmFsdWU9ItCf0YDQvtGF0L7QtNC90L7QuSDRgNC10LfRg9C70YzRgtCw0YI6Ii8+DQoJCTx1aXRleHQgbmFtZT0iUVVJWlBPRF9RVUlaX01BWFNDT1JFIiB2YWx1ZT0i0JzQsNC60YHQuNC80LDQu9GM0L3Ri9C5INGA0LXQt9GD0LvRjNGC0LDRgjoiLz4NCgkJPHVpdGV4dCBuYW1lPSJRVUlaUE9EX1FVRVNBVE1QVF9TVFIiIHZhbHVlPSLQn9C+0L/Ri9GC0LrQsDogJW4g0LjQtyAldCIvPg0KCQk8dWl0ZXh0IG5hbWU9IlFVSVpQT0RfUVVFU1RZUEVfU1RSIiB2YWx1ZT0i0KLQuNC/OiAlcyIvPg0KCQk8dWl0ZXh0IG5hbWU9IlFVSVpQT0RfUVVFU1RZUEVfR1JEIiB2YWx1ZT0i0KEg0L7RhtC10L3QutC+0LkiLz4NCgkJPHVpdGV4dCBuYW1lPSJRVUlaUE9EX1FVRVNUWVBFX1NWWSIgdmFsdWU9ItCe0LHQt9C+0YAiLz4NCgkJPHVpdGV4dCBuYW1lPSJRVUlaUE9EX1FVSVpBVE1QVF9JTkYiIHZhbHVlPSLQkdC+0LvRjNGI0L7QtSDRh9C40YHQu9C+Ii8+DQoJCTx1aXRleHQgbmFtZT0iUVVJWlBPRF9RVUVTQVRNUFRfSU5GIiB2YWx1ZT0i0JHQvtC70YzRiNC+0LUg0YfQuNGB0LvQviIvPg0KCQk8dWl0ZXh0IG5hbWU9IldBUk5JTkdNU0dfWUVTU1RSSU5HIiB2YWx1ZT0i0JTQsCIvPg0KCQk8dWl0ZXh0IG5hbWU9IldBUk5JTkdNU0dfTk9TVFJJTkciIHZhbHVlPSLQndC10YIiLz4NCgkJPHVpdGV4dCBuYW1lPSJXQVJOSU5HTVNHX1RJVExFU1RSSU5HIiB2YWx1ZT0i0J/RgNC10LTRg9C/0YDQtdC20LTQtdC90LjQtSDQviDQvdCw0LLQuNCz0LDRhtC40Lgg0LIg0L7Qv9GA0L7RgdC1Ii8+DQoJCTx1aXRleHQgbmFtZT0iV0FSTklOR01TR19NU0dTVFJJTkciIHZhbHVlPSLQkiDQvtC/0YDQvtGB0LUg0L7RgdGC0LDQu9C40YHRjCDQvdC10L7RgtCy0LXRh9C10L3QvdGL0LUg0LLQvtC/0YDQvtGB0Ysu0J3QsNC20LDRgtC40LUg0LrQvdC+0L/QutC4ICZxdW90O9CU0LAmcXVvdDsg0L/RgNC40LLQtdC00LXRgiDQuiDQt9Cw0LrRgNGL0YLQuNGOINC+0L/RgNC+0YHQsC4g0J3QsNC20LDRgtC40LUg0LrQvdC+0L/QutC4ICZxdW90O9Cd0LXRgiZxdW90OyDQv9GA0L7QtNC+0LvQttC40YIg0L7Qv9GA0L7RgS4iLz4NCgkJPHVpdGV4dCBuYW1lPSJJTkZPUk1BVElPTl9IMjY0X0ZMQVNIUExBWUVSIiB2YWx1ZT0i0KLQtdC60YPRidCw0Y8g0LLQtdGA0YHQuNGPINC/0YDQvtC40LPRgNGL0LLQsNGC0LXQu9GPIEZsYXNoIFBsYXllciwg0YPRgdGC0LDQvdC+0LLQu9C10L3QvdCw0Y8g0L3QsCDRjdGC0L7QvCDQutC+0LzQv9GM0Y7RgtC10YDQtSwg0L3QtSDQv9C+0LTQtNC10YDQttC40LLQsNC10YIg0Y3RgtC+INCy0LjQtNC10L4uINCp0LXQu9C60L3QuNGC0LUg0LIg0L7QsdC70LDRgdGC0Lgg0LLQuNC00LXQviwg0YfRgtC+0LHRiyDQt9Cw0LPRgNGD0LfQuNGC0Ywg0L/QvtGB0LvQtdC00L3RjtGOINCy0LXRgNGB0LjRjiDQv9GA0L7QuNCz0YDRi9Cy0LDRgtC10LvRj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+0LbQtdC90LjQtSDQsiDRhNCw0LnQuyBBZG9iZSBQcmVzZW50ZXIiLz4NCgkJPHVpdGV4dCBuYW1lPSJET0NXUkFQX01TRyIgdmFsdWU9ItCh0L7RhdGA0LDQvdC40YLRjCDQsiDQv9Cw0L/QutGDICZxdW90O9Cc0L7QuSDQutC+0LzQv9GM0Y7RgtC10YAmcXVvdDsiLz4NCgkJPHVpdGV4dCBuYW1lPSJET0NXUkFQX1BST01QVCIgdmFsdWU9ItCp0LXQu9C60L3Rg9GC0Ywg0LTQu9GPINC30LDQs9GA0YPQt9C60LgiLz4NCgk8L2xhbmd1YWdlPg0KPC9jb25maWd1cmF0aW9uPg0K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7&quot;/&gt;&lt;lineCharCount val=&quot;5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6&quot;/&gt;&lt;lineCharCount val=&quot;26&quot;/&gt;&lt;lineCharCount val=&quot;7&quot;/&gt;&lt;lineCharCount val=&quot;13&quot;/&gt;&lt;lineCharCount val=&quot;12&quot;/&gt;&lt;lineCharCount val=&quot;13&quot;/&gt;&lt;lineCharCount val=&quot;11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1&quot;/&gt;&lt;lineCharCount val=&quot;14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3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7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1&quot;/&gt;&lt;lineCharCount val=&quot;51&quot;/&gt;&lt;lineCharCount val=&quot;28&quot;/&gt;&lt;lineCharCount val=&quot;51&quot;/&gt;&lt;lineCharCount val=&quot;53&quot;/&gt;&lt;lineCharCount val=&quot;7&quot;/&gt;&lt;lineCharCount val=&quot;50&quot;/&gt;&lt;lineCharCount val=&quot;47&quot;/&gt;&lt;lineCharCount val=&quot;52&quot;/&gt;&lt;lineCharCount val=&quot;52&quot;/&gt;&lt;lineCharCount val=&quot;7&quot;/&gt;&lt;lineCharCount val=&quot;51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5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4&quot;/&gt;&lt;lineCharCount val=&quot;47&quot;/&gt;&lt;lineCharCount val=&quot;41&quot;/&gt;&lt;lineCharCount val=&quot;49&quot;/&gt;&lt;lineCharCount val=&quot;18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3&quot;/&gt;&lt;lineCharCount val=&quot;7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9&quot;/&gt;&lt;lineCharCount val=&quot;19&quot;/&gt;&lt;lineCharCount val=&quot;36&quot;/&gt;&lt;lineCharCount val=&quot;36&quot;/&gt;&lt;lineCharCount val=&quot;14&quot;/&gt;&lt;lineCharCount val=&quot;29&quot;/&gt;&lt;lineCharCount val=&quot;28&quot;/&gt;&lt;lineCharCount val=&quot;33&quot;/&gt;&lt;lineCharCount val=&quot;16&quot;/&gt;&lt;lineCharCount val=&quot;30&quot;/&gt;&lt;lineCharCount val=&quot;28&quot;/&gt;&lt;lineCharCount val=&quot;31&quot;/&gt;&lt;lineCharCount val=&quot;29&quot;/&gt;&lt;lineCharCount val=&quot;5&quot;/&gt;&lt;lineCharCount val=&quot;29&quot;/&gt;&lt;lineCharCount val=&quot;27&quot;/&gt;&lt;lineCharCount val=&quot;24&quot;/&gt;&lt;lineCharCount val=&quot;33&quot;/&gt;&lt;lineCharCount val=&quot;28&quot;/&gt;&lt;lineCharCount val=&quot;1&quot;/&gt;&lt;/TableIndex&gt;&lt;/ShapeTextInfo&gt;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5&quot;/&gt;&lt;lineCharCount val=&quot;25&quot;/&gt;&lt;lineCharCount val=&quot;22&quot;/&gt;&lt;lineCharCount val=&quot;34&quot;/&gt;&lt;lineCharCount val=&quot;17&quot;/&gt;&lt;lineCharCount val=&quot;29&quot;/&gt;&lt;lineCharCount val=&quot;33&quot;/&gt;&lt;lineCharCount val=&quot;33&quot;/&gt;&lt;lineCharCount val=&quot;32&quot;/&gt;&lt;lineCharCount val=&quot;35&quot;/&gt;&lt;lineCharCount val=&quot;34&quot;/&gt;&lt;lineCharCount val=&quot;34&quot;/&gt;&lt;lineCharCount val=&quot;32&quot;/&gt;&lt;lineCharCount val=&quot;9&quot;/&gt;&lt;lineCharCount val=&quot;1&quot;/&gt;&lt;lineCharCount val=&quot;1&quot;/&gt;&lt;/TableIndex&gt;&lt;/ShapeTextInfo&gt;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5&quot;/&gt;&lt;/TableIndex&gt;&lt;/ShapeTextInfo&gt;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9&quot;/&gt;&lt;lineCharCount val=&quot;19&quot;/&gt;&lt;lineCharCount val=&quot;33&quot;/&gt;&lt;lineCharCount val=&quot;22&quot;/&gt;&lt;lineCharCount val=&quot;12&quot;/&gt;&lt;lineCharCount val=&quot;33&quot;/&gt;&lt;lineCharCount val=&quot;28&quot;/&gt;&lt;lineCharCount val=&quot;34&quot;/&gt;&lt;lineCharCount val=&quot;8&quot;/&gt;&lt;lineCharCount val=&quot;15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25&quot;/&gt;&lt;lineCharCount val=&quot;31&quot;/&gt;&lt;lineCharCount val=&quot;34&quot;/&gt;&lt;lineCharCount val=&quot;32&quot;/&gt;&lt;lineCharCount val=&quot;23&quot;/&gt;&lt;/TableIndex&gt;&lt;/ShapeTextInfo&gt;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3&quot;/&gt;&lt;lineCharCount val=&quot;7&quot;/&gt;&lt;/TableIndex&gt;&lt;/ShapeTextInfo&gt;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6&quot;/&gt;&lt;lineCharCount val=&quot;19&quot;/&gt;&lt;lineCharCount val=&quot;30&quot;/&gt;&lt;lineCharCount val=&quot;33&quot;/&gt;&lt;lineCharCount val=&quot;14&quot;/&gt;&lt;lineCharCount val=&quot;33&quot;/&gt;&lt;lineCharCount val=&quot;13&quot;/&gt;&lt;/TableIndex&gt;&lt;/ShapeTextInfo&gt;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9&quot;/&gt;&lt;lineCharCount val=&quot;25&quot;/&gt;&lt;lineCharCount val=&quot;34&quot;/&gt;&lt;lineCharCount val=&quot;33&quot;/&gt;&lt;lineCharCount val=&quot;27&quot;/&gt;&lt;lineCharCount val=&quot;27&quot;/&gt;&lt;lineCharCount val=&quot;30&quot;/&gt;&lt;lineCharCount val=&quot;29&quot;/&gt;&lt;lineCharCount val=&quot;30&quot;/&gt;&lt;lineCharCount val=&quot;30&quot;/&gt;&lt;/TableIndex&gt;&lt;/ShapeTextInfo&gt;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3&quot;/&gt;&lt;lineCharCount val=&quot;7&quot;/&gt;&lt;/TableIndex&gt;&lt;/ShapeTextInfo&gt;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8&quot;/&gt;&lt;lineCharCount val=&quot;19&quot;/&gt;&lt;lineCharCount val=&quot;34&quot;/&gt;&lt;lineCharCount val=&quot;4&quot;/&gt;&lt;lineCharCount val=&quot;34&quot;/&gt;&lt;lineCharCount val=&quot;33&quot;/&gt;&lt;lineCharCount val=&quot;15&quot;/&gt;&lt;lineCharCount val=&quot;1&quot;/&gt;&lt;lineCharCount val=&quot;1&quot;/&gt;&lt;/TableIndex&gt;&lt;/ShapeTextInfo&gt;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8&quot;/&gt;&lt;lineCharCount val=&quot;25&quot;/&gt;&lt;lineCharCount val=&quot;32&quot;/&gt;&lt;lineCharCount val=&quot;29&quot;/&gt;&lt;lineCharCount val=&quot;32&quot;/&gt;&lt;lineCharCount val=&quot;13&quot;/&gt;&lt;lineCharCount val=&quot;32&quot;/&gt;&lt;lineCharCount val=&quot;30&quot;/&gt;&lt;lineCharCount val=&quot;24&quot;/&gt;&lt;/TableIndex&gt;&lt;/ShapeTextInfo&gt;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23&quot;/&gt;&lt;lineCharCount val=&quot;7&quot;/&gt;&lt;/TableIndex&gt;&lt;/ShapeTextInfo&gt;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19&quot;/&gt;&lt;lineCharCount val=&quot;28&quot;/&gt;&lt;lineCharCount val=&quot;8&quot;/&gt;&lt;/TableIndex&gt;&lt;/ShapeTextInfo&gt;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1&quot;/&gt;&lt;lineCharCount val=&quot;25&quot;/&gt;&lt;lineCharCount val=&quot;32&quot;/&gt;&lt;lineCharCount val=&quot;28&quot;/&gt;&lt;lineCharCount val=&quot;27&quot;/&gt;&lt;lineCharCount val=&quot;29&quot;/&gt;&lt;lineCharCount val=&quot;8&quot;/&gt;&lt;lineCharCount val=&quot;32&quot;/&gt;&lt;lineCharCount val=&quot;33&quot;/&gt;&lt;lineCharCount val=&quot;30&quot;/&gt;&lt;lineCharCount val=&quot;32&quot;/&gt;&lt;lineCharCount val=&quot;3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5&quot;/&gt;&lt;/TableIndex&gt;&lt;/ShapeTextInfo&gt;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20&quot;/&gt;&lt;/TableIndex&gt;&lt;/ShapeTextInfo&gt;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1&quot;/&gt;&lt;/TableIndex&gt;&lt;/ShapeTextInfo&gt;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2&quot;/&gt;&lt;lineCharCount val=&quot;39&quot;/&gt;&lt;lineCharCount val=&quot;13&quot;/&gt;&lt;/TableIndex&gt;&lt;/ShapeTextInfo&gt;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1&quot;/&gt;&lt;lineCharCount val=&quot;52&quot;/&gt;&lt;lineCharCount val=&quot;53&quot;/&gt;&lt;lineCharCount val=&quot;52&quot;/&gt;&lt;lineCharCount val=&quot;55&quot;/&gt;&lt;lineCharCount val=&quot;6&quot;/&gt;&lt;lineCharCount val=&quot;35&quot;/&gt;&lt;lineCharCount val=&quot;63&quot;/&gt;&lt;lineCharCount val=&quot;13&quot;/&gt;&lt;lineCharCount val=&quot;52&quot;/&gt;&lt;lineCharCount val=&quot;33&quot;/&gt;&lt;lineCharCount val=&quot;23&quot;/&gt;&lt;/TableIndex&gt;&lt;/ShapeTextInfo&gt;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12&quot;/&gt;&lt;/TableIndex&gt;&lt;/ShapeTextInfo&gt;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B14B55BF-C551-4F64-9F6D-44B444D75D92}"/>
  <p:tag name="PRESENTER_SHAPETEXTINFO" val="&lt;ShapeTextInfo&gt;&lt;TableIndex row=&quot;-1&quot; col=&quot;-1&quot;&gt;&lt;linesCount val=&quot;0&quot;/&gt;&lt;/TableIndex&gt;&lt;/ShapeTextInfo&gt;"/>
  <p:tag name="PRESENTER_SHAPEINFO" val="&lt;ThreeDShapeInfo&gt;&lt;uuid val=&quot;{70A42B4D-3CB3-4EFB-A241-036756C5BB8B}&quot;/&gt;&lt;isInvalidForFieldText val=&quot;0&quot;/&gt;&lt;Image&gt;&lt;filename val=&quot;C:\Users\royd\AppData\Local\Temp\PR\data\asimages\{70A42B4D-3CB3-4EFB-A241-036756C5BB8B}_11.png&quot;/&gt;&lt;left val=&quot;111&quot;/&gt;&lt;top val=&quot;174&quot;/&gt;&lt;width val=&quot;508&quot;/&gt;&lt;height val=&quot;142&quot;/&gt;&lt;hasText val=&quot;1&quot;/&gt;&lt;/Image&gt;&lt;/ThreeDShapeInfo&gt;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SUBSTITUTION_ID" val="{7557F7CF-899A-4F0E-B005-3B799135CFF7}"/>
  <p:tag name="PRESENTER_SHAPETEXTINFO" val="&lt;ShapeTextInfo&gt;&lt;TableIndex row=&quot;-1&quot; col=&quot;-1&quot;&gt;&lt;linesCount val=&quot;0&quot;/&gt;&lt;/TableIndex&gt;&lt;/ShapeTextInfo&gt;"/>
  <p:tag name="PRESENTER_SHAPEINFO" val="&lt;ThreeDShapeInfo&gt;&lt;uuid val=&quot;{E3024412-969D-4BE9-A96B-9E7ADA7AE7A2}&quot;/&gt;&lt;isInvalidForFieldText val=&quot;0&quot;/&gt;&lt;Image&gt;&lt;filename val=&quot;C:\Users\royd\AppData\Local\Temp\PR\data\asimages\{E3024412-969D-4BE9-A96B-9E7ADA7AE7A2}_11.png&quot;/&gt;&lt;left val=&quot;111&quot;/&gt;&lt;top val=&quot;174&quot;/&gt;&lt;width val=&quot;508&quot;/&gt;&lt;height val=&quot;142&quot;/&gt;&lt;hasText val=&quot;1&quot;/&gt;&lt;/Image&gt;&lt;/ThreeDShapeInfo&gt;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3&quot;/&gt;&lt;lineCharCount val=&quot;43&quot;/&gt;&lt;lineCharCount val=&quot;45&quot;/&gt;&lt;lineCharCount val=&quot;42&quot;/&gt;&lt;/TableIndex&gt;&lt;/ShapeTextInfo&gt;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7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9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1&quot;/&gt;&lt;lineCharCount val=&quot;32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5&quot;/&gt;&lt;lineCharCount val=&quot;33&quot;/&gt;&lt;lineCharCount val=&quot;13&quot;/&gt;&lt;lineCharCount val=&quot;12&quot;/&gt;&lt;lineCharCount val=&quot;13&quot;/&gt;&lt;lineCharCount val=&quot;11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</TotalTime>
  <Words>658</Words>
  <Application>Microsoft Office PowerPoint</Application>
  <PresentationFormat>On-screen Show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Work Refusal Process Under the OHSA</vt:lpstr>
      <vt:lpstr>Right to Refuse Unsafe Work</vt:lpstr>
      <vt:lpstr>Regulation 857 - Teachers</vt:lpstr>
      <vt:lpstr>Work Refusal Process – Stage 1</vt:lpstr>
      <vt:lpstr>Stage 1 Con’t …</vt:lpstr>
      <vt:lpstr>Work Refusal Process – Stage 2</vt:lpstr>
      <vt:lpstr>Work Refusal Process – Stage 2</vt:lpstr>
      <vt:lpstr>Work Refusal Process – Stage 2</vt:lpstr>
      <vt:lpstr>Work Refusal Process</vt:lpstr>
      <vt:lpstr>Points for Avoiding Aggression Related Work Refusals</vt:lpstr>
      <vt:lpstr>PowerPoint Presentation</vt:lpstr>
    </vt:vector>
  </TitlesOfParts>
  <Company>Halton District School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HDSB Powerpoint Master Template</dc:title>
  <dc:creator>Rita Radice</dc:creator>
  <cp:lastModifiedBy>Denielle Roy</cp:lastModifiedBy>
  <cp:revision>60</cp:revision>
  <cp:lastPrinted>2015-02-19T18:33:22Z</cp:lastPrinted>
  <dcterms:created xsi:type="dcterms:W3CDTF">2010-08-23T18:47:05Z</dcterms:created>
  <dcterms:modified xsi:type="dcterms:W3CDTF">2015-03-23T15:27:19Z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