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60" r:id="rId5"/>
    <p:sldId id="261" r:id="rId6"/>
    <p:sldId id="273" r:id="rId7"/>
    <p:sldId id="263" r:id="rId8"/>
    <p:sldId id="264" r:id="rId9"/>
    <p:sldId id="271" r:id="rId10"/>
    <p:sldId id="272" r:id="rId11"/>
    <p:sldId id="274" r:id="rId12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F3"/>
    <a:srgbClr val="FFCCCC"/>
    <a:srgbClr val="3D7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577A45-7787-4C77-A413-BD43A1E662DA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901A93-8DED-4E6F-8591-6C15696C8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0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F119AA-5EBA-4EDF-8D18-ADBC55473A3D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3A128-6542-47DD-BA90-2F47FEA0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1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711440-82A6-416F-8876-EA4BA303D47D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AFF4B9-17A3-4198-A87E-CA3284811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2DA4BA-4590-4DA9-A31F-423EC207A2CB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D11166-4193-4B8F-A7CB-6F147E17D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557473-D561-4E02-8659-463C90B36A50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4AADDB-CA77-4033-923D-C355333E3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06C20B-AFEA-4A4E-821E-48FFCB0D5AC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FD24F4-20FD-455C-BD4A-B37B6E00C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CB98BA-F76C-466E-A512-206C00907F3C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60B518-6870-4724-921F-2B05A4365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6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151975-375A-4C61-B44C-AC512F5B4D84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A43746-E10D-41E3-A315-C978ED2D0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7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3AF054-42C0-4F94-B959-DEDD2C308968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D93942-FC72-4C5F-8004-13A797B05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EC8358-1623-4F05-840A-B9EC3ABB29C0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F9A6F8-8105-4E87-987B-03F3CF534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35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AE3CEB-35E9-4764-8D47-CA2E6D6B7A48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C1E2B5-1740-43F7-AE22-EB376CF3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8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DSB Power point cove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hyperlink" Target="https://ess.hdsb.ca/TrainingConfirmH.php?fAction=OHSA&amp;ccsForm=web_Null" TargetMode="Externa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solidFill>
                  <a:srgbClr val="3D7FCF"/>
                </a:solidFill>
              </a:rPr>
              <a:t>Work Refusal Process</a:t>
            </a:r>
            <a:br>
              <a:rPr lang="en-US" altLang="en-US" dirty="0" smtClean="0">
                <a:solidFill>
                  <a:srgbClr val="3D7FCF"/>
                </a:solidFill>
              </a:rPr>
            </a:br>
            <a:r>
              <a:rPr lang="en-US" altLang="en-US" dirty="0" smtClean="0">
                <a:solidFill>
                  <a:srgbClr val="3D7FCF"/>
                </a:solidFill>
              </a:rPr>
              <a:t>Under the OHSA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February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11588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CA" altLang="en-US" sz="4000" smtClean="0">
                <a:solidFill>
                  <a:srgbClr val="3D7FCF"/>
                </a:solidFill>
              </a:rPr>
              <a:t>Points for Avoiding Aggression Related Work Refusals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 bwMode="auto">
          <a:xfrm>
            <a:off x="457200" y="141287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smtClean="0"/>
              <a:t>Follow </a:t>
            </a:r>
            <a:r>
              <a:rPr lang="en-CA" altLang="en-US" sz="2400" i="1" smtClean="0">
                <a:solidFill>
                  <a:srgbClr val="3D7FCF"/>
                </a:solidFill>
              </a:rPr>
              <a:t>Managing Violent and Aggressive Behaviour of Students with Special Needs</a:t>
            </a:r>
            <a:r>
              <a:rPr lang="en-CA" altLang="en-US" sz="2400" i="1" smtClean="0"/>
              <a:t> </a:t>
            </a:r>
            <a:r>
              <a:rPr lang="en-CA" altLang="en-US" sz="2400" smtClean="0"/>
              <a:t>Administrative Procedure</a:t>
            </a:r>
          </a:p>
          <a:p>
            <a:r>
              <a:rPr lang="en-CA" altLang="en-US" sz="2400" smtClean="0"/>
              <a:t>Safety and/or Behaviour Plans in place &amp; up-to-date (developed with input from Core Team members, within 3 days)</a:t>
            </a:r>
          </a:p>
          <a:p>
            <a:r>
              <a:rPr lang="en-CA" altLang="en-US" sz="2400" smtClean="0"/>
              <a:t>Core Team members are UMAB trained</a:t>
            </a:r>
          </a:p>
          <a:p>
            <a:r>
              <a:rPr lang="en-CA" altLang="en-US" sz="2400" smtClean="0"/>
              <a:t>Specialized training (ie. site-specific UMAB, mock response to Safety Plan)</a:t>
            </a:r>
          </a:p>
          <a:p>
            <a:r>
              <a:rPr lang="en-CA" altLang="en-US" sz="2400" smtClean="0"/>
              <a:t>Full debrief with the Core Team after an incident &amp; adjustment to Plans if necessary</a:t>
            </a:r>
          </a:p>
          <a:p>
            <a:r>
              <a:rPr lang="en-CA" altLang="en-US" sz="2400" smtClean="0"/>
              <a:t>Maintain Behaviour Log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59632" y="572616"/>
            <a:ext cx="6705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•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–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•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–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660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IMPORTANT!!!</a:t>
            </a:r>
          </a:p>
        </p:txBody>
      </p:sp>
      <p:sp>
        <p:nvSpPr>
          <p:cNvPr id="5" name="Rounded Rectangle 4"/>
          <p:cNvSpPr/>
          <p:nvPr>
            <p:custDataLst>
              <p:tags r:id="rId2"/>
            </p:custDataLst>
          </p:nvPr>
        </p:nvSpPr>
        <p:spPr>
          <a:xfrm>
            <a:off x="1440607" y="2249016"/>
            <a:ext cx="6324600" cy="1676400"/>
          </a:xfrm>
          <a:prstGeom prst="roundRect">
            <a:avLst>
              <a:gd name="adj" fmla="val 5729"/>
            </a:avLst>
          </a:prstGeom>
          <a:solidFill>
            <a:srgbClr val="F9DBDB"/>
          </a:solidFill>
          <a:ln w="9525">
            <a:solidFill>
              <a:srgbClr val="F3B7B7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440607" y="2249016"/>
            <a:ext cx="6324600" cy="1676400"/>
          </a:xfrm>
          <a:prstGeom prst="roundRect">
            <a:avLst>
              <a:gd name="adj" fmla="val 5729"/>
            </a:avLst>
          </a:prstGeom>
          <a:solidFill>
            <a:srgbClr val="F9DBDB"/>
          </a:solidFill>
          <a:ln w="9525">
            <a:solidFill>
              <a:srgbClr val="F3B7B7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Text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88232" y="2477616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•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–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•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–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92688"/>
              </a:buClr>
              <a:buSzPct val="120000"/>
              <a:buFont typeface="Arial" charset="0"/>
              <a:buChar char="»"/>
              <a:defRPr>
                <a:solidFill>
                  <a:schemeClr val="tx1"/>
                </a:solidFill>
                <a:latin typeface="HelveticaNeueLT Std Med" charset="0"/>
                <a:ea typeface="Geneva" charset="-128"/>
                <a:cs typeface="HelveticaNeueLT Std Med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Now that you have completed this training, click the confirm button below to submit the certificate of completion to our database.</a:t>
            </a:r>
          </a:p>
        </p:txBody>
      </p:sp>
      <p:sp>
        <p:nvSpPr>
          <p:cNvPr id="8" name="Rectangle 7">
            <a:hlinkClick r:id="rId7"/>
          </p:cNvPr>
          <p:cNvSpPr/>
          <p:nvPr>
            <p:custDataLst>
              <p:tags r:id="rId5"/>
            </p:custDataLst>
          </p:nvPr>
        </p:nvSpPr>
        <p:spPr>
          <a:xfrm>
            <a:off x="3255120" y="4687416"/>
            <a:ext cx="2714625" cy="685800"/>
          </a:xfrm>
          <a:prstGeom prst="rect">
            <a:avLst/>
          </a:prstGeom>
          <a:solidFill>
            <a:srgbClr val="DE0000"/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</a:p>
        </p:txBody>
      </p:sp>
    </p:spTree>
    <p:extLst>
      <p:ext uri="{BB962C8B-B14F-4D97-AF65-F5344CB8AC3E}">
        <p14:creationId xmlns:p14="http://schemas.microsoft.com/office/powerpoint/2010/main" val="33295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altLang="en-US" smtClean="0">
                <a:solidFill>
                  <a:srgbClr val="3D7FCF"/>
                </a:solidFill>
              </a:rPr>
              <a:t>Right to Refuse Unsafe 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 bwMode="auto">
          <a:xfrm>
            <a:off x="438150" y="1052513"/>
            <a:ext cx="8229600" cy="4670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altLang="en-US" sz="2800" smtClean="0"/>
              <a:t>Worker may refuse to do work or particular work if s/he has </a:t>
            </a:r>
            <a:r>
              <a:rPr lang="en-CA" altLang="en-US" sz="2800" b="1" smtClean="0"/>
              <a:t>reason to believe</a:t>
            </a:r>
            <a:r>
              <a:rPr lang="en-CA" altLang="en-US" sz="2800" smtClean="0"/>
              <a:t>:</a:t>
            </a:r>
          </a:p>
          <a:p>
            <a:pPr lvl="1" eaLnBrk="1" hangingPunct="1"/>
            <a:r>
              <a:rPr lang="en-CA" altLang="en-US" sz="2600" smtClean="0"/>
              <a:t>Any equipment, machine, device or thing s/he is to use or operate is likely to endanger self or another worker</a:t>
            </a:r>
          </a:p>
          <a:p>
            <a:pPr lvl="1" eaLnBrk="1" hangingPunct="1"/>
            <a:r>
              <a:rPr lang="en-CA" altLang="en-US" sz="2600" smtClean="0"/>
              <a:t>Physical condition of the workplace in which s/he works or is to work is likely to endanger self</a:t>
            </a:r>
          </a:p>
          <a:p>
            <a:pPr lvl="1" eaLnBrk="1" hangingPunct="1"/>
            <a:r>
              <a:rPr lang="en-CA" altLang="en-US" sz="2600" smtClean="0"/>
              <a:t>If points above is in contravention of OHSA and the contravention is likely to endanger self or another worker</a:t>
            </a:r>
          </a:p>
          <a:p>
            <a:pPr lvl="1" eaLnBrk="1" hangingPunct="1"/>
            <a:r>
              <a:rPr lang="en-CA" altLang="en-US" sz="2600" smtClean="0"/>
              <a:t>Workplace violence is likely to endanger the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>
                <a:solidFill>
                  <a:srgbClr val="3D7FCF"/>
                </a:solidFill>
              </a:rPr>
              <a:t>Regulation 857 - Teachers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Right to refuse unsafe work doesn’t apply to a teacher where the circumstances are such that the life, health or safety of a pupil is in imminent jeopardy.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273050"/>
            <a:ext cx="4043363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>
                <a:solidFill>
                  <a:srgbClr val="3D7FCF"/>
                </a:solidFill>
              </a:rPr>
              <a:t>Work Refusal Process – Stage 1</a:t>
            </a:r>
            <a:endParaRPr lang="en-CA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716463" y="-100013"/>
            <a:ext cx="3970337" cy="5853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b="1" dirty="0" smtClean="0"/>
              <a:t>Anecdotal Comments</a:t>
            </a:r>
          </a:p>
          <a:p>
            <a:pPr>
              <a:defRPr/>
            </a:pPr>
            <a:r>
              <a:rPr lang="en-CA" sz="2000" dirty="0"/>
              <a:t>If supervisor is uncertain that the refusal is for safety reasons, seek clarification</a:t>
            </a:r>
          </a:p>
          <a:p>
            <a:pPr>
              <a:defRPr/>
            </a:pPr>
            <a:r>
              <a:rPr lang="en-CA" sz="2000" dirty="0"/>
              <a:t>Contact H&amp;S </a:t>
            </a:r>
            <a:r>
              <a:rPr lang="en-CA" sz="2000" dirty="0" err="1"/>
              <a:t>Dept</a:t>
            </a:r>
            <a:r>
              <a:rPr lang="en-CA" sz="2000" dirty="0"/>
              <a:t> immediately so </a:t>
            </a:r>
            <a:r>
              <a:rPr lang="en-CA" sz="2000" dirty="0" smtClean="0"/>
              <a:t>arrangements can be made </a:t>
            </a:r>
            <a:r>
              <a:rPr lang="en-CA" sz="2000" dirty="0"/>
              <a:t>for the release of the </a:t>
            </a:r>
            <a:r>
              <a:rPr lang="en-CA" sz="2000" dirty="0" smtClean="0"/>
              <a:t>Certified JHSC </a:t>
            </a:r>
            <a:r>
              <a:rPr lang="en-CA" sz="2000" dirty="0"/>
              <a:t>Worker </a:t>
            </a:r>
            <a:r>
              <a:rPr lang="en-CA" sz="2000" dirty="0" smtClean="0"/>
              <a:t>Rep</a:t>
            </a:r>
          </a:p>
          <a:p>
            <a:pPr>
              <a:defRPr/>
            </a:pPr>
            <a:r>
              <a:rPr lang="en-CA" sz="2000" dirty="0" smtClean="0"/>
              <a:t>Record details of the refusal</a:t>
            </a:r>
          </a:p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</a:rPr>
              <a:t>For student aggression work refusals, the work may only be assigned to a teacher @ this time</a:t>
            </a:r>
          </a:p>
          <a:p>
            <a:pPr>
              <a:defRPr/>
            </a:pPr>
            <a:r>
              <a:rPr lang="en-CA" sz="2000" dirty="0">
                <a:solidFill>
                  <a:srgbClr val="FF0000"/>
                </a:solidFill>
              </a:rPr>
              <a:t>The H&amp;S </a:t>
            </a:r>
            <a:r>
              <a:rPr lang="en-CA" sz="2000" dirty="0" smtClean="0">
                <a:solidFill>
                  <a:srgbClr val="FF0000"/>
                </a:solidFill>
              </a:rPr>
              <a:t>Rep is </a:t>
            </a:r>
            <a:r>
              <a:rPr lang="en-CA" sz="2000" dirty="0">
                <a:solidFill>
                  <a:srgbClr val="FF0000"/>
                </a:solidFill>
              </a:rPr>
              <a:t>the In-school H&amp;S Team member or a union </a:t>
            </a:r>
            <a:r>
              <a:rPr lang="en-CA" sz="2000" dirty="0" smtClean="0">
                <a:solidFill>
                  <a:srgbClr val="FF0000"/>
                </a:solidFill>
              </a:rPr>
              <a:t>steward may be utilized</a:t>
            </a:r>
          </a:p>
          <a:p>
            <a:pPr>
              <a:defRPr/>
            </a:pPr>
            <a:r>
              <a:rPr lang="en-CA" sz="2000" dirty="0" smtClean="0">
                <a:solidFill>
                  <a:srgbClr val="FF0000"/>
                </a:solidFill>
              </a:rPr>
              <a:t>Record details of the assignment of duties to another worker</a:t>
            </a:r>
            <a:endParaRPr lang="en-CA" sz="20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CA" sz="2200" dirty="0"/>
          </a:p>
          <a:p>
            <a:pPr marL="0" indent="0">
              <a:buFont typeface="Arial" charset="0"/>
              <a:buNone/>
              <a:defRPr/>
            </a:pPr>
            <a:endParaRPr lang="en-CA" dirty="0"/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 bwMode="auto">
          <a:xfrm>
            <a:off x="457200" y="1341438"/>
            <a:ext cx="4043363" cy="478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b="1" smtClean="0"/>
              <a:t>Legislative Requirements</a:t>
            </a:r>
          </a:p>
          <a:p>
            <a:r>
              <a:rPr lang="en-CA" altLang="en-US" sz="2400" smtClean="0">
                <a:latin typeface="Arial" charset="0"/>
                <a:cs typeface="Arial" charset="0"/>
              </a:rPr>
              <a:t>•  </a:t>
            </a:r>
            <a:r>
              <a:rPr lang="en-CA" altLang="en-US" sz="2200" smtClean="0"/>
              <a:t>Worker reports the circumstances of their refusal to their supervisor</a:t>
            </a:r>
          </a:p>
          <a:p>
            <a:r>
              <a:rPr lang="en-CA" altLang="en-US" sz="2200" smtClean="0">
                <a:solidFill>
                  <a:srgbClr val="FF0000"/>
                </a:solidFill>
                <a:latin typeface="Arial" charset="0"/>
                <a:cs typeface="Arial" charset="0"/>
              </a:rPr>
              <a:t>• </a:t>
            </a:r>
            <a:r>
              <a:rPr lang="en-CA" altLang="en-US" sz="2200" smtClean="0">
                <a:solidFill>
                  <a:srgbClr val="3D7FCF"/>
                </a:solidFill>
                <a:latin typeface="Arial" charset="0"/>
                <a:cs typeface="Arial" charset="0"/>
              </a:rPr>
              <a:t> </a:t>
            </a:r>
            <a:r>
              <a:rPr lang="en-CA" altLang="en-US" sz="2100" smtClean="0">
                <a:solidFill>
                  <a:srgbClr val="FF0000"/>
                </a:solidFill>
              </a:rPr>
              <a:t>Duties may be assigned to another worker, but must be done in the presence of a JHSC Worker Rep, H&amp;S Rep, or another worker that has the knowledge, experience &amp; training and is selected by the union.  Worker must be advised of the refusal and reasons for the refusal.</a:t>
            </a:r>
          </a:p>
          <a:p>
            <a:endParaRPr lang="en-CA" altLang="en-US" sz="2200" smtClean="0"/>
          </a:p>
          <a:p>
            <a:endParaRPr lang="en-CA" altLang="en-US" sz="2400" smtClean="0"/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273050"/>
            <a:ext cx="3827463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>
                <a:solidFill>
                  <a:srgbClr val="3D7FCF"/>
                </a:solidFill>
              </a:rPr>
              <a:t>Stage 1 Con’t …</a:t>
            </a:r>
            <a:endParaRPr lang="en-CA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00563" y="273050"/>
            <a:ext cx="4186237" cy="5853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b="1" dirty="0"/>
              <a:t>Anecdotal Comments</a:t>
            </a:r>
          </a:p>
          <a:p>
            <a:pPr>
              <a:defRPr/>
            </a:pPr>
            <a:r>
              <a:rPr lang="en-CA" sz="2200" dirty="0">
                <a:solidFill>
                  <a:srgbClr val="3D7FCF"/>
                </a:solidFill>
              </a:rPr>
              <a:t>Forthwith is within a reasonable time, not necessarily immediately</a:t>
            </a:r>
          </a:p>
          <a:p>
            <a:pPr>
              <a:defRPr/>
            </a:pPr>
            <a:r>
              <a:rPr lang="en-CA" sz="2200" dirty="0">
                <a:solidFill>
                  <a:srgbClr val="3D7FCF"/>
                </a:solidFill>
              </a:rPr>
              <a:t>Investigation </a:t>
            </a:r>
            <a:r>
              <a:rPr lang="en-CA" sz="2200" b="1" dirty="0">
                <a:solidFill>
                  <a:srgbClr val="3D7FCF"/>
                </a:solidFill>
              </a:rPr>
              <a:t>must take priority</a:t>
            </a:r>
            <a:endParaRPr lang="en-CA" sz="2200" dirty="0">
              <a:solidFill>
                <a:srgbClr val="3D7FCF"/>
              </a:solidFill>
            </a:endParaRPr>
          </a:p>
          <a:p>
            <a:pPr>
              <a:defRPr/>
            </a:pPr>
            <a:r>
              <a:rPr lang="en-CA" sz="2200" dirty="0">
                <a:solidFill>
                  <a:srgbClr val="3D7FCF"/>
                </a:solidFill>
              </a:rPr>
              <a:t>If the work is </a:t>
            </a:r>
            <a:r>
              <a:rPr lang="en-CA" sz="2200" dirty="0" smtClean="0">
                <a:solidFill>
                  <a:srgbClr val="3D7FCF"/>
                </a:solidFill>
              </a:rPr>
              <a:t>unsafe, then correct. If safe, then </a:t>
            </a:r>
            <a:r>
              <a:rPr lang="en-CA" sz="2200" dirty="0">
                <a:solidFill>
                  <a:srgbClr val="3D7FCF"/>
                </a:solidFill>
              </a:rPr>
              <a:t>explain to worker </a:t>
            </a:r>
            <a:endParaRPr lang="en-CA" sz="2200" dirty="0" smtClean="0">
              <a:solidFill>
                <a:srgbClr val="3D7FCF"/>
              </a:solidFill>
            </a:endParaRPr>
          </a:p>
          <a:p>
            <a:pPr>
              <a:defRPr/>
            </a:pPr>
            <a:r>
              <a:rPr lang="en-CA" sz="2200" dirty="0" smtClean="0">
                <a:solidFill>
                  <a:srgbClr val="3D7FCF"/>
                </a:solidFill>
              </a:rPr>
              <a:t>Record details</a:t>
            </a:r>
            <a:endParaRPr lang="en-CA" sz="2200" dirty="0">
              <a:solidFill>
                <a:srgbClr val="3D7FCF"/>
              </a:solidFill>
            </a:endParaRPr>
          </a:p>
          <a:p>
            <a:pPr>
              <a:defRPr/>
            </a:pPr>
            <a:endParaRPr lang="en-CA" dirty="0"/>
          </a:p>
        </p:txBody>
      </p:sp>
      <p:sp>
        <p:nvSpPr>
          <p:cNvPr id="17412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 bwMode="auto">
          <a:xfrm>
            <a:off x="457200" y="1435100"/>
            <a:ext cx="4043363" cy="469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b="1" smtClean="0"/>
              <a:t>Legislative Requirements</a:t>
            </a:r>
          </a:p>
          <a:p>
            <a:r>
              <a:rPr lang="en-CA" altLang="en-US" sz="2400" smtClean="0">
                <a:solidFill>
                  <a:srgbClr val="3D7FCF"/>
                </a:solidFill>
                <a:latin typeface="Arial" charset="0"/>
                <a:cs typeface="Arial" charset="0"/>
              </a:rPr>
              <a:t>•  </a:t>
            </a:r>
            <a:r>
              <a:rPr lang="en-CA" altLang="en-US" sz="2200" smtClean="0">
                <a:solidFill>
                  <a:srgbClr val="3D7FCF"/>
                </a:solidFill>
              </a:rPr>
              <a:t>Supervisor investigates the work refusal forthwith and in the presence of the refusing worker and a JHSC Worker Rep </a:t>
            </a:r>
          </a:p>
          <a:p>
            <a:endParaRPr lang="en-CA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273050"/>
            <a:ext cx="3827463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>
                <a:solidFill>
                  <a:srgbClr val="3D7FCF"/>
                </a:solidFill>
              </a:rPr>
              <a:t>Work Refusal Process – Stage 2</a:t>
            </a:r>
            <a:endParaRPr lang="en-CA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56100" y="273050"/>
            <a:ext cx="4330700" cy="5853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b="1" dirty="0" smtClean="0">
                <a:cs typeface="Arial" charset="0"/>
              </a:rPr>
              <a:t>Anecdotal Comments</a:t>
            </a:r>
          </a:p>
          <a:p>
            <a:pPr>
              <a:defRPr/>
            </a:pPr>
            <a:r>
              <a:rPr lang="en-CA" sz="2200" dirty="0" smtClean="0">
                <a:cs typeface="Arial" charset="0"/>
              </a:rPr>
              <a:t>Same </a:t>
            </a:r>
            <a:r>
              <a:rPr lang="en-CA" sz="2200" dirty="0">
                <a:cs typeface="Arial" charset="0"/>
              </a:rPr>
              <a:t>conditions apply for the continuation of the work refusal (see slide 2</a:t>
            </a:r>
            <a:r>
              <a:rPr lang="en-CA" sz="2200" dirty="0" smtClean="0">
                <a:cs typeface="Arial" charset="0"/>
              </a:rPr>
              <a:t>)</a:t>
            </a:r>
          </a:p>
          <a:p>
            <a:pPr>
              <a:defRPr/>
            </a:pPr>
            <a:r>
              <a:rPr lang="en-CA" sz="2200" dirty="0" smtClean="0">
                <a:cs typeface="Arial" charset="0"/>
              </a:rPr>
              <a:t>Record reasons for the continued work refusal</a:t>
            </a:r>
            <a:endParaRPr lang="en-CA" sz="2200" dirty="0">
              <a:cs typeface="Arial" charset="0"/>
            </a:endParaRPr>
          </a:p>
          <a:p>
            <a:pPr>
              <a:defRPr/>
            </a:pPr>
            <a:endParaRPr lang="en-CA" dirty="0"/>
          </a:p>
        </p:txBody>
      </p:sp>
      <p:sp>
        <p:nvSpPr>
          <p:cNvPr id="18436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 bwMode="auto">
          <a:xfrm>
            <a:off x="457200" y="1435100"/>
            <a:ext cx="3827463" cy="469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b="1" smtClean="0">
                <a:solidFill>
                  <a:srgbClr val="000000"/>
                </a:solidFill>
              </a:rPr>
              <a:t>Legislative Requirements</a:t>
            </a:r>
          </a:p>
          <a:p>
            <a:r>
              <a:rPr lang="en-CA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•  </a:t>
            </a:r>
            <a:r>
              <a:rPr lang="en-CA" altLang="en-US" sz="2200" smtClean="0">
                <a:solidFill>
                  <a:srgbClr val="000000"/>
                </a:solidFill>
              </a:rPr>
              <a:t>Following the investigation or any steps taken to deal with the circumstances for the work refusal, if the worker has </a:t>
            </a:r>
            <a:r>
              <a:rPr lang="en-CA" altLang="en-US" sz="2200" b="1" smtClean="0">
                <a:solidFill>
                  <a:srgbClr val="000000"/>
                </a:solidFill>
              </a:rPr>
              <a:t>reasonable grounds to believe</a:t>
            </a:r>
            <a:r>
              <a:rPr lang="en-CA" altLang="en-US" sz="2200" smtClean="0">
                <a:solidFill>
                  <a:srgbClr val="000000"/>
                </a:solidFill>
              </a:rPr>
              <a:t> that the work is unsafe, the worker may continue to refuse to work or do particular work</a:t>
            </a: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273050"/>
            <a:ext cx="3827463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>
                <a:solidFill>
                  <a:srgbClr val="3D7FCF"/>
                </a:solidFill>
              </a:rPr>
              <a:t>Work Refusal Process – Stage 2</a:t>
            </a:r>
            <a:endParaRPr lang="en-CA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56100" y="273050"/>
            <a:ext cx="4330700" cy="5853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b="1" dirty="0"/>
              <a:t>Anecdotal </a:t>
            </a:r>
            <a:r>
              <a:rPr lang="en-CA" sz="2400" b="1" dirty="0" smtClean="0"/>
              <a:t>Comments</a:t>
            </a:r>
          </a:p>
          <a:p>
            <a:pPr>
              <a:defRPr/>
            </a:pPr>
            <a:r>
              <a:rPr lang="en-CA" sz="2200" dirty="0">
                <a:solidFill>
                  <a:srgbClr val="3D7FCF"/>
                </a:solidFill>
              </a:rPr>
              <a:t>Record details of the call to the </a:t>
            </a:r>
            <a:r>
              <a:rPr lang="en-CA" sz="2200" dirty="0" smtClean="0">
                <a:solidFill>
                  <a:srgbClr val="3D7FCF"/>
                </a:solidFill>
              </a:rPr>
              <a:t>MOL</a:t>
            </a:r>
            <a:endParaRPr lang="en-CA" sz="2200" dirty="0">
              <a:solidFill>
                <a:srgbClr val="3D7FCF"/>
              </a:solidFill>
            </a:endParaRPr>
          </a:p>
          <a:p>
            <a:pPr>
              <a:defRPr/>
            </a:pPr>
            <a:r>
              <a:rPr lang="en-CA" sz="2200" dirty="0" smtClean="0">
                <a:solidFill>
                  <a:prstClr val="black"/>
                </a:solidFill>
              </a:rPr>
              <a:t>Investigation </a:t>
            </a:r>
            <a:r>
              <a:rPr lang="en-CA" sz="2200" dirty="0">
                <a:solidFill>
                  <a:prstClr val="black"/>
                </a:solidFill>
              </a:rPr>
              <a:t>may be prolonged if MOL needs to involve specialists within the </a:t>
            </a:r>
            <a:r>
              <a:rPr lang="en-CA" sz="2200" dirty="0" smtClean="0">
                <a:solidFill>
                  <a:prstClr val="black"/>
                </a:solidFill>
              </a:rPr>
              <a:t>MOL</a:t>
            </a:r>
          </a:p>
          <a:p>
            <a:pPr marL="0" indent="0">
              <a:buFont typeface="Arial" charset="0"/>
              <a:buNone/>
              <a:defRPr/>
            </a:pPr>
            <a:endParaRPr lang="en-CA" sz="2800" b="1" dirty="0"/>
          </a:p>
          <a:p>
            <a:pPr marL="0" indent="0">
              <a:buFont typeface="Arial" charset="0"/>
              <a:buNone/>
              <a:defRPr/>
            </a:pPr>
            <a:endParaRPr lang="en-CA" sz="2800" b="1" dirty="0"/>
          </a:p>
          <a:p>
            <a:pPr marL="0" indent="0">
              <a:buFont typeface="Arial" charset="0"/>
              <a:buNone/>
              <a:defRPr/>
            </a:pPr>
            <a:endParaRPr lang="en-CA" dirty="0"/>
          </a:p>
        </p:txBody>
      </p:sp>
      <p:sp>
        <p:nvSpPr>
          <p:cNvPr id="19460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 bwMode="auto">
          <a:xfrm>
            <a:off x="457200" y="1435100"/>
            <a:ext cx="3898900" cy="469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b="1" smtClean="0"/>
              <a:t>Legislative Requirements</a:t>
            </a:r>
          </a:p>
          <a:p>
            <a:r>
              <a:rPr lang="en-CA" altLang="en-US" sz="2400" smtClean="0">
                <a:solidFill>
                  <a:srgbClr val="3D7FCF"/>
                </a:solidFill>
                <a:latin typeface="Arial" charset="0"/>
                <a:cs typeface="Arial" charset="0"/>
              </a:rPr>
              <a:t>•  </a:t>
            </a:r>
            <a:r>
              <a:rPr lang="en-CA" altLang="en-US" sz="2200" smtClean="0">
                <a:solidFill>
                  <a:srgbClr val="3D7FCF"/>
                </a:solidFill>
              </a:rPr>
              <a:t>Supervisor, worker or Worker Rep contacts the Ministry of Labour and advises of a Stage 2 work refusal</a:t>
            </a:r>
          </a:p>
          <a:p>
            <a:r>
              <a:rPr lang="en-CA" altLang="en-US" sz="2200" smtClean="0">
                <a:cs typeface="Arial" charset="0"/>
              </a:rPr>
              <a:t>• MOL Inspector investigates in consultation with supervisor, worker &amp; JHSC Worker Rep</a:t>
            </a:r>
            <a:endParaRPr lang="en-CA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273050"/>
            <a:ext cx="3970338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>
                <a:solidFill>
                  <a:srgbClr val="3D7FCF"/>
                </a:solidFill>
              </a:rPr>
              <a:t>Work Refusal Process – Stage 2</a:t>
            </a:r>
            <a:endParaRPr lang="en-CA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27538" y="273050"/>
            <a:ext cx="4259262" cy="5853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CA" sz="2400" b="1" dirty="0"/>
              <a:t>Anecdotal </a:t>
            </a:r>
            <a:r>
              <a:rPr lang="en-CA" sz="2400" b="1" dirty="0" smtClean="0"/>
              <a:t>Comments</a:t>
            </a:r>
          </a:p>
          <a:p>
            <a:pPr>
              <a:defRPr/>
            </a:pPr>
            <a:r>
              <a:rPr lang="en-CA" sz="2200" dirty="0" smtClean="0"/>
              <a:t>MOL </a:t>
            </a:r>
            <a:r>
              <a:rPr lang="en-CA" sz="2200" dirty="0"/>
              <a:t>Inspector’s decision is binding</a:t>
            </a:r>
          </a:p>
          <a:p>
            <a:pPr>
              <a:defRPr/>
            </a:pPr>
            <a:endParaRPr lang="en-CA" sz="2400" dirty="0"/>
          </a:p>
        </p:txBody>
      </p:sp>
      <p:sp>
        <p:nvSpPr>
          <p:cNvPr id="2048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 bwMode="auto">
          <a:xfrm>
            <a:off x="457200" y="1435100"/>
            <a:ext cx="3970338" cy="469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400" b="1" smtClean="0"/>
              <a:t>Legislative Requirements</a:t>
            </a:r>
          </a:p>
          <a:p>
            <a:r>
              <a:rPr lang="en-CA" altLang="en-US" sz="2400" smtClean="0">
                <a:latin typeface="Arial" charset="0"/>
                <a:cs typeface="Arial" charset="0"/>
              </a:rPr>
              <a:t>•  </a:t>
            </a:r>
            <a:r>
              <a:rPr lang="en-CA" altLang="en-US" sz="2200" smtClean="0"/>
              <a:t>MOL Inspector decides if the circumstances are likely to endanger worker or another person and gives decision in writing</a:t>
            </a:r>
          </a:p>
          <a:p>
            <a:r>
              <a:rPr lang="en-CA" altLang="en-US" sz="2200" smtClean="0">
                <a:solidFill>
                  <a:srgbClr val="3D7FCF"/>
                </a:solidFill>
                <a:latin typeface="Arial" charset="0"/>
                <a:cs typeface="Arial" charset="0"/>
              </a:rPr>
              <a:t>• </a:t>
            </a:r>
            <a:r>
              <a:rPr lang="en-CA" altLang="en-US" sz="2200" smtClean="0">
                <a:solidFill>
                  <a:srgbClr val="3D7FCF"/>
                </a:solidFill>
              </a:rPr>
              <a:t> As in Stage 1, duties may be assigned to another worker while awaiting MOL decision (within the same parameters – see slide 4)</a:t>
            </a:r>
          </a:p>
          <a:p>
            <a:endParaRPr lang="en-CA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>
                <a:solidFill>
                  <a:srgbClr val="3D7FCF"/>
                </a:solidFill>
              </a:rPr>
              <a:t>Work Refusal Process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2800" smtClean="0"/>
              <a:t>Questions??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property id=&quot;20141&quot; value=&quot;Work Refusal Process&quot;/&gt;&lt;property id=&quot;20144&quot; value=&quot;1&quot;/&gt;&lt;property id=&quot;20146&quot; value=&quot;0&quot;/&gt;&lt;property id=&quot;20147&quot; value=&quot;0&quot;/&gt;&lt;property id=&quot;20148&quot; value=&quot;1&quot;/&gt;&lt;property id=&quot;20184&quot; value=&quot;7&quot;/&gt;&lt;property id=&quot;20191&quot; value=&quot;connect&quot;/&gt;&lt;property id=&quot;20192&quot; value=&quot;connect.hdsb.ca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214448&quot;/&gt;&lt;property id=&quot;20600&quot; value=&quot;0&quot;/&gt;&lt;property id=&quot;20700&quot; value=&quot;0&quot;/&gt;&lt;object type=&quot;2&quot; unique_id=&quot;10002&quot;&gt;&lt;object type=&quot;3&quot; unique_id=&quot;10003&quot;&gt;&lt;property id=&quot;20148&quot; value=&quot;5&quot;/&gt;&lt;property id=&quot;20300&quot; value=&quot;Slide 1 - &amp;quot;Work Refusal Process Under the OHSA&amp;quot;&quot;/&gt;&lt;property id=&quot;20302&quot; value=&quot;1&quot;/&gt;&lt;property id=&quot;20303&quot; value=&quot;-1&quot;/&gt;&lt;property id=&quot;20307&quot; value=&quot;256&quot;/&gt;&lt;property id=&quot;20309&quot; value=&quot;-1&quot;/&gt;&lt;property id=&quot;20312&quot; value=&quot;0&quot;/&gt;&lt;/object&gt;&lt;object type=&quot;3&quot; unique_id=&quot;10004&quot;&gt;&lt;property id=&quot;20148&quot; value=&quot;5&quot;/&gt;&lt;property id=&quot;20300&quot; value=&quot;Slide 2 - &amp;quot;Right to Refuse Unsafe Work&amp;quot;&quot;/&gt;&lt;property id=&quot;20302&quot; value=&quot;1&quot;/&gt;&lt;property id=&quot;20303&quot; value=&quot;-1&quot;/&gt;&lt;property id=&quot;20307&quot; value=&quot;257&quot;/&gt;&lt;property id=&quot;20309&quot; value=&quot;-1&quot;/&gt;&lt;property id=&quot;20312&quot; value=&quot;0&quot;/&gt;&lt;/object&gt;&lt;object type=&quot;3&quot; unique_id=&quot;10005&quot;&gt;&lt;property id=&quot;20148&quot; value=&quot;5&quot;/&gt;&lt;property id=&quot;20300&quot; value=&quot;Slide 3 - &amp;quot;Regulation 857 - Teachers&amp;quot;&quot;/&gt;&lt;property id=&quot;20302&quot; value=&quot;1&quot;/&gt;&lt;property id=&quot;20303&quot; value=&quot;-1&quot;/&gt;&lt;property id=&quot;20307&quot; value=&quot;270&quot;/&gt;&lt;property id=&quot;20309&quot; value=&quot;-1&quot;/&gt;&lt;property id=&quot;20312&quot; value=&quot;0&quot;/&gt;&lt;/object&gt;&lt;object type=&quot;3&quot; unique_id=&quot;10006&quot;&gt;&lt;property id=&quot;20148&quot; value=&quot;5&quot;/&gt;&lt;property id=&quot;20300&quot; value=&quot;Slide 4 - &amp;quot;Work Refusal Process – Stage 1&amp;quot;&quot;/&gt;&lt;property id=&quot;20302&quot; value=&quot;1&quot;/&gt;&lt;property id=&quot;20303&quot; value=&quot;-1&quot;/&gt;&lt;property id=&quot;20307&quot; value=&quot;260&quot;/&gt;&lt;property id=&quot;20309&quot; value=&quot;-1&quot;/&gt;&lt;property id=&quot;20312&quot; value=&quot;0&quot;/&gt;&lt;/object&gt;&lt;object type=&quot;3&quot; unique_id=&quot;10007&quot;&gt;&lt;property id=&quot;20148&quot; value=&quot;5&quot;/&gt;&lt;property id=&quot;20300&quot; value=&quot;Slide 5 - &amp;quot;Stage 1 Con’t …&amp;quot;&quot;/&gt;&lt;property id=&quot;20302&quot; value=&quot;1&quot;/&gt;&lt;property id=&quot;20303&quot; value=&quot;-1&quot;/&gt;&lt;property id=&quot;20307&quot; value=&quot;261&quot;/&gt;&lt;property id=&quot;20309&quot; value=&quot;-1&quot;/&gt;&lt;property id=&quot;20312&quot; value=&quot;0&quot;/&gt;&lt;/object&gt;&lt;object type=&quot;3&quot; unique_id=&quot;10008&quot;&gt;&lt;property id=&quot;20148&quot; value=&quot;5&quot;/&gt;&lt;property id=&quot;20300&quot; value=&quot;Slide 6 - &amp;quot;Work Refusal Process – Stage 2&amp;quot;&quot;/&gt;&lt;property id=&quot;20302&quot; value=&quot;1&quot;/&gt;&lt;property id=&quot;20303&quot; value=&quot;-1&quot;/&gt;&lt;property id=&quot;20307&quot; value=&quot;273&quot;/&gt;&lt;property id=&quot;20309&quot; value=&quot;-1&quot;/&gt;&lt;property id=&quot;20312&quot; value=&quot;0&quot;/&gt;&lt;/object&gt;&lt;object type=&quot;3&quot; unique_id=&quot;10009&quot;&gt;&lt;property id=&quot;20148&quot; value=&quot;5&quot;/&gt;&lt;property id=&quot;20300&quot; value=&quot;Slide 7 - &amp;quot;Work Refusal Process – Stage 2&amp;quot;&quot;/&gt;&lt;property id=&quot;20302&quot; value=&quot;1&quot;/&gt;&lt;property id=&quot;20303&quot; value=&quot;-1&quot;/&gt;&lt;property id=&quot;20307&quot; value=&quot;263&quot;/&gt;&lt;property id=&quot;20309&quot; value=&quot;-1&quot;/&gt;&lt;property id=&quot;20312&quot; value=&quot;0&quot;/&gt;&lt;/object&gt;&lt;object type=&quot;3&quot; unique_id=&quot;10010&quot;&gt;&lt;property id=&quot;20148&quot; value=&quot;5&quot;/&gt;&lt;property id=&quot;20300&quot; value=&quot;Slide 8 - &amp;quot;Work Refusal Process – Stage 2&amp;quot;&quot;/&gt;&lt;property id=&quot;20302&quot; value=&quot;1&quot;/&gt;&lt;property id=&quot;20303&quot; value=&quot;-1&quot;/&gt;&lt;property id=&quot;20307&quot; value=&quot;264&quot;/&gt;&lt;property id=&quot;20309&quot; value=&quot;-1&quot;/&gt;&lt;property id=&quot;20312&quot; value=&quot;0&quot;/&gt;&lt;/object&gt;&lt;object type=&quot;3&quot; unique_id=&quot;10011&quot;&gt;&lt;property id=&quot;20148&quot; value=&quot;5&quot;/&gt;&lt;property id=&quot;20300&quot; value=&quot;Slide 9 - &amp;quot;Work Refusal Process&amp;quot;&quot;/&gt;&lt;property id=&quot;20302&quot; value=&quot;1&quot;/&gt;&lt;property id=&quot;20303&quot; value=&quot;-1&quot;/&gt;&lt;property id=&quot;20307&quot; value=&quot;271&quot;/&gt;&lt;property id=&quot;20309&quot; value=&quot;-1&quot;/&gt;&lt;property id=&quot;20312&quot; value=&quot;0&quot;/&gt;&lt;/object&gt;&lt;object type=&quot;3&quot; unique_id=&quot;10012&quot;&gt;&lt;property id=&quot;20148&quot; value=&quot;5&quot;/&gt;&lt;property id=&quot;20300&quot; value=&quot;Slide 10 - &amp;quot;Points for Avoiding Aggression Related Work Refusals&amp;quot;&quot;/&gt;&lt;property id=&quot;20302&quot; value=&quot;1&quot;/&gt;&lt;property id=&quot;20303&quot; value=&quot;-1&quot;/&gt;&lt;property id=&quot;20307&quot; value=&quot;272&quot;/&gt;&lt;property id=&quot;20309&quot; value=&quot;-1&quot;/&gt;&lt;property id=&quot;20312&quot; value=&quot;0&quot;/&gt;&lt;/object&gt;&lt;object type=&quot;3&quot; unique_id=&quot;11782&quot;&gt;&lt;property id=&quot;20148&quot; value=&quot;5&quot;/&gt;&lt;property id=&quot;20300&quot; value=&quot;Slide 11&quot;/&gt;&lt;property id=&quot;20302&quot; value=&quot;1&quot;/&gt;&lt;property id=&quot;20303&quot; value=&quot;-1&quot;/&gt;&lt;property id=&quot;20307&quot; value=&quot;274&quot;/&gt;&lt;property id=&quot;20309&quot; value=&quot;-1&quot;/&gt;&lt;property id=&quot;20312&quot; value=&quot;0&quot;/&gt;&lt;/object&gt;&lt;/object&gt;&lt;object type=&quot;8&quot; unique_id=&quot;10024&quot;&gt;&lt;/object&gt;&lt;object type=&quot;10&quot; unique_id=&quot;11861&quot;&gt;&lt;object type=&quot;11&quot; unique_id=&quot;11862&quot;&gt;&lt;property id=&quot;20180&quot; value=&quot;3&quot;/&gt;&lt;property id=&quot;20181&quot; value=&quot;0&quot;/&gt;&lt;property id=&quot;20183&quot; value=&quot;1&quot;/&gt;&lt;/object&gt;&lt;object type=&quot;12&quot; unique_id=&quot;11864&quot;&gt;&lt;/object&gt;&lt;/object&gt;&lt;object type=&quot;4&quot; unique_id=&quot;11863&quot;&gt;&lt;/object&gt;&lt;/object&gt;&lt;/database&gt;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2MDk3NzM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ZmFsc2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ZmFsc2UiLz4NCgkJPHVpc2hvdyBuYW1lPSJhbHdheXNTY3J1bmNo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7&quot;/&gt;&lt;lineCharCount val=&quot;5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1&quot;/&gt;&lt;lineCharCount val=&quot;14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7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1&quot;/&gt;&lt;lineCharCount val=&quot;28&quot;/&gt;&lt;lineCharCount val=&quot;51&quot;/&gt;&lt;lineCharCount val=&quot;53&quot;/&gt;&lt;lineCharCount val=&quot;7&quot;/&gt;&lt;lineCharCount val=&quot;50&quot;/&gt;&lt;lineCharCount val=&quot;47&quot;/&gt;&lt;lineCharCount val=&quot;52&quot;/&gt;&lt;lineCharCount val=&quot;52&quot;/&gt;&lt;lineCharCount val=&quot;7&quot;/&gt;&lt;lineCharCount val=&quot;51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47&quot;/&gt;&lt;lineCharCount val=&quot;41&quot;/&gt;&lt;lineCharCount val=&quot;49&quot;/&gt;&lt;lineCharCount val=&quot;18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7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9&quot;/&gt;&lt;lineCharCount val=&quot;19&quot;/&gt;&lt;lineCharCount val=&quot;36&quot;/&gt;&lt;lineCharCount val=&quot;36&quot;/&gt;&lt;lineCharCount val=&quot;14&quot;/&gt;&lt;lineCharCount val=&quot;29&quot;/&gt;&lt;lineCharCount val=&quot;28&quot;/&gt;&lt;lineCharCount val=&quot;33&quot;/&gt;&lt;lineCharCount val=&quot;16&quot;/&gt;&lt;lineCharCount val=&quot;30&quot;/&gt;&lt;lineCharCount val=&quot;28&quot;/&gt;&lt;lineCharCount val=&quot;31&quot;/&gt;&lt;lineCharCount val=&quot;29&quot;/&gt;&lt;lineCharCount val=&quot;5&quot;/&gt;&lt;lineCharCount val=&quot;29&quot;/&gt;&lt;lineCharCount val=&quot;27&quot;/&gt;&lt;lineCharCount val=&quot;24&quot;/&gt;&lt;lineCharCount val=&quot;33&quot;/&gt;&lt;lineCharCount val=&quot;28&quot;/&gt;&lt;lineCharCount val=&quot;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5&quot;/&gt;&lt;lineCharCount val=&quot;25&quot;/&gt;&lt;lineCharCount val=&quot;22&quot;/&gt;&lt;lineCharCount val=&quot;34&quot;/&gt;&lt;lineCharCount val=&quot;17&quot;/&gt;&lt;lineCharCount val=&quot;29&quot;/&gt;&lt;lineCharCount val=&quot;33&quot;/&gt;&lt;lineCharCount val=&quot;33&quot;/&gt;&lt;lineCharCount val=&quot;32&quot;/&gt;&lt;lineCharCount val=&quot;35&quot;/&gt;&lt;lineCharCount val=&quot;34&quot;/&gt;&lt;lineCharCount val=&quot;34&quot;/&gt;&lt;lineCharCount val=&quot;32&quot;/&gt;&lt;lineCharCount val=&quot;9&quot;/&gt;&lt;lineCharCount val=&quot;1&quot;/&gt;&lt;lineCharCount val=&quot;1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19&quot;/&gt;&lt;lineCharCount val=&quot;33&quot;/&gt;&lt;lineCharCount val=&quot;22&quot;/&gt;&lt;lineCharCount val=&quot;12&quot;/&gt;&lt;lineCharCount val=&quot;33&quot;/&gt;&lt;lineCharCount val=&quot;28&quot;/&gt;&lt;lineCharCount val=&quot;34&quot;/&gt;&lt;lineCharCount val=&quot;8&quot;/&gt;&lt;lineCharCount val=&quot;1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5&quot;/&gt;&lt;lineCharCount val=&quot;31&quot;/&gt;&lt;lineCharCount val=&quot;34&quot;/&gt;&lt;lineCharCount val=&quot;32&quot;/&gt;&lt;lineCharCount val=&quot;23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7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19&quot;/&gt;&lt;lineCharCount val=&quot;30&quot;/&gt;&lt;lineCharCount val=&quot;33&quot;/&gt;&lt;lineCharCount val=&quot;14&quot;/&gt;&lt;lineCharCount val=&quot;33&quot;/&gt;&lt;lineCharCount val=&quot;13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25&quot;/&gt;&lt;lineCharCount val=&quot;34&quot;/&gt;&lt;lineCharCount val=&quot;33&quot;/&gt;&lt;lineCharCount val=&quot;27&quot;/&gt;&lt;lineCharCount val=&quot;27&quot;/&gt;&lt;lineCharCount val=&quot;30&quot;/&gt;&lt;lineCharCount val=&quot;29&quot;/&gt;&lt;lineCharCount val=&quot;30&quot;/&gt;&lt;lineCharCount val=&quot;3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7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19&quot;/&gt;&lt;lineCharCount val=&quot;34&quot;/&gt;&lt;lineCharCount val=&quot;4&quot;/&gt;&lt;lineCharCount val=&quot;34&quot;/&gt;&lt;lineCharCount val=&quot;33&quot;/&gt;&lt;lineCharCount val=&quot;15&quot;/&gt;&lt;lineCharCount val=&quot;1&quot;/&gt;&lt;lineCharCount val=&quot;1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25&quot;/&gt;&lt;lineCharCount val=&quot;32&quot;/&gt;&lt;lineCharCount val=&quot;29&quot;/&gt;&lt;lineCharCount val=&quot;32&quot;/&gt;&lt;lineCharCount val=&quot;13&quot;/&gt;&lt;lineCharCount val=&quot;32&quot;/&gt;&lt;lineCharCount val=&quot;30&quot;/&gt;&lt;lineCharCount val=&quot;24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7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19&quot;/&gt;&lt;lineCharCount val=&quot;28&quot;/&gt;&lt;lineCharCount val=&quot;8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25&quot;/&gt;&lt;lineCharCount val=&quot;32&quot;/&gt;&lt;lineCharCount val=&quot;28&quot;/&gt;&lt;lineCharCount val=&quot;27&quot;/&gt;&lt;lineCharCount val=&quot;29&quot;/&gt;&lt;lineCharCount val=&quot;8&quot;/&gt;&lt;lineCharCount val=&quot;32&quot;/&gt;&lt;lineCharCount val=&quot;33&quot;/&gt;&lt;lineCharCount val=&quot;30&quot;/&gt;&lt;lineCharCount val=&quot;32&quot;/&gt;&lt;lineCharCount val=&quot;3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9&quot;/&gt;&lt;lineCharCount val=&quot;13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2&quot;/&gt;&lt;lineCharCount val=&quot;53&quot;/&gt;&lt;lineCharCount val=&quot;52&quot;/&gt;&lt;lineCharCount val=&quot;55&quot;/&gt;&lt;lineCharCount val=&quot;6&quot;/&gt;&lt;lineCharCount val=&quot;35&quot;/&gt;&lt;lineCharCount val=&quot;63&quot;/&gt;&lt;lineCharCount val=&quot;13&quot;/&gt;&lt;lineCharCount val=&quot;52&quot;/&gt;&lt;lineCharCount val=&quot;33&quot;/&gt;&lt;lineCharCount val=&quot;23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B14B55BF-C551-4F64-9F6D-44B444D75D92}"/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70A42B4D-3CB3-4EFB-A241-036756C5BB8B}&quot;/&gt;&lt;isInvalidForFieldText val=&quot;0&quot;/&gt;&lt;Image&gt;&lt;filename val=&quot;C:\Users\royd\AppData\Local\Temp\PR\data\asimages\{70A42B4D-3CB3-4EFB-A241-036756C5BB8B}_11.png&quot;/&gt;&lt;left val=&quot;111&quot;/&gt;&lt;top val=&quot;174&quot;/&gt;&lt;width val=&quot;508&quot;/&gt;&lt;height val=&quot;142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557F7CF-899A-4F0E-B005-3B799135CFF7}"/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E3024412-969D-4BE9-A96B-9E7ADA7AE7A2}&quot;/&gt;&lt;isInvalidForFieldText val=&quot;0&quot;/&gt;&lt;Image&gt;&lt;filename val=&quot;C:\Users\royd\AppData\Local\Temp\PR\data\asimages\{E3024412-969D-4BE9-A96B-9E7ADA7AE7A2}_11.png&quot;/&gt;&lt;left val=&quot;111&quot;/&gt;&lt;top val=&quot;174&quot;/&gt;&lt;width val=&quot;508&quot;/&gt;&lt;height val=&quot;142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43&quot;/&gt;&lt;lineCharCount val=&quot;45&quot;/&gt;&lt;lineCharCount val=&quot;42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658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Work Refusal Process Under the OHSA</vt:lpstr>
      <vt:lpstr>Right to Refuse Unsafe Work</vt:lpstr>
      <vt:lpstr>Regulation 857 - Teachers</vt:lpstr>
      <vt:lpstr>Work Refusal Process – Stage 1</vt:lpstr>
      <vt:lpstr>Stage 1 Con’t …</vt:lpstr>
      <vt:lpstr>Work Refusal Process – Stage 2</vt:lpstr>
      <vt:lpstr>Work Refusal Process – Stage 2</vt:lpstr>
      <vt:lpstr>Work Refusal Process – Stage 2</vt:lpstr>
      <vt:lpstr>Work Refusal Process</vt:lpstr>
      <vt:lpstr>Points for Avoiding Aggression Related Work Refusals</vt:lpstr>
      <vt:lpstr>PowerPoint Presentation</vt:lpstr>
    </vt:vector>
  </TitlesOfParts>
  <Company>Halton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HDSB Powerpoint Master Template</dc:title>
  <dc:creator>Rita Radice</dc:creator>
  <cp:lastModifiedBy>Denielle Roy</cp:lastModifiedBy>
  <cp:revision>60</cp:revision>
  <cp:lastPrinted>2015-02-19T18:33:22Z</cp:lastPrinted>
  <dcterms:created xsi:type="dcterms:W3CDTF">2010-08-23T18:47:05Z</dcterms:created>
  <dcterms:modified xsi:type="dcterms:W3CDTF">2015-03-23T15:27:19Z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